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0" r:id="rId8"/>
    <p:sldId id="262" r:id="rId9"/>
    <p:sldId id="263" r:id="rId10"/>
    <p:sldId id="264" r:id="rId11"/>
    <p:sldId id="265" r:id="rId12"/>
    <p:sldId id="266" r:id="rId13"/>
    <p:sldId id="273" r:id="rId14"/>
    <p:sldId id="267" r:id="rId15"/>
    <p:sldId id="268" r:id="rId16"/>
    <p:sldId id="272" r:id="rId17"/>
    <p:sldId id="269"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B5"/>
    <a:srgbClr val="EDF2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4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21FA157-23DE-40D4-8E74-A1D99B348DCC}" type="datetimeFigureOut">
              <a:rPr lang="en-GB" smtClean="0"/>
              <a:t>29/01/2020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B53A5D-BB08-49B9-93EB-46CED35CA7F5}" type="slidenum">
              <a:rPr lang="en-GB" smtClean="0"/>
              <a:t>‹#›</a:t>
            </a:fld>
            <a:endParaRPr lang="en-GB"/>
          </a:p>
        </p:txBody>
      </p:sp>
    </p:spTree>
    <p:extLst>
      <p:ext uri="{BB962C8B-B14F-4D97-AF65-F5344CB8AC3E}">
        <p14:creationId xmlns:p14="http://schemas.microsoft.com/office/powerpoint/2010/main" val="350376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1FA157-23DE-40D4-8E74-A1D99B348DCC}" type="datetimeFigureOut">
              <a:rPr lang="en-GB" smtClean="0"/>
              <a:t>29/01/2020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B53A5D-BB08-49B9-93EB-46CED35CA7F5}" type="slidenum">
              <a:rPr lang="en-GB" smtClean="0"/>
              <a:t>‹#›</a:t>
            </a:fld>
            <a:endParaRPr lang="en-GB"/>
          </a:p>
        </p:txBody>
      </p:sp>
    </p:spTree>
    <p:extLst>
      <p:ext uri="{BB962C8B-B14F-4D97-AF65-F5344CB8AC3E}">
        <p14:creationId xmlns:p14="http://schemas.microsoft.com/office/powerpoint/2010/main" val="4005111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1FA157-23DE-40D4-8E74-A1D99B348DCC}" type="datetimeFigureOut">
              <a:rPr lang="en-GB" smtClean="0"/>
              <a:t>29/01/2020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B53A5D-BB08-49B9-93EB-46CED35CA7F5}" type="slidenum">
              <a:rPr lang="en-GB" smtClean="0"/>
              <a:t>‹#›</a:t>
            </a:fld>
            <a:endParaRPr lang="en-GB"/>
          </a:p>
        </p:txBody>
      </p:sp>
    </p:spTree>
    <p:extLst>
      <p:ext uri="{BB962C8B-B14F-4D97-AF65-F5344CB8AC3E}">
        <p14:creationId xmlns:p14="http://schemas.microsoft.com/office/powerpoint/2010/main" val="95051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1FA157-23DE-40D4-8E74-A1D99B348DCC}" type="datetimeFigureOut">
              <a:rPr lang="en-GB" smtClean="0"/>
              <a:t>29/01/2020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B53A5D-BB08-49B9-93EB-46CED35CA7F5}" type="slidenum">
              <a:rPr lang="en-GB" smtClean="0"/>
              <a:t>‹#›</a:t>
            </a:fld>
            <a:endParaRPr lang="en-GB"/>
          </a:p>
        </p:txBody>
      </p:sp>
    </p:spTree>
    <p:extLst>
      <p:ext uri="{BB962C8B-B14F-4D97-AF65-F5344CB8AC3E}">
        <p14:creationId xmlns:p14="http://schemas.microsoft.com/office/powerpoint/2010/main" val="11459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1FA157-23DE-40D4-8E74-A1D99B348DCC}" type="datetimeFigureOut">
              <a:rPr lang="en-GB" smtClean="0"/>
              <a:t>29/01/2020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B53A5D-BB08-49B9-93EB-46CED35CA7F5}" type="slidenum">
              <a:rPr lang="en-GB" smtClean="0"/>
              <a:t>‹#›</a:t>
            </a:fld>
            <a:endParaRPr lang="en-GB"/>
          </a:p>
        </p:txBody>
      </p:sp>
    </p:spTree>
    <p:extLst>
      <p:ext uri="{BB962C8B-B14F-4D97-AF65-F5344CB8AC3E}">
        <p14:creationId xmlns:p14="http://schemas.microsoft.com/office/powerpoint/2010/main" val="4424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21FA157-23DE-40D4-8E74-A1D99B348DCC}" type="datetimeFigureOut">
              <a:rPr lang="en-GB" smtClean="0"/>
              <a:t>29/01/2020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B53A5D-BB08-49B9-93EB-46CED35CA7F5}" type="slidenum">
              <a:rPr lang="en-GB" smtClean="0"/>
              <a:t>‹#›</a:t>
            </a:fld>
            <a:endParaRPr lang="en-GB"/>
          </a:p>
        </p:txBody>
      </p:sp>
    </p:spTree>
    <p:extLst>
      <p:ext uri="{BB962C8B-B14F-4D97-AF65-F5344CB8AC3E}">
        <p14:creationId xmlns:p14="http://schemas.microsoft.com/office/powerpoint/2010/main" val="384187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21FA157-23DE-40D4-8E74-A1D99B348DCC}" type="datetimeFigureOut">
              <a:rPr lang="en-GB" smtClean="0"/>
              <a:t>29/01/2020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B53A5D-BB08-49B9-93EB-46CED35CA7F5}" type="slidenum">
              <a:rPr lang="en-GB" smtClean="0"/>
              <a:t>‹#›</a:t>
            </a:fld>
            <a:endParaRPr lang="en-GB"/>
          </a:p>
        </p:txBody>
      </p:sp>
    </p:spTree>
    <p:extLst>
      <p:ext uri="{BB962C8B-B14F-4D97-AF65-F5344CB8AC3E}">
        <p14:creationId xmlns:p14="http://schemas.microsoft.com/office/powerpoint/2010/main" val="1408596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21FA157-23DE-40D4-8E74-A1D99B348DCC}" type="datetimeFigureOut">
              <a:rPr lang="en-GB" smtClean="0"/>
              <a:t>29/01/2020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B53A5D-BB08-49B9-93EB-46CED35CA7F5}" type="slidenum">
              <a:rPr lang="en-GB" smtClean="0"/>
              <a:t>‹#›</a:t>
            </a:fld>
            <a:endParaRPr lang="en-GB"/>
          </a:p>
        </p:txBody>
      </p:sp>
    </p:spTree>
    <p:extLst>
      <p:ext uri="{BB962C8B-B14F-4D97-AF65-F5344CB8AC3E}">
        <p14:creationId xmlns:p14="http://schemas.microsoft.com/office/powerpoint/2010/main" val="1422467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FA157-23DE-40D4-8E74-A1D99B348DCC}" type="datetimeFigureOut">
              <a:rPr lang="en-GB" smtClean="0"/>
              <a:t>29/01/2020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B53A5D-BB08-49B9-93EB-46CED35CA7F5}" type="slidenum">
              <a:rPr lang="en-GB" smtClean="0"/>
              <a:t>‹#›</a:t>
            </a:fld>
            <a:endParaRPr lang="en-GB"/>
          </a:p>
        </p:txBody>
      </p:sp>
    </p:spTree>
    <p:extLst>
      <p:ext uri="{BB962C8B-B14F-4D97-AF65-F5344CB8AC3E}">
        <p14:creationId xmlns:p14="http://schemas.microsoft.com/office/powerpoint/2010/main" val="71925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1FA157-23DE-40D4-8E74-A1D99B348DCC}" type="datetimeFigureOut">
              <a:rPr lang="en-GB" smtClean="0"/>
              <a:t>29/01/2020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B53A5D-BB08-49B9-93EB-46CED35CA7F5}" type="slidenum">
              <a:rPr lang="en-GB" smtClean="0"/>
              <a:t>‹#›</a:t>
            </a:fld>
            <a:endParaRPr lang="en-GB"/>
          </a:p>
        </p:txBody>
      </p:sp>
    </p:spTree>
    <p:extLst>
      <p:ext uri="{BB962C8B-B14F-4D97-AF65-F5344CB8AC3E}">
        <p14:creationId xmlns:p14="http://schemas.microsoft.com/office/powerpoint/2010/main" val="2537546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1FA157-23DE-40D4-8E74-A1D99B348DCC}" type="datetimeFigureOut">
              <a:rPr lang="en-GB" smtClean="0"/>
              <a:t>29/01/2020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B53A5D-BB08-49B9-93EB-46CED35CA7F5}" type="slidenum">
              <a:rPr lang="en-GB" smtClean="0"/>
              <a:t>‹#›</a:t>
            </a:fld>
            <a:endParaRPr lang="en-GB"/>
          </a:p>
        </p:txBody>
      </p:sp>
    </p:spTree>
    <p:extLst>
      <p:ext uri="{BB962C8B-B14F-4D97-AF65-F5344CB8AC3E}">
        <p14:creationId xmlns:p14="http://schemas.microsoft.com/office/powerpoint/2010/main" val="2668253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B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FA157-23DE-40D4-8E74-A1D99B348DCC}" type="datetimeFigureOut">
              <a:rPr lang="en-GB" smtClean="0"/>
              <a:t>29/01/2020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53A5D-BB08-49B9-93EB-46CED35CA7F5}" type="slidenum">
              <a:rPr lang="en-GB" smtClean="0"/>
              <a:t>‹#›</a:t>
            </a:fld>
            <a:endParaRPr lang="en-GB"/>
          </a:p>
        </p:txBody>
      </p:sp>
    </p:spTree>
    <p:extLst>
      <p:ext uri="{BB962C8B-B14F-4D97-AF65-F5344CB8AC3E}">
        <p14:creationId xmlns:p14="http://schemas.microsoft.com/office/powerpoint/2010/main" val="1033812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nomadicmatt.com/travel-blogs/hogmanay-edinburgh/"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cy2CfNI-mS4&amp;feature=youtu.b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2HuTYYg36V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gearpatrol.com/2013/11/11/definitive-mens-movie-collection-50-best-action-movies/" TargetMode="External"/><Relationship Id="rId2" Type="http://schemas.openxmlformats.org/officeDocument/2006/relationships/hyperlink" Target="http://gearpatrol.com/2014/10/23/25-best-restaurants-in-america/" TargetMode="External"/><Relationship Id="rId1" Type="http://schemas.openxmlformats.org/officeDocument/2006/relationships/slideLayout" Target="../slideLayouts/slideLayout2.xml"/><Relationship Id="rId5" Type="http://schemas.openxmlformats.org/officeDocument/2006/relationships/hyperlink" Target="https://www.youtube.com/watch?v=UGnrT0F-Igs" TargetMode="External"/><Relationship Id="rId4" Type="http://schemas.openxmlformats.org/officeDocument/2006/relationships/hyperlink" Target="https://www.youtube.com/watch?v=wJF5NXygL4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6" y="603554"/>
            <a:ext cx="2617473" cy="1570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1601" y="260648"/>
            <a:ext cx="2664296"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8943" y="3697943"/>
            <a:ext cx="3134122" cy="3134122"/>
          </a:xfrm>
          <a:prstGeom prst="rect">
            <a:avLst/>
          </a:prstGeom>
          <a:solidFill>
            <a:srgbClr val="FFFDB5"/>
          </a:solidFill>
          <a:ln>
            <a:noFill/>
          </a:ln>
        </p:spPr>
      </p:pic>
      <p:sp>
        <p:nvSpPr>
          <p:cNvPr id="2" name="Title 1"/>
          <p:cNvSpPr>
            <a:spLocks noGrp="1"/>
          </p:cNvSpPr>
          <p:nvPr>
            <p:ph type="ctrTitle"/>
          </p:nvPr>
        </p:nvSpPr>
        <p:spPr>
          <a:xfrm>
            <a:off x="2051720" y="2600131"/>
            <a:ext cx="4608512" cy="1470025"/>
          </a:xfrm>
        </p:spPr>
        <p:txBody>
          <a:bodyPr/>
          <a:lstStyle/>
          <a:p>
            <a:r>
              <a:rPr lang="en-GB" dirty="0">
                <a:latin typeface="Comic Sans MS" panose="030F0702030302020204" pitchFamily="66" charset="0"/>
              </a:rPr>
              <a:t>Globetrotter</a:t>
            </a: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0959" y="451428"/>
            <a:ext cx="3452106" cy="2303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216" y="4086695"/>
            <a:ext cx="2356617" cy="2356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397" y="3727644"/>
            <a:ext cx="2120562" cy="2826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156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265736"/>
            <a:ext cx="7146115" cy="4295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noGrp="1"/>
          </p:cNvSpPr>
          <p:nvPr>
            <p:ph type="title"/>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latin typeface="Comic Sans MS" panose="030F0702030302020204" pitchFamily="66" charset="0"/>
              </a:rPr>
              <a:t>4.</a:t>
            </a:r>
          </a:p>
        </p:txBody>
      </p:sp>
      <p:sp>
        <p:nvSpPr>
          <p:cNvPr id="2" name="Rectangle 1"/>
          <p:cNvSpPr/>
          <p:nvPr/>
        </p:nvSpPr>
        <p:spPr>
          <a:xfrm>
            <a:off x="539552" y="4653136"/>
            <a:ext cx="8136904" cy="2215991"/>
          </a:xfrm>
          <a:prstGeom prst="rect">
            <a:avLst/>
          </a:prstGeom>
        </p:spPr>
        <p:txBody>
          <a:bodyPr wrap="square">
            <a:spAutoFit/>
          </a:bodyPr>
          <a:lstStyle/>
          <a:p>
            <a:pPr marL="342900" indent="-342900">
              <a:buFontTx/>
              <a:buAutoNum type="alphaLcParenR"/>
            </a:pPr>
            <a:r>
              <a:rPr lang="en-GB" sz="2400" dirty="0">
                <a:latin typeface="Comic Sans MS" panose="030F0702030302020204" pitchFamily="66" charset="0"/>
              </a:rPr>
              <a:t>How do you know this source is taken from a newspaper? Comment on at least 3 things.</a:t>
            </a:r>
          </a:p>
          <a:p>
            <a:pPr marL="342900" indent="-342900">
              <a:buAutoNum type="alphaLcParenR"/>
            </a:pPr>
            <a:r>
              <a:rPr lang="en-GB" sz="2400" dirty="0">
                <a:latin typeface="Comic Sans MS" panose="030F0702030302020204" pitchFamily="66" charset="0"/>
              </a:rPr>
              <a:t>What is the purpose of this text?</a:t>
            </a:r>
          </a:p>
          <a:p>
            <a:pPr marL="342900" indent="-342900">
              <a:buAutoNum type="alphaLcParenR"/>
            </a:pPr>
            <a:r>
              <a:rPr lang="en-GB" sz="2400" dirty="0">
                <a:latin typeface="Comic Sans MS" panose="030F0702030302020204" pitchFamily="66" charset="0"/>
              </a:rPr>
              <a:t>What have they included in order to make the story clearer?</a:t>
            </a:r>
          </a:p>
          <a:p>
            <a:pPr marL="342900" indent="-342900">
              <a:buAutoNum type="alphaLcParenR"/>
            </a:pPr>
            <a:endParaRPr lang="en-GB" dirty="0"/>
          </a:p>
        </p:txBody>
      </p:sp>
    </p:spTree>
    <p:extLst>
      <p:ext uri="{BB962C8B-B14F-4D97-AF65-F5344CB8AC3E}">
        <p14:creationId xmlns:p14="http://schemas.microsoft.com/office/powerpoint/2010/main" val="3475960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717" y="230012"/>
            <a:ext cx="3433572" cy="4383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1" y="254865"/>
            <a:ext cx="3253255" cy="4189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27098" y="254865"/>
            <a:ext cx="802432" cy="1143000"/>
          </a:xfrm>
        </p:spPr>
        <p:txBody>
          <a:bodyPr/>
          <a:lstStyle/>
          <a:p>
            <a:pPr algn="l"/>
            <a:r>
              <a:rPr lang="en-GB" dirty="0">
                <a:latin typeface="Comic Sans MS" panose="030F0702030302020204" pitchFamily="66" charset="0"/>
              </a:rPr>
              <a:t>5.</a:t>
            </a:r>
          </a:p>
        </p:txBody>
      </p:sp>
      <p:sp>
        <p:nvSpPr>
          <p:cNvPr id="8" name="Title 1"/>
          <p:cNvSpPr txBox="1">
            <a:spLocks/>
          </p:cNvSpPr>
          <p:nvPr/>
        </p:nvSpPr>
        <p:spPr>
          <a:xfrm>
            <a:off x="8316416" y="3470755"/>
            <a:ext cx="72008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latin typeface="Comic Sans MS" panose="030F0702030302020204" pitchFamily="66" charset="0"/>
              </a:rPr>
              <a:t>6.</a:t>
            </a:r>
          </a:p>
        </p:txBody>
      </p:sp>
      <p:sp>
        <p:nvSpPr>
          <p:cNvPr id="2" name="Rectangle 1"/>
          <p:cNvSpPr/>
          <p:nvPr/>
        </p:nvSpPr>
        <p:spPr>
          <a:xfrm>
            <a:off x="323528" y="4778201"/>
            <a:ext cx="7488832" cy="1477328"/>
          </a:xfrm>
          <a:prstGeom prst="rect">
            <a:avLst/>
          </a:prstGeom>
        </p:spPr>
        <p:txBody>
          <a:bodyPr wrap="square">
            <a:spAutoFit/>
          </a:bodyPr>
          <a:lstStyle/>
          <a:p>
            <a:pPr marL="342900" indent="-342900">
              <a:buAutoNum type="alphaLcParenR"/>
            </a:pPr>
            <a:r>
              <a:rPr lang="en-GB" sz="2400" dirty="0">
                <a:latin typeface="Comic Sans MS" panose="030F0702030302020204" pitchFamily="66" charset="0"/>
              </a:rPr>
              <a:t>What is the purpose of both these texts?</a:t>
            </a:r>
          </a:p>
          <a:p>
            <a:pPr marL="342900" indent="-342900">
              <a:buAutoNum type="alphaLcParenR"/>
            </a:pPr>
            <a:r>
              <a:rPr lang="en-GB" sz="2400" dirty="0">
                <a:latin typeface="Comic Sans MS" panose="030F0702030302020204" pitchFamily="66" charset="0"/>
              </a:rPr>
              <a:t>Who do you think 5 is aimed at and why?</a:t>
            </a:r>
          </a:p>
          <a:p>
            <a:pPr marL="342900" indent="-342900">
              <a:buAutoNum type="alphaLcParenR"/>
            </a:pPr>
            <a:r>
              <a:rPr lang="en-GB" sz="2400" dirty="0">
                <a:latin typeface="Comic Sans MS" panose="030F0702030302020204" pitchFamily="66" charset="0"/>
              </a:rPr>
              <a:t>Who do you think 6 is aimed at and why?</a:t>
            </a:r>
          </a:p>
          <a:p>
            <a:endParaRPr lang="en-GB" dirty="0"/>
          </a:p>
        </p:txBody>
      </p:sp>
    </p:spTree>
    <p:extLst>
      <p:ext uri="{BB962C8B-B14F-4D97-AF65-F5344CB8AC3E}">
        <p14:creationId xmlns:p14="http://schemas.microsoft.com/office/powerpoint/2010/main" val="3796401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16632"/>
            <a:ext cx="3254567" cy="489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noGrp="1"/>
          </p:cNvSpPr>
          <p:nvPr>
            <p:ph type="title"/>
          </p:nvPr>
        </p:nvSpPr>
        <p:spPr>
          <a:xfrm>
            <a:off x="179512" y="4766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latin typeface="Comic Sans MS" panose="030F0702030302020204" pitchFamily="66" charset="0"/>
              </a:rPr>
              <a:t>7.</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0"/>
            <a:ext cx="4841379" cy="5722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23528" y="5445224"/>
            <a:ext cx="5976664" cy="923330"/>
          </a:xfrm>
          <a:prstGeom prst="rect">
            <a:avLst/>
          </a:prstGeom>
        </p:spPr>
        <p:txBody>
          <a:bodyPr wrap="square">
            <a:spAutoFit/>
          </a:bodyPr>
          <a:lstStyle/>
          <a:p>
            <a:r>
              <a:rPr lang="en-GB" dirty="0">
                <a:latin typeface="Comic Sans MS" panose="030F0702030302020204" pitchFamily="66" charset="0"/>
              </a:rPr>
              <a:t>a) What kind of text is this?</a:t>
            </a:r>
            <a:br>
              <a:rPr lang="en-GB" dirty="0">
                <a:latin typeface="Comic Sans MS" panose="030F0702030302020204" pitchFamily="66" charset="0"/>
              </a:rPr>
            </a:br>
            <a:r>
              <a:rPr lang="en-GB" dirty="0">
                <a:latin typeface="Comic Sans MS" panose="030F0702030302020204" pitchFamily="66" charset="0"/>
              </a:rPr>
              <a:t>b) What is the purpose of this text?</a:t>
            </a:r>
            <a:br>
              <a:rPr lang="en-GB" dirty="0">
                <a:latin typeface="Comic Sans MS" panose="030F0702030302020204" pitchFamily="66" charset="0"/>
              </a:rPr>
            </a:br>
            <a:r>
              <a:rPr lang="en-GB" dirty="0">
                <a:latin typeface="Comic Sans MS" panose="030F0702030302020204" pitchFamily="66" charset="0"/>
              </a:rPr>
              <a:t>c) Who do you think this is aimed at and why?</a:t>
            </a:r>
            <a:endParaRPr lang="en-GB" dirty="0"/>
          </a:p>
        </p:txBody>
      </p:sp>
    </p:spTree>
    <p:extLst>
      <p:ext uri="{BB962C8B-B14F-4D97-AF65-F5344CB8AC3E}">
        <p14:creationId xmlns:p14="http://schemas.microsoft.com/office/powerpoint/2010/main" val="991653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91698" y="2130425"/>
            <a:ext cx="3772790" cy="1470025"/>
          </a:xfrm>
        </p:spPr>
        <p:txBody>
          <a:bodyPr>
            <a:noAutofit/>
          </a:bodyPr>
          <a:lstStyle/>
          <a:p>
            <a:pPr marL="342900" indent="-342900"/>
            <a:br>
              <a:rPr lang="en-GB" sz="2800" dirty="0">
                <a:latin typeface="Comic Sans MS" panose="030F0702030302020204" pitchFamily="66" charset="0"/>
              </a:rPr>
            </a:br>
            <a:endParaRPr lang="en-GB"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5084194" cy="6752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292080" y="1124744"/>
            <a:ext cx="3851920" cy="3539430"/>
          </a:xfrm>
          <a:prstGeom prst="rect">
            <a:avLst/>
          </a:prstGeom>
        </p:spPr>
        <p:txBody>
          <a:bodyPr wrap="square">
            <a:spAutoFit/>
          </a:bodyPr>
          <a:lstStyle/>
          <a:p>
            <a:r>
              <a:rPr lang="en-GB" sz="2800" dirty="0">
                <a:latin typeface="Comic Sans MS" panose="030F0702030302020204" pitchFamily="66" charset="0"/>
              </a:rPr>
              <a:t>d) Here’s a page taken from the Lonely Planet Scotland guide. How do we know it is not aimed at children? Comment on layout and language.</a:t>
            </a:r>
            <a:endParaRPr lang="en-GB" sz="2800" dirty="0"/>
          </a:p>
        </p:txBody>
      </p:sp>
    </p:spTree>
    <p:extLst>
      <p:ext uri="{BB962C8B-B14F-4D97-AF65-F5344CB8AC3E}">
        <p14:creationId xmlns:p14="http://schemas.microsoft.com/office/powerpoint/2010/main" val="131230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847" y="6515237"/>
            <a:ext cx="8229600" cy="248891"/>
          </a:xfrm>
        </p:spPr>
        <p:txBody>
          <a:bodyPr>
            <a:normAutofit fontScale="85000" lnSpcReduction="20000"/>
          </a:bodyPr>
          <a:lstStyle/>
          <a:p>
            <a:pPr marL="0" indent="0">
              <a:buNone/>
            </a:pPr>
            <a:r>
              <a:rPr lang="en-GB" sz="1400" dirty="0">
                <a:latin typeface="Comic Sans MS" panose="030F0702030302020204" pitchFamily="66" charset="0"/>
                <a:hlinkClick r:id="rId2"/>
              </a:rPr>
              <a:t>http://www.nomadicmatt.com/travel-blogs/hogmanay-edinburgh/</a:t>
            </a:r>
            <a:endParaRPr lang="en-GB" sz="1400" dirty="0">
              <a:latin typeface="Comic Sans MS" panose="030F0702030302020204" pitchFamily="66" charset="0"/>
            </a:endParaRPr>
          </a:p>
          <a:p>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33369"/>
            <a:ext cx="4971855" cy="6182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323528" y="116632"/>
            <a:ext cx="72008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latin typeface="Comic Sans MS" panose="030F0702030302020204" pitchFamily="66" charset="0"/>
              </a:rPr>
              <a:t>8.</a:t>
            </a:r>
          </a:p>
        </p:txBody>
      </p:sp>
      <p:sp>
        <p:nvSpPr>
          <p:cNvPr id="4" name="Rectangle 3"/>
          <p:cNvSpPr/>
          <p:nvPr/>
        </p:nvSpPr>
        <p:spPr>
          <a:xfrm>
            <a:off x="6015463" y="1259423"/>
            <a:ext cx="2877017" cy="4062651"/>
          </a:xfrm>
          <a:prstGeom prst="rect">
            <a:avLst/>
          </a:prstGeom>
        </p:spPr>
        <p:txBody>
          <a:bodyPr wrap="square">
            <a:spAutoFit/>
          </a:bodyPr>
          <a:lstStyle/>
          <a:p>
            <a:pPr marL="342900" indent="-342900">
              <a:buAutoNum type="alphaLcParenR"/>
            </a:pPr>
            <a:r>
              <a:rPr lang="en-GB" sz="2400" dirty="0">
                <a:latin typeface="Comic Sans MS" panose="030F0702030302020204" pitchFamily="66" charset="0"/>
              </a:rPr>
              <a:t>What kind of text is this?</a:t>
            </a:r>
          </a:p>
          <a:p>
            <a:pPr marL="342900" indent="-342900">
              <a:buAutoNum type="alphaLcParenR"/>
            </a:pPr>
            <a:r>
              <a:rPr lang="en-GB" sz="2400" dirty="0">
                <a:latin typeface="Comic Sans MS" panose="030F0702030302020204" pitchFamily="66" charset="0"/>
              </a:rPr>
              <a:t>Would you expect language to be formal or informal?</a:t>
            </a:r>
          </a:p>
          <a:p>
            <a:pPr marL="342900" indent="-342900">
              <a:buAutoNum type="alphaLcParenR"/>
            </a:pPr>
            <a:r>
              <a:rPr lang="en-GB" sz="2400" dirty="0">
                <a:latin typeface="Comic Sans MS" panose="030F0702030302020204" pitchFamily="66" charset="0"/>
              </a:rPr>
              <a:t>Who do you think this is aimed at and why</a:t>
            </a:r>
            <a:r>
              <a:rPr lang="en-GB" dirty="0">
                <a:latin typeface="Comic Sans MS" panose="030F0702030302020204" pitchFamily="66" charset="0"/>
              </a:rPr>
              <a:t>?</a:t>
            </a:r>
          </a:p>
          <a:p>
            <a:endParaRPr lang="en-GB" dirty="0"/>
          </a:p>
        </p:txBody>
      </p:sp>
    </p:spTree>
    <p:extLst>
      <p:ext uri="{BB962C8B-B14F-4D97-AF65-F5344CB8AC3E}">
        <p14:creationId xmlns:p14="http://schemas.microsoft.com/office/powerpoint/2010/main" val="3682321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381328"/>
            <a:ext cx="8229600" cy="320899"/>
          </a:xfrm>
        </p:spPr>
        <p:txBody>
          <a:bodyPr>
            <a:normAutofit/>
          </a:bodyPr>
          <a:lstStyle/>
          <a:p>
            <a:pPr marL="0" indent="0">
              <a:buNone/>
            </a:pPr>
            <a:r>
              <a:rPr lang="en-GB" sz="1200" dirty="0">
                <a:latin typeface="Comic Sans MS" panose="030F0702030302020204" pitchFamily="66" charset="0"/>
                <a:hlinkClick r:id="rId2"/>
              </a:rPr>
              <a:t>https://www.youtube.com/watch?v=cy2CfNI-mS4&amp;feature=youtu.be</a:t>
            </a:r>
            <a:endParaRPr lang="en-GB" sz="1200" dirty="0">
              <a:latin typeface="Comic Sans MS" panose="030F0702030302020204" pitchFamily="66" charset="0"/>
            </a:endParaRPr>
          </a:p>
          <a:p>
            <a:endParaRPr lang="en-GB" sz="1200" dirty="0">
              <a:latin typeface="Comic Sans MS" panose="030F0702030302020204" pitchFamily="66"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25636"/>
            <a:ext cx="6443811" cy="6129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457200" y="274638"/>
            <a:ext cx="73042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latin typeface="Comic Sans MS" panose="030F0702030302020204" pitchFamily="66" charset="0"/>
              </a:rPr>
              <a:t>9.</a:t>
            </a:r>
          </a:p>
        </p:txBody>
      </p:sp>
    </p:spTree>
    <p:extLst>
      <p:ext uri="{BB962C8B-B14F-4D97-AF65-F5344CB8AC3E}">
        <p14:creationId xmlns:p14="http://schemas.microsoft.com/office/powerpoint/2010/main" val="268840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20680"/>
          </a:xfrm>
        </p:spPr>
        <p:txBody>
          <a:bodyPr>
            <a:normAutofit fontScale="70000" lnSpcReduction="20000"/>
          </a:bodyPr>
          <a:lstStyle/>
          <a:p>
            <a:pPr marL="0" lvl="0" indent="0">
              <a:buNone/>
            </a:pPr>
            <a:r>
              <a:rPr lang="en-GB" dirty="0">
                <a:latin typeface="Comic Sans MS" panose="030F0702030302020204" pitchFamily="66" charset="0"/>
              </a:rPr>
              <a:t>a) Who would be likely to watch/listen to this television programme</a:t>
            </a:r>
          </a:p>
          <a:p>
            <a:pPr marL="0" indent="0">
              <a:buNone/>
            </a:pPr>
            <a:r>
              <a:rPr lang="en-GB" dirty="0">
                <a:latin typeface="Comic Sans MS" panose="030F0702030302020204" pitchFamily="66" charset="0"/>
              </a:rPr>
              <a:t>You may consider:</a:t>
            </a:r>
          </a:p>
          <a:p>
            <a:pPr lvl="0"/>
            <a:r>
              <a:rPr lang="en-GB" dirty="0">
                <a:latin typeface="Comic Sans MS" panose="030F0702030302020204" pitchFamily="66" charset="0"/>
              </a:rPr>
              <a:t>Age</a:t>
            </a:r>
          </a:p>
          <a:p>
            <a:pPr lvl="0"/>
            <a:r>
              <a:rPr lang="en-GB" dirty="0">
                <a:latin typeface="Comic Sans MS" panose="030F0702030302020204" pitchFamily="66" charset="0"/>
              </a:rPr>
              <a:t>Interests </a:t>
            </a:r>
          </a:p>
          <a:p>
            <a:pPr lvl="0"/>
            <a:r>
              <a:rPr lang="en-GB" dirty="0">
                <a:latin typeface="Comic Sans MS" panose="030F0702030302020204" pitchFamily="66" charset="0"/>
              </a:rPr>
              <a:t>Gender</a:t>
            </a:r>
          </a:p>
          <a:p>
            <a:pPr lvl="0"/>
            <a:r>
              <a:rPr lang="en-GB" dirty="0">
                <a:latin typeface="Comic Sans MS" panose="030F0702030302020204" pitchFamily="66" charset="0"/>
              </a:rPr>
              <a:t>Nationality</a:t>
            </a:r>
          </a:p>
          <a:p>
            <a:pPr lvl="0"/>
            <a:r>
              <a:rPr lang="en-GB" dirty="0">
                <a:latin typeface="Comic Sans MS" panose="030F0702030302020204" pitchFamily="66" charset="0"/>
              </a:rPr>
              <a:t>Class</a:t>
            </a:r>
          </a:p>
          <a:p>
            <a:pPr lvl="0"/>
            <a:r>
              <a:rPr lang="en-GB" dirty="0">
                <a:latin typeface="Comic Sans MS" panose="030F0702030302020204" pitchFamily="66" charset="0"/>
              </a:rPr>
              <a:t>Another Audience You Have Identified</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b)   Explain how you reached this conclusion.</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c) Do you think the purpose of the extract is to: inform </a:t>
            </a:r>
            <a:r>
              <a:rPr lang="en-GB" b="1" dirty="0">
                <a:latin typeface="Comic Sans MS" panose="030F0702030302020204" pitchFamily="66" charset="0"/>
              </a:rPr>
              <a:t>and/or</a:t>
            </a:r>
            <a:r>
              <a:rPr lang="en-GB" dirty="0">
                <a:latin typeface="Comic Sans MS" panose="030F0702030302020204" pitchFamily="66" charset="0"/>
              </a:rPr>
              <a:t> persuade </a:t>
            </a:r>
            <a:r>
              <a:rPr lang="en-GB" b="1" dirty="0">
                <a:latin typeface="Comic Sans MS" panose="030F0702030302020204" pitchFamily="66" charset="0"/>
              </a:rPr>
              <a:t>and/or</a:t>
            </a:r>
            <a:r>
              <a:rPr lang="en-GB" dirty="0">
                <a:latin typeface="Comic Sans MS" panose="030F0702030302020204" pitchFamily="66" charset="0"/>
              </a:rPr>
              <a:t> entertain? Explain your reasons for thinking this.</a:t>
            </a:r>
          </a:p>
          <a:p>
            <a:pPr marL="0" lvl="0" indent="0">
              <a:buNone/>
            </a:pPr>
            <a:endParaRPr lang="en-GB" dirty="0">
              <a:latin typeface="Comic Sans MS" panose="030F0702030302020204" pitchFamily="66" charset="0"/>
            </a:endParaRPr>
          </a:p>
          <a:p>
            <a:pPr marL="0" lvl="0" indent="0">
              <a:buNone/>
            </a:pPr>
            <a:r>
              <a:rPr lang="en-GB" dirty="0">
                <a:latin typeface="Comic Sans MS" panose="030F0702030302020204" pitchFamily="66" charset="0"/>
              </a:rPr>
              <a:t>d) Summarise four key points that you learn about this area of Scotland.</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1900506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33256"/>
            <a:ext cx="8229600" cy="392907"/>
          </a:xfrm>
        </p:spPr>
        <p:txBody>
          <a:bodyPr>
            <a:normAutofit fontScale="70000" lnSpcReduction="20000"/>
          </a:bodyPr>
          <a:lstStyle/>
          <a:p>
            <a:pPr marL="0" indent="0">
              <a:buNone/>
            </a:pPr>
            <a:r>
              <a:rPr lang="en-GB" dirty="0">
                <a:latin typeface="Comic Sans MS" panose="030F0702030302020204" pitchFamily="66" charset="0"/>
                <a:hlinkClick r:id="rId2"/>
              </a:rPr>
              <a:t>https://www.youtube.com/watch?v=2HuTYYg36V0</a:t>
            </a: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196752"/>
            <a:ext cx="6565637" cy="366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noGrp="1"/>
          </p:cNvSpPr>
          <p:nvPr>
            <p:ph type="title"/>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latin typeface="Comic Sans MS" panose="030F0702030302020204" pitchFamily="66" charset="0"/>
              </a:rPr>
              <a:t>10.</a:t>
            </a:r>
          </a:p>
        </p:txBody>
      </p:sp>
    </p:spTree>
    <p:extLst>
      <p:ext uri="{BB962C8B-B14F-4D97-AF65-F5344CB8AC3E}">
        <p14:creationId xmlns:p14="http://schemas.microsoft.com/office/powerpoint/2010/main" val="2020935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fontScale="77500" lnSpcReduction="20000"/>
          </a:bodyPr>
          <a:lstStyle/>
          <a:p>
            <a:pPr marL="0" lvl="0" indent="0">
              <a:buNone/>
            </a:pPr>
            <a:r>
              <a:rPr lang="en-GB" dirty="0">
                <a:latin typeface="Comic Sans MS" panose="030F0702030302020204" pitchFamily="66" charset="0"/>
              </a:rPr>
              <a:t>a) Who would be likely to watch/listen to this television programme</a:t>
            </a:r>
          </a:p>
          <a:p>
            <a:pPr marL="0" indent="0">
              <a:buNone/>
            </a:pPr>
            <a:r>
              <a:rPr lang="en-GB" dirty="0">
                <a:latin typeface="Comic Sans MS" panose="030F0702030302020204" pitchFamily="66" charset="0"/>
              </a:rPr>
              <a:t>You may consider:</a:t>
            </a:r>
          </a:p>
          <a:p>
            <a:pPr lvl="0"/>
            <a:r>
              <a:rPr lang="en-GB" dirty="0">
                <a:latin typeface="Comic Sans MS" panose="030F0702030302020204" pitchFamily="66" charset="0"/>
              </a:rPr>
              <a:t>Age</a:t>
            </a:r>
          </a:p>
          <a:p>
            <a:pPr lvl="0"/>
            <a:r>
              <a:rPr lang="en-GB" dirty="0">
                <a:latin typeface="Comic Sans MS" panose="030F0702030302020204" pitchFamily="66" charset="0"/>
              </a:rPr>
              <a:t>Interests </a:t>
            </a:r>
          </a:p>
          <a:p>
            <a:pPr lvl="0"/>
            <a:r>
              <a:rPr lang="en-GB" dirty="0">
                <a:latin typeface="Comic Sans MS" panose="030F0702030302020204" pitchFamily="66" charset="0"/>
              </a:rPr>
              <a:t>Gender</a:t>
            </a:r>
          </a:p>
          <a:p>
            <a:pPr lvl="0"/>
            <a:r>
              <a:rPr lang="en-GB" dirty="0">
                <a:latin typeface="Comic Sans MS" panose="030F0702030302020204" pitchFamily="66" charset="0"/>
              </a:rPr>
              <a:t>Nationality</a:t>
            </a:r>
          </a:p>
          <a:p>
            <a:pPr lvl="0"/>
            <a:r>
              <a:rPr lang="en-GB" dirty="0">
                <a:latin typeface="Comic Sans MS" panose="030F0702030302020204" pitchFamily="66" charset="0"/>
              </a:rPr>
              <a:t>Class</a:t>
            </a:r>
          </a:p>
          <a:p>
            <a:pPr lvl="0"/>
            <a:r>
              <a:rPr lang="en-GB" dirty="0">
                <a:latin typeface="Comic Sans MS" panose="030F0702030302020204" pitchFamily="66" charset="0"/>
              </a:rPr>
              <a:t>Another Audience You Have Identified</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b)   Explain how you reached this conclusion.</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c) Do you think the purpose of the extract is to: inform </a:t>
            </a:r>
            <a:r>
              <a:rPr lang="en-GB" b="1" dirty="0">
                <a:latin typeface="Comic Sans MS" panose="030F0702030302020204" pitchFamily="66" charset="0"/>
              </a:rPr>
              <a:t>and/or</a:t>
            </a:r>
            <a:r>
              <a:rPr lang="en-GB" dirty="0">
                <a:latin typeface="Comic Sans MS" panose="030F0702030302020204" pitchFamily="66" charset="0"/>
              </a:rPr>
              <a:t> persuade </a:t>
            </a:r>
            <a:r>
              <a:rPr lang="en-GB" b="1" dirty="0">
                <a:latin typeface="Comic Sans MS" panose="030F0702030302020204" pitchFamily="66" charset="0"/>
              </a:rPr>
              <a:t>and/or</a:t>
            </a:r>
            <a:r>
              <a:rPr lang="en-GB" dirty="0">
                <a:latin typeface="Comic Sans MS" panose="030F0702030302020204" pitchFamily="66" charset="0"/>
              </a:rPr>
              <a:t> entertain? Explain your reasons for thinking this.</a:t>
            </a:r>
          </a:p>
          <a:p>
            <a:pPr marL="0" indent="0">
              <a:buNone/>
            </a:pPr>
            <a:endParaRPr lang="en-GB" dirty="0"/>
          </a:p>
        </p:txBody>
      </p:sp>
    </p:spTree>
    <p:extLst>
      <p:ext uri="{BB962C8B-B14F-4D97-AF65-F5344CB8AC3E}">
        <p14:creationId xmlns:p14="http://schemas.microsoft.com/office/powerpoint/2010/main" val="1861354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563" y="188640"/>
            <a:ext cx="6590045" cy="1143000"/>
          </a:xfrm>
        </p:spPr>
        <p:txBody>
          <a:bodyPr/>
          <a:lstStyle/>
          <a:p>
            <a:r>
              <a:rPr lang="en-GB" dirty="0">
                <a:latin typeface="Comic Sans MS" panose="030F0702030302020204" pitchFamily="66" charset="0"/>
              </a:rPr>
              <a:t>Learning Aims</a:t>
            </a:r>
            <a:r>
              <a:rPr lang="en-GB" dirty="0"/>
              <a:t>:</a:t>
            </a:r>
          </a:p>
        </p:txBody>
      </p:sp>
      <p:sp>
        <p:nvSpPr>
          <p:cNvPr id="3" name="Content Placeholder 2"/>
          <p:cNvSpPr>
            <a:spLocks noGrp="1"/>
          </p:cNvSpPr>
          <p:nvPr>
            <p:ph idx="1"/>
          </p:nvPr>
        </p:nvSpPr>
        <p:spPr>
          <a:xfrm>
            <a:off x="539552" y="1289389"/>
            <a:ext cx="8229600" cy="4525963"/>
          </a:xfrm>
        </p:spPr>
        <p:txBody>
          <a:bodyPr>
            <a:normAutofit/>
          </a:bodyPr>
          <a:lstStyle/>
          <a:p>
            <a:pPr marL="0" indent="0">
              <a:buNone/>
            </a:pPr>
            <a:r>
              <a:rPr lang="en-GB" sz="2800" dirty="0">
                <a:latin typeface="Comic Sans MS" panose="030F0702030302020204" pitchFamily="66" charset="0"/>
              </a:rPr>
              <a:t>-I will be able to use my skills of analysis to compare and contrast two different sources.</a:t>
            </a:r>
          </a:p>
          <a:p>
            <a:pPr marL="0" indent="0">
              <a:buNone/>
            </a:pPr>
            <a:r>
              <a:rPr lang="en-GB" sz="2800" dirty="0">
                <a:latin typeface="Comic Sans MS" panose="030F0702030302020204" pitchFamily="66" charset="0"/>
              </a:rPr>
              <a:t>-I will be able to discuss my findings with the class.</a:t>
            </a:r>
          </a:p>
          <a:p>
            <a:pPr marL="0" indent="0">
              <a:buNone/>
            </a:pPr>
            <a:r>
              <a:rPr lang="en-GB" sz="2800" dirty="0">
                <a:latin typeface="Comic Sans MS" panose="030F0702030302020204" pitchFamily="66" charset="0"/>
              </a:rPr>
              <a:t>-I will create an informative leaflet on a destination of my choice.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1763688" cy="1160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861048"/>
            <a:ext cx="4081636" cy="2761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4837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a:latin typeface="Comic Sans MS" panose="030F0702030302020204" pitchFamily="66" charset="0"/>
              </a:rPr>
              <a:t>The Cheesy/Inspirational Bit</a:t>
            </a:r>
          </a:p>
        </p:txBody>
      </p:sp>
      <p:sp>
        <p:nvSpPr>
          <p:cNvPr id="3" name="Content Placeholder 2"/>
          <p:cNvSpPr>
            <a:spLocks noGrp="1"/>
          </p:cNvSpPr>
          <p:nvPr>
            <p:ph idx="1"/>
          </p:nvPr>
        </p:nvSpPr>
        <p:spPr>
          <a:xfrm>
            <a:off x="251520" y="980728"/>
            <a:ext cx="8640960" cy="4741987"/>
          </a:xfrm>
        </p:spPr>
        <p:txBody>
          <a:bodyPr>
            <a:normAutofit fontScale="77500" lnSpcReduction="20000"/>
          </a:bodyPr>
          <a:lstStyle/>
          <a:p>
            <a:endParaRPr lang="en-GB" dirty="0">
              <a:latin typeface="Comic Sans MS" panose="030F0702030302020204" pitchFamily="66" charset="0"/>
            </a:endParaRPr>
          </a:p>
          <a:p>
            <a:pPr marL="0" indent="0">
              <a:buNone/>
            </a:pPr>
            <a:r>
              <a:rPr lang="en-GB" dirty="0">
                <a:latin typeface="Comic Sans MS" panose="030F0702030302020204" pitchFamily="66" charset="0"/>
              </a:rPr>
              <a:t>“What inspires travel is the desire to be changed — to go, engage in a place, assimilate into its rhythms and quirks, and return home with its fragrant intoxication still swirling around in the brain. Travel is not tourism. It is not </a:t>
            </a:r>
            <a:r>
              <a:rPr lang="en-GB" dirty="0">
                <a:latin typeface="Comic Sans MS" panose="030F0702030302020204" pitchFamily="66" charset="0"/>
                <a:hlinkClick r:id="rId2" tooltip="The 25 Best Restaurants in America"/>
              </a:rPr>
              <a:t>an appetite to be satiated</a:t>
            </a:r>
            <a:r>
              <a:rPr lang="en-GB" dirty="0">
                <a:latin typeface="Comic Sans MS" panose="030F0702030302020204" pitchFamily="66" charset="0"/>
              </a:rPr>
              <a:t>. It’s not </a:t>
            </a:r>
            <a:r>
              <a:rPr lang="en-GB" dirty="0">
                <a:latin typeface="Comic Sans MS" panose="030F0702030302020204" pitchFamily="66" charset="0"/>
                <a:hlinkClick r:id="rId3" tooltip="The 50 Best Action Movies"/>
              </a:rPr>
              <a:t>entertainment</a:t>
            </a:r>
            <a:r>
              <a:rPr lang="en-GB" dirty="0">
                <a:latin typeface="Comic Sans MS" panose="030F0702030302020204" pitchFamily="66" charset="0"/>
              </a:rPr>
              <a:t>. Rather, it’s the intentional act of placing yourself in this location, with these people, in this landscape, with the hope that by being here and doing this you will somehow walk away a different person from when you walked in. It is by participating, not observing, that adventures build roots.” </a:t>
            </a:r>
          </a:p>
          <a:p>
            <a:pPr marL="0" indent="0" algn="r">
              <a:buNone/>
            </a:pPr>
            <a:r>
              <a:rPr lang="en-GB" dirty="0">
                <a:latin typeface="Comic Sans MS" panose="030F0702030302020204" pitchFamily="66" charset="0"/>
              </a:rPr>
              <a:t>www.gearpatrol.com</a:t>
            </a:r>
          </a:p>
        </p:txBody>
      </p:sp>
      <p:sp>
        <p:nvSpPr>
          <p:cNvPr id="4" name="Rectangle 3"/>
          <p:cNvSpPr/>
          <p:nvPr/>
        </p:nvSpPr>
        <p:spPr>
          <a:xfrm>
            <a:off x="1763688" y="5805264"/>
            <a:ext cx="6336704" cy="923330"/>
          </a:xfrm>
          <a:prstGeom prst="rect">
            <a:avLst/>
          </a:prstGeom>
        </p:spPr>
        <p:txBody>
          <a:bodyPr wrap="square">
            <a:spAutoFit/>
          </a:bodyPr>
          <a:lstStyle/>
          <a:p>
            <a:r>
              <a:rPr lang="en-GB" dirty="0">
                <a:latin typeface="Comic Sans MS" panose="030F0702030302020204" pitchFamily="66" charset="0"/>
                <a:hlinkClick r:id="rId4"/>
              </a:rPr>
              <a:t>https://www.youtube.com/watch?v=wJF5NXygL4k</a:t>
            </a:r>
            <a:endParaRPr lang="en-GB" dirty="0">
              <a:latin typeface="Comic Sans MS" panose="030F0702030302020204" pitchFamily="66" charset="0"/>
            </a:endParaRPr>
          </a:p>
          <a:p>
            <a:r>
              <a:rPr lang="en-GB" dirty="0">
                <a:latin typeface="Comic Sans MS" panose="030F0702030302020204" pitchFamily="66" charset="0"/>
                <a:hlinkClick r:id="rId5"/>
              </a:rPr>
              <a:t>https://www.youtube.com/watch?v=UGnrT0F-Igs</a:t>
            </a:r>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2744805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fontScale="90000"/>
          </a:bodyPr>
          <a:lstStyle/>
          <a:p>
            <a:r>
              <a:rPr lang="en-GB" dirty="0">
                <a:latin typeface="Comic Sans MS" panose="030F0702030302020204" pitchFamily="66" charset="0"/>
              </a:rPr>
              <a:t>If you could go on holiday anywhere in the world where would it be?</a:t>
            </a:r>
          </a:p>
        </p:txBody>
      </p:sp>
      <p:pic>
        <p:nvPicPr>
          <p:cNvPr id="3078"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2564904"/>
            <a:ext cx="3816424" cy="3689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9105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fontScale="90000"/>
          </a:bodyPr>
          <a:lstStyle/>
          <a:p>
            <a:r>
              <a:rPr lang="en-GB" dirty="0">
                <a:latin typeface="Comic Sans MS" panose="030F0702030302020204" pitchFamily="66" charset="0"/>
              </a:rPr>
              <a:t>There are lots of different sources where you can find information</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2492896"/>
            <a:ext cx="6690688" cy="3126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1388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6408" cy="1143000"/>
          </a:xfrm>
        </p:spPr>
        <p:txBody>
          <a:bodyPr/>
          <a:lstStyle/>
          <a:p>
            <a:pPr algn="l"/>
            <a:r>
              <a:rPr lang="en-GB" dirty="0">
                <a:latin typeface="Comic Sans MS" panose="030F0702030302020204" pitchFamily="66" charset="0"/>
              </a:rPr>
              <a:t>1.</a:t>
            </a:r>
          </a:p>
        </p:txBody>
      </p:sp>
      <p:pic>
        <p:nvPicPr>
          <p:cNvPr id="1028" name="Picture 4" descr="http://www.holidaysonlocation.com/images/brochures/2015Scot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88639"/>
            <a:ext cx="3621782" cy="512223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5517232"/>
            <a:ext cx="8229600" cy="1080120"/>
          </a:xfrm>
        </p:spPr>
        <p:txBody>
          <a:bodyPr>
            <a:normAutofit fontScale="85000" lnSpcReduction="10000"/>
          </a:bodyPr>
          <a:lstStyle/>
          <a:p>
            <a:pPr marL="514350" indent="-514350">
              <a:buAutoNum type="alphaLcParenR"/>
            </a:pPr>
            <a:r>
              <a:rPr lang="en-GB" dirty="0">
                <a:latin typeface="Comic Sans MS" panose="030F0702030302020204" pitchFamily="66" charset="0"/>
              </a:rPr>
              <a:t>What is the purpose of this text?</a:t>
            </a:r>
          </a:p>
          <a:p>
            <a:pPr marL="514350" indent="-514350">
              <a:buAutoNum type="alphaLcParenR"/>
            </a:pPr>
            <a:r>
              <a:rPr lang="en-GB" dirty="0">
                <a:latin typeface="Comic Sans MS" panose="030F0702030302020204" pitchFamily="66" charset="0"/>
              </a:rPr>
              <a:t>What would you expect to see lots of inside?</a:t>
            </a:r>
            <a:r>
              <a:rPr lang="en-GB" dirty="0"/>
              <a:t> </a:t>
            </a:r>
          </a:p>
        </p:txBody>
      </p:sp>
    </p:spTree>
    <p:extLst>
      <p:ext uri="{BB962C8B-B14F-4D97-AF65-F5344CB8AC3E}">
        <p14:creationId xmlns:p14="http://schemas.microsoft.com/office/powerpoint/2010/main" val="1115868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869160"/>
            <a:ext cx="8229600" cy="1143000"/>
          </a:xfrm>
        </p:spPr>
        <p:txBody>
          <a:bodyPr>
            <a:noAutofit/>
          </a:bodyPr>
          <a:lstStyle/>
          <a:p>
            <a:r>
              <a:rPr lang="en-GB" sz="2800" dirty="0">
                <a:latin typeface="Comic Sans MS" panose="030F0702030302020204" pitchFamily="66" charset="0"/>
              </a:rPr>
              <a:t>c) Write down the words the writer of the brochure has used in order to encourage us to visit.</a:t>
            </a:r>
            <a:br>
              <a:rPr lang="en-GB" sz="2800" dirty="0">
                <a:latin typeface="Comic Sans MS" panose="030F0702030302020204" pitchFamily="66" charset="0"/>
              </a:rPr>
            </a:br>
            <a:r>
              <a:rPr lang="en-GB" sz="2800" dirty="0">
                <a:latin typeface="Comic Sans MS" panose="030F0702030302020204" pitchFamily="66" charset="0"/>
              </a:rPr>
              <a:t>d) What other techniques has the writer used?  </a:t>
            </a:r>
          </a:p>
        </p:txBody>
      </p:sp>
      <p:sp>
        <p:nvSpPr>
          <p:cNvPr id="3" name="Content Placeholder 2"/>
          <p:cNvSpPr>
            <a:spLocks noGrp="1"/>
          </p:cNvSpPr>
          <p:nvPr>
            <p:ph idx="1"/>
          </p:nvPr>
        </p:nvSpPr>
        <p:spPr>
          <a:xfrm>
            <a:off x="395536" y="260648"/>
            <a:ext cx="8229600" cy="4525963"/>
          </a:xfrm>
        </p:spPr>
        <p:txBody>
          <a:bodyPr>
            <a:normAutofit fontScale="92500" lnSpcReduction="20000"/>
          </a:bodyPr>
          <a:lstStyle/>
          <a:p>
            <a:pPr marL="0" indent="0">
              <a:buNone/>
            </a:pPr>
            <a:r>
              <a:rPr lang="en-GB" dirty="0">
                <a:latin typeface="Comic Sans MS" panose="030F0702030302020204" pitchFamily="66" charset="0"/>
              </a:rPr>
              <a:t>Extract: “Experience a region steeped in legend, folklore and history. The serene snow-capped peaks, glimmering lochs and sheltered forests of Loch Lomond, The </a:t>
            </a:r>
            <a:r>
              <a:rPr lang="en-GB" dirty="0" err="1">
                <a:latin typeface="Comic Sans MS" panose="030F0702030302020204" pitchFamily="66" charset="0"/>
              </a:rPr>
              <a:t>Trossachs</a:t>
            </a:r>
            <a:r>
              <a:rPr lang="en-GB" dirty="0">
                <a:latin typeface="Comic Sans MS" panose="030F0702030302020204" pitchFamily="66" charset="0"/>
              </a:rPr>
              <a:t>, Stirling &amp; Forth Valley have inspired great heroes and artists alike. Today, find magnificent food and drink, animated city life and bustling creative towns and villages nestled alongside the tranquil setting of Scotland’s first National Park”</a:t>
            </a:r>
          </a:p>
        </p:txBody>
      </p:sp>
    </p:spTree>
    <p:extLst>
      <p:ext uri="{BB962C8B-B14F-4D97-AF65-F5344CB8AC3E}">
        <p14:creationId xmlns:p14="http://schemas.microsoft.com/office/powerpoint/2010/main" val="1775908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589240"/>
            <a:ext cx="8229600" cy="1143000"/>
          </a:xfrm>
        </p:spPr>
        <p:txBody>
          <a:bodyPr>
            <a:normAutofit fontScale="90000"/>
          </a:bodyPr>
          <a:lstStyle/>
          <a:p>
            <a:r>
              <a:rPr lang="en-GB" sz="2800" dirty="0">
                <a:latin typeface="Comic Sans MS" panose="030F0702030302020204" pitchFamily="66" charset="0"/>
              </a:rPr>
              <a:t>a) Where has this source been found?</a:t>
            </a:r>
            <a:br>
              <a:rPr lang="en-GB" sz="2800" dirty="0">
                <a:latin typeface="Comic Sans MS" panose="030F0702030302020204" pitchFamily="66" charset="0"/>
              </a:rPr>
            </a:br>
            <a:r>
              <a:rPr lang="en-GB" sz="2800" dirty="0">
                <a:latin typeface="Comic Sans MS" panose="030F0702030302020204" pitchFamily="66" charset="0"/>
              </a:rPr>
              <a:t> b) What is the purpose of this text?</a:t>
            </a:r>
            <a:br>
              <a:rPr lang="en-GB" sz="2800" dirty="0">
                <a:latin typeface="Comic Sans MS" panose="030F0702030302020204" pitchFamily="66" charset="0"/>
              </a:rPr>
            </a:br>
            <a:endParaRPr lang="en-GB" sz="28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16632"/>
            <a:ext cx="6621851" cy="5186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457200" y="274638"/>
            <a:ext cx="658416"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latin typeface="Comic Sans MS" panose="030F0702030302020204" pitchFamily="66" charset="0"/>
              </a:rPr>
              <a:t>2.</a:t>
            </a:r>
          </a:p>
        </p:txBody>
      </p:sp>
    </p:spTree>
    <p:extLst>
      <p:ext uri="{BB962C8B-B14F-4D97-AF65-F5344CB8AC3E}">
        <p14:creationId xmlns:p14="http://schemas.microsoft.com/office/powerpoint/2010/main" val="2868026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3528" y="404664"/>
            <a:ext cx="946448" cy="1143000"/>
          </a:xfrm>
        </p:spPr>
        <p:txBody>
          <a:bodyPr/>
          <a:lstStyle/>
          <a:p>
            <a:pPr algn="l"/>
            <a:r>
              <a:rPr lang="en-GB" dirty="0">
                <a:latin typeface="Comic Sans MS" panose="030F0702030302020204" pitchFamily="66" charset="0"/>
              </a:rPr>
              <a:t>3.</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0648"/>
            <a:ext cx="7891786"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99592" y="5085184"/>
            <a:ext cx="7344816" cy="1477328"/>
          </a:xfrm>
          <a:prstGeom prst="rect">
            <a:avLst/>
          </a:prstGeom>
        </p:spPr>
        <p:txBody>
          <a:bodyPr wrap="square">
            <a:spAutoFit/>
          </a:bodyPr>
          <a:lstStyle/>
          <a:p>
            <a:pPr marL="342900" indent="-342900">
              <a:buAutoNum type="alphaLcParenR"/>
            </a:pPr>
            <a:r>
              <a:rPr lang="en-GB" dirty="0">
                <a:latin typeface="Comic Sans MS" panose="030F0702030302020204" pitchFamily="66" charset="0"/>
              </a:rPr>
              <a:t>What kind of text is this?</a:t>
            </a:r>
          </a:p>
          <a:p>
            <a:pPr marL="342900" indent="-342900">
              <a:buAutoNum type="alphaLcParenR"/>
            </a:pPr>
            <a:r>
              <a:rPr lang="en-GB" dirty="0">
                <a:latin typeface="Comic Sans MS" panose="030F0702030302020204" pitchFamily="66" charset="0"/>
              </a:rPr>
              <a:t>What is the purpose of this text?</a:t>
            </a:r>
          </a:p>
          <a:p>
            <a:pPr marL="342900" indent="-342900">
              <a:buAutoNum type="alphaLcParenR"/>
            </a:pPr>
            <a:r>
              <a:rPr lang="en-GB" dirty="0">
                <a:latin typeface="Comic Sans MS" panose="030F0702030302020204" pitchFamily="66" charset="0"/>
              </a:rPr>
              <a:t>Who do you think this is aimed at and why?</a:t>
            </a:r>
          </a:p>
          <a:p>
            <a:pPr marL="342900" indent="-342900">
              <a:buAutoNum type="alphaLcParenR"/>
            </a:pPr>
            <a:r>
              <a:rPr lang="en-GB" dirty="0">
                <a:latin typeface="Comic Sans MS" panose="030F0702030302020204" pitchFamily="66" charset="0"/>
              </a:rPr>
              <a:t>How have they tried to make the layout clearer?</a:t>
            </a:r>
          </a:p>
          <a:p>
            <a:pPr marL="342900" indent="-342900">
              <a:buAutoNum type="alphaLcParenR"/>
            </a:pPr>
            <a:endParaRPr lang="en-GB" dirty="0"/>
          </a:p>
        </p:txBody>
      </p:sp>
    </p:spTree>
    <p:extLst>
      <p:ext uri="{BB962C8B-B14F-4D97-AF65-F5344CB8AC3E}">
        <p14:creationId xmlns:p14="http://schemas.microsoft.com/office/powerpoint/2010/main" val="3303743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04764F949D6F4BA592F8D3D551BBB0" ma:contentTypeVersion="0" ma:contentTypeDescription="Create a new document." ma:contentTypeScope="" ma:versionID="beee844af0be0e9b5640e1903ef55fae">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F25A20-5AE2-4A31-A77F-C4972B1AABA3}"/>
</file>

<file path=customXml/itemProps2.xml><?xml version="1.0" encoding="utf-8"?>
<ds:datastoreItem xmlns:ds="http://schemas.openxmlformats.org/officeDocument/2006/customXml" ds:itemID="{CCD43FA2-F2AB-4F16-821A-B2B3C7F6DCF1}"/>
</file>

<file path=customXml/itemProps3.xml><?xml version="1.0" encoding="utf-8"?>
<ds:datastoreItem xmlns:ds="http://schemas.openxmlformats.org/officeDocument/2006/customXml" ds:itemID="{8D6C3348-7618-4348-BFD2-9A102193B3A8}"/>
</file>

<file path=docProps/app.xml><?xml version="1.0" encoding="utf-8"?>
<Properties xmlns="http://schemas.openxmlformats.org/officeDocument/2006/extended-properties" xmlns:vt="http://schemas.openxmlformats.org/officeDocument/2006/docPropsVTypes">
  <TotalTime>632</TotalTime>
  <Words>733</Words>
  <Application>Microsoft Office PowerPoint</Application>
  <PresentationFormat>On-screen Show (4:3)</PresentationFormat>
  <Paragraphs>73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Comic Sans MS</vt:lpstr>
      <vt:lpstr>Office Theme</vt:lpstr>
      <vt:lpstr>Globetrotter</vt:lpstr>
      <vt:lpstr>Learning Aims:</vt:lpstr>
      <vt:lpstr>The Cheesy/Inspirational Bit</vt:lpstr>
      <vt:lpstr>If you could go on holiday anywhere in the world where would it be?</vt:lpstr>
      <vt:lpstr>There are lots of different sources where you can find information</vt:lpstr>
      <vt:lpstr>1.</vt:lpstr>
      <vt:lpstr>c) Write down the words the writer of the brochure has used in order to encourage us to visit. d) What other techniques has the writer used?  </vt:lpstr>
      <vt:lpstr>a) Where has this source been found?  b) What is the purpose of this text? </vt:lpstr>
      <vt:lpstr>3.</vt:lpstr>
      <vt:lpstr>4.</vt:lpstr>
      <vt:lpstr>5.</vt:lpstr>
      <vt:lpstr>7.</vt:lpstr>
      <vt:lpstr> </vt:lpstr>
      <vt:lpstr>PowerPoint Presentation</vt:lpstr>
      <vt:lpstr>PowerPoint Presentation</vt:lpstr>
      <vt:lpstr>PowerPoint Presentation</vt:lpstr>
      <vt:lpstr>10.</vt:lpstr>
      <vt:lpstr>PowerPoint Presentation</vt:lpstr>
    </vt:vector>
  </TitlesOfParts>
  <Company>East 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Globetrotter</dc:title>
  <dc:creator>Windows User</dc:creator>
  <cp:lastModifiedBy>Rona Sutherland</cp:lastModifiedBy>
  <cp:revision>28</cp:revision>
  <dcterms:created xsi:type="dcterms:W3CDTF">2015-03-24T10:00:24Z</dcterms:created>
  <dcterms:modified xsi:type="dcterms:W3CDTF">2020-01-29T13:44:12Z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0x0101000B04764F949D6F4BA592F8D3D551BBB0</vt:lpwstr>
  </property>
</Properties>
</file>