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4"/>
  </p:sldMasterIdLst>
  <p:sldIdLst>
    <p:sldId id="256" r:id="rId5"/>
    <p:sldId id="257" r:id="rId6"/>
    <p:sldId id="260" r:id="rId7"/>
    <p:sldId id="261" r:id="rId8"/>
    <p:sldId id="264"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B515F3-D5DB-4E93-8432-AE19C81F8834}" type="datetimeFigureOut">
              <a:rPr lang="en-GB" smtClean="0"/>
              <a:t>25/08/2021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278649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515F3-D5DB-4E93-8432-AE19C81F8834}" type="datetimeFigureOut">
              <a:rPr lang="en-GB" smtClean="0"/>
              <a:t>25/08/2021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322724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7B515F3-D5DB-4E93-8432-AE19C81F8834}" type="datetimeFigureOut">
              <a:rPr lang="en-GB" smtClean="0"/>
              <a:t>25/08/2021</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400046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515F3-D5DB-4E93-8432-AE19C81F8834}" type="datetimeFigureOut">
              <a:rPr lang="en-GB" smtClean="0"/>
              <a:t>25/08/2021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406271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7B515F3-D5DB-4E93-8432-AE19C81F8834}" type="datetimeFigureOut">
              <a:rPr lang="en-GB" smtClean="0"/>
              <a:t>25/08/2021</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982A52-FB91-4112-863F-2AA2A53288F1}" type="slidenum">
              <a:rPr lang="en-GB" smtClean="0"/>
              <a:t>‹#›</a:t>
            </a:fld>
            <a:endParaRPr lang="en-GB"/>
          </a:p>
        </p:txBody>
      </p:sp>
    </p:spTree>
    <p:extLst>
      <p:ext uri="{BB962C8B-B14F-4D97-AF65-F5344CB8AC3E}">
        <p14:creationId xmlns:p14="http://schemas.microsoft.com/office/powerpoint/2010/main" val="39110982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B515F3-D5DB-4E93-8432-AE19C81F8834}" type="datetimeFigureOut">
              <a:rPr lang="en-GB" smtClean="0"/>
              <a:t>25/08/2021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2554316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B515F3-D5DB-4E93-8432-AE19C81F8834}" type="datetimeFigureOut">
              <a:rPr lang="en-GB" smtClean="0"/>
              <a:t>25/08/2021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3779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B515F3-D5DB-4E93-8432-AE19C81F8834}" type="datetimeFigureOut">
              <a:rPr lang="en-GB" smtClean="0"/>
              <a:t>25/08/2021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108445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515F3-D5DB-4E93-8432-AE19C81F8834}" type="datetimeFigureOut">
              <a:rPr lang="en-GB" smtClean="0"/>
              <a:t>25/08/2021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214810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B515F3-D5DB-4E93-8432-AE19C81F8834}" type="datetimeFigureOut">
              <a:rPr lang="en-GB" smtClean="0"/>
              <a:t>25/08/2021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173341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B515F3-D5DB-4E93-8432-AE19C81F8834}" type="datetimeFigureOut">
              <a:rPr lang="en-GB" smtClean="0"/>
              <a:t>25/08/2021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82A52-FB91-4112-863F-2AA2A53288F1}" type="slidenum">
              <a:rPr lang="en-GB" smtClean="0"/>
              <a:t>‹#›</a:t>
            </a:fld>
            <a:endParaRPr lang="en-GB"/>
          </a:p>
        </p:txBody>
      </p:sp>
    </p:spTree>
    <p:extLst>
      <p:ext uri="{BB962C8B-B14F-4D97-AF65-F5344CB8AC3E}">
        <p14:creationId xmlns:p14="http://schemas.microsoft.com/office/powerpoint/2010/main" val="376455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7B515F3-D5DB-4E93-8432-AE19C81F8834}" type="datetimeFigureOut">
              <a:rPr lang="en-GB" smtClean="0"/>
              <a:t>25/08/2021</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0982A52-FB91-4112-863F-2AA2A53288F1}" type="slidenum">
              <a:rPr lang="en-GB" smtClean="0"/>
              <a:t>‹#›</a:t>
            </a:fld>
            <a:endParaRPr lang="en-GB"/>
          </a:p>
        </p:txBody>
      </p:sp>
    </p:spTree>
    <p:extLst>
      <p:ext uri="{BB962C8B-B14F-4D97-AF65-F5344CB8AC3E}">
        <p14:creationId xmlns:p14="http://schemas.microsoft.com/office/powerpoint/2010/main" val="1925215720"/>
      </p:ext>
    </p:extLst>
  </p:cSld>
  <p:clrMap bg1="dk1" tx1="lt1" bg2="dk2" tx2="lt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6723D-807B-42EF-8211-661CD62E6582}"/>
              </a:ext>
            </a:extLst>
          </p:cNvPr>
          <p:cNvSpPr>
            <a:spLocks noGrp="1"/>
          </p:cNvSpPr>
          <p:nvPr>
            <p:ph type="ctrTitle"/>
          </p:nvPr>
        </p:nvSpPr>
        <p:spPr>
          <a:xfrm>
            <a:off x="274944" y="1581346"/>
            <a:ext cx="11312164" cy="2994220"/>
          </a:xfrm>
        </p:spPr>
        <p:txBody>
          <a:bodyPr/>
          <a:lstStyle/>
          <a:p>
            <a:pPr algn="ctr"/>
            <a:r>
              <a:rPr lang="en-GB" b="1" dirty="0">
                <a:solidFill>
                  <a:schemeClr val="accent1"/>
                </a:solidFill>
              </a:rPr>
              <a:t>Mobile Phones and Learning</a:t>
            </a:r>
          </a:p>
        </p:txBody>
      </p:sp>
      <p:pic>
        <p:nvPicPr>
          <p:cNvPr id="5" name="Picture 4">
            <a:extLst>
              <a:ext uri="{FF2B5EF4-FFF2-40B4-BE49-F238E27FC236}">
                <a16:creationId xmlns:a16="http://schemas.microsoft.com/office/drawing/2014/main" id="{37329715-B538-4465-8FB7-B119DB59B1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4754" y="110830"/>
            <a:ext cx="1712545" cy="1670261"/>
          </a:xfrm>
          <a:prstGeom prst="rect">
            <a:avLst/>
          </a:prstGeom>
        </p:spPr>
      </p:pic>
    </p:spTree>
    <p:extLst>
      <p:ext uri="{BB962C8B-B14F-4D97-AF65-F5344CB8AC3E}">
        <p14:creationId xmlns:p14="http://schemas.microsoft.com/office/powerpoint/2010/main" val="11733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5499-824D-4047-893F-FAB89FF1B55F}"/>
              </a:ext>
            </a:extLst>
          </p:cNvPr>
          <p:cNvSpPr>
            <a:spLocks noGrp="1"/>
          </p:cNvSpPr>
          <p:nvPr>
            <p:ph type="title"/>
          </p:nvPr>
        </p:nvSpPr>
        <p:spPr>
          <a:xfrm>
            <a:off x="0" y="128854"/>
            <a:ext cx="10515600" cy="1325563"/>
          </a:xfrm>
        </p:spPr>
        <p:txBody>
          <a:bodyPr>
            <a:normAutofit/>
          </a:bodyPr>
          <a:lstStyle/>
          <a:p>
            <a:pPr algn="ctr"/>
            <a:r>
              <a:rPr lang="en-GB" sz="5400" b="1" dirty="0">
                <a:solidFill>
                  <a:schemeClr val="accent6"/>
                </a:solidFill>
              </a:rPr>
              <a:t>Benefits of a Mobile Phone</a:t>
            </a:r>
          </a:p>
        </p:txBody>
      </p:sp>
      <p:pic>
        <p:nvPicPr>
          <p:cNvPr id="5" name="Content Placeholder 4">
            <a:extLst>
              <a:ext uri="{FF2B5EF4-FFF2-40B4-BE49-F238E27FC236}">
                <a16:creationId xmlns:a16="http://schemas.microsoft.com/office/drawing/2014/main" id="{B3A3E7D7-85DE-4484-8F7F-D8EAC4139E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1572" y="2203663"/>
            <a:ext cx="2621032" cy="4114580"/>
          </a:xfrm>
        </p:spPr>
      </p:pic>
      <p:sp>
        <p:nvSpPr>
          <p:cNvPr id="7" name="TextBox 6">
            <a:extLst>
              <a:ext uri="{FF2B5EF4-FFF2-40B4-BE49-F238E27FC236}">
                <a16:creationId xmlns:a16="http://schemas.microsoft.com/office/drawing/2014/main" id="{CB0BE4D6-C7C7-41E3-8CF4-30562DD872F3}"/>
              </a:ext>
            </a:extLst>
          </p:cNvPr>
          <p:cNvSpPr txBox="1"/>
          <p:nvPr/>
        </p:nvSpPr>
        <p:spPr>
          <a:xfrm>
            <a:off x="3762799" y="2004328"/>
            <a:ext cx="7877629" cy="4524315"/>
          </a:xfrm>
          <a:prstGeom prst="rect">
            <a:avLst/>
          </a:prstGeom>
          <a:noFill/>
        </p:spPr>
        <p:txBody>
          <a:bodyPr wrap="square" rtlCol="0">
            <a:spAutoFit/>
          </a:bodyPr>
          <a:lstStyle/>
          <a:p>
            <a:r>
              <a:rPr lang="en-GB" sz="3200" dirty="0">
                <a:solidFill>
                  <a:schemeClr val="bg1"/>
                </a:solidFill>
              </a:rPr>
              <a:t>We love our mobile phones! There are so many GREAT things about them:-</a:t>
            </a:r>
          </a:p>
          <a:p>
            <a:endParaRPr lang="en-GB" sz="3200" dirty="0">
              <a:solidFill>
                <a:schemeClr val="bg1"/>
              </a:solidFill>
            </a:endParaRPr>
          </a:p>
          <a:p>
            <a:pPr marL="285750" indent="-285750">
              <a:buBlip>
                <a:blip r:embed="rId2"/>
              </a:buBlip>
            </a:pPr>
            <a:r>
              <a:rPr lang="en-GB" sz="3200" dirty="0"/>
              <a:t>Quick to communicate </a:t>
            </a:r>
          </a:p>
          <a:p>
            <a:pPr marL="285750" indent="-285750">
              <a:buBlip>
                <a:blip r:embed="rId2"/>
              </a:buBlip>
            </a:pPr>
            <a:r>
              <a:rPr lang="en-GB" sz="3200" dirty="0"/>
              <a:t>Social groups (Zoom, Facetime, Facebook etc)</a:t>
            </a:r>
          </a:p>
          <a:p>
            <a:pPr marL="285750" indent="-285750">
              <a:buBlip>
                <a:blip r:embed="rId2"/>
              </a:buBlip>
            </a:pPr>
            <a:r>
              <a:rPr lang="en-GB" sz="3200" dirty="0"/>
              <a:t>Internet access for information/research</a:t>
            </a:r>
          </a:p>
          <a:p>
            <a:pPr marL="285750" indent="-285750">
              <a:buBlip>
                <a:blip r:embed="rId2"/>
              </a:buBlip>
            </a:pPr>
            <a:r>
              <a:rPr lang="en-GB" sz="3200" dirty="0"/>
              <a:t>Online shopping/bookings</a:t>
            </a:r>
          </a:p>
          <a:p>
            <a:pPr marL="285750" indent="-285750">
              <a:buBlip>
                <a:blip r:embed="rId2"/>
              </a:buBlip>
            </a:pPr>
            <a:r>
              <a:rPr lang="en-GB" sz="3200" dirty="0"/>
              <a:t>Multifunctional apps</a:t>
            </a:r>
          </a:p>
        </p:txBody>
      </p:sp>
      <p:pic>
        <p:nvPicPr>
          <p:cNvPr id="11" name="Picture 10">
            <a:extLst>
              <a:ext uri="{FF2B5EF4-FFF2-40B4-BE49-F238E27FC236}">
                <a16:creationId xmlns:a16="http://schemas.microsoft.com/office/drawing/2014/main" id="{165938EE-1A1B-4A2C-8BD2-8C389BA577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7525" y="265933"/>
            <a:ext cx="1500488" cy="1463439"/>
          </a:xfrm>
          <a:prstGeom prst="rect">
            <a:avLst/>
          </a:prstGeom>
        </p:spPr>
      </p:pic>
    </p:spTree>
    <p:extLst>
      <p:ext uri="{BB962C8B-B14F-4D97-AF65-F5344CB8AC3E}">
        <p14:creationId xmlns:p14="http://schemas.microsoft.com/office/powerpoint/2010/main" val="165581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83AC-2F47-45D4-BFAB-6B724D5829C2}"/>
              </a:ext>
            </a:extLst>
          </p:cNvPr>
          <p:cNvSpPr>
            <a:spLocks noGrp="1"/>
          </p:cNvSpPr>
          <p:nvPr>
            <p:ph type="title"/>
          </p:nvPr>
        </p:nvSpPr>
        <p:spPr>
          <a:xfrm>
            <a:off x="825899" y="203814"/>
            <a:ext cx="9618999" cy="1658198"/>
          </a:xfrm>
        </p:spPr>
        <p:txBody>
          <a:bodyPr>
            <a:normAutofit/>
          </a:bodyPr>
          <a:lstStyle/>
          <a:p>
            <a:r>
              <a:rPr lang="en-GB" sz="5400" b="1" dirty="0"/>
              <a:t>Mobiles phones in School</a:t>
            </a:r>
          </a:p>
        </p:txBody>
      </p:sp>
      <p:pic>
        <p:nvPicPr>
          <p:cNvPr id="5" name="Picture 4">
            <a:extLst>
              <a:ext uri="{FF2B5EF4-FFF2-40B4-BE49-F238E27FC236}">
                <a16:creationId xmlns:a16="http://schemas.microsoft.com/office/drawing/2014/main" id="{9CC915CF-FDCF-4E3E-8512-637760487A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 y="2319887"/>
            <a:ext cx="3814559" cy="3597694"/>
          </a:xfrm>
          <a:prstGeom prst="rect">
            <a:avLst/>
          </a:prstGeom>
        </p:spPr>
      </p:pic>
      <p:sp>
        <p:nvSpPr>
          <p:cNvPr id="7" name="TextBox 6">
            <a:extLst>
              <a:ext uri="{FF2B5EF4-FFF2-40B4-BE49-F238E27FC236}">
                <a16:creationId xmlns:a16="http://schemas.microsoft.com/office/drawing/2014/main" id="{7DD74DF9-A035-45D8-8752-ADD240D2D104}"/>
              </a:ext>
            </a:extLst>
          </p:cNvPr>
          <p:cNvSpPr txBox="1"/>
          <p:nvPr/>
        </p:nvSpPr>
        <p:spPr>
          <a:xfrm>
            <a:off x="4527335" y="2006760"/>
            <a:ext cx="7308277" cy="4647426"/>
          </a:xfrm>
          <a:prstGeom prst="rect">
            <a:avLst/>
          </a:prstGeom>
          <a:noFill/>
        </p:spPr>
        <p:txBody>
          <a:bodyPr wrap="square" rtlCol="0">
            <a:spAutoFit/>
          </a:bodyPr>
          <a:lstStyle/>
          <a:p>
            <a:pPr marL="342900" indent="-342900">
              <a:buClr>
                <a:srgbClr val="00B050"/>
              </a:buClr>
              <a:buFont typeface="Wingdings" panose="05000000000000000000" pitchFamily="2" charset="2"/>
              <a:buChar char="ü"/>
            </a:pPr>
            <a:r>
              <a:rPr lang="en-GB" sz="2400" b="1" dirty="0"/>
              <a:t>Mobiles phones can be great to use in school too! </a:t>
            </a:r>
            <a:r>
              <a:rPr lang="en-GB" sz="2400" dirty="0"/>
              <a:t>Some benefits include:-</a:t>
            </a:r>
          </a:p>
          <a:p>
            <a:pPr marL="342900" indent="-342900">
              <a:buClr>
                <a:srgbClr val="00B050"/>
              </a:buClr>
              <a:buFont typeface="Wingdings" panose="05000000000000000000" pitchFamily="2" charset="2"/>
              <a:buChar char="ü"/>
            </a:pPr>
            <a:endParaRPr lang="en-GB" sz="2400" dirty="0"/>
          </a:p>
          <a:p>
            <a:pPr marL="342900" indent="-342900">
              <a:buClr>
                <a:schemeClr val="accent1"/>
              </a:buClr>
              <a:buFont typeface="Arial" panose="020B0604020202020204" pitchFamily="34" charset="0"/>
              <a:buChar char="•"/>
            </a:pPr>
            <a:r>
              <a:rPr lang="en-GB" sz="2800" dirty="0"/>
              <a:t>Storing reminders or home learning in a diary/notes.</a:t>
            </a:r>
          </a:p>
          <a:p>
            <a:pPr marL="342900" indent="-342900">
              <a:buClr>
                <a:schemeClr val="accent1"/>
              </a:buClr>
              <a:buFont typeface="Arial" panose="020B0604020202020204" pitchFamily="34" charset="0"/>
              <a:buChar char="•"/>
            </a:pPr>
            <a:r>
              <a:rPr lang="en-GB" sz="2800" dirty="0"/>
              <a:t>Having access to Teams to communicate with your teacher/class.</a:t>
            </a:r>
          </a:p>
          <a:p>
            <a:pPr marL="342900" indent="-342900">
              <a:buClr>
                <a:schemeClr val="accent1"/>
              </a:buClr>
              <a:buFont typeface="Arial" panose="020B0604020202020204" pitchFamily="34" charset="0"/>
              <a:buChar char="•"/>
            </a:pPr>
            <a:r>
              <a:rPr lang="en-GB" sz="2800" dirty="0"/>
              <a:t>Using your phone for research purposes to encourage independent learning.</a:t>
            </a:r>
          </a:p>
          <a:p>
            <a:pPr marL="342900" indent="-342900">
              <a:buClr>
                <a:schemeClr val="accent1"/>
              </a:buClr>
              <a:buFont typeface="Arial" panose="020B0604020202020204" pitchFamily="34" charset="0"/>
              <a:buChar char="•"/>
            </a:pPr>
            <a:r>
              <a:rPr lang="en-GB" sz="2800" dirty="0"/>
              <a:t>Recording performances/interview for evaluation purposes. </a:t>
            </a:r>
          </a:p>
        </p:txBody>
      </p:sp>
      <p:sp>
        <p:nvSpPr>
          <p:cNvPr id="8" name="Multiplication Sign 7">
            <a:extLst>
              <a:ext uri="{FF2B5EF4-FFF2-40B4-BE49-F238E27FC236}">
                <a16:creationId xmlns:a16="http://schemas.microsoft.com/office/drawing/2014/main" id="{A4C2D534-118F-45A0-9795-795418B440D9}"/>
              </a:ext>
            </a:extLst>
          </p:cNvPr>
          <p:cNvSpPr/>
          <p:nvPr/>
        </p:nvSpPr>
        <p:spPr>
          <a:xfrm>
            <a:off x="3289955" y="3875052"/>
            <a:ext cx="45719" cy="45719"/>
          </a:xfrm>
          <a:prstGeom prst="mathMultiply">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Multiplication Sign 8">
            <a:extLst>
              <a:ext uri="{FF2B5EF4-FFF2-40B4-BE49-F238E27FC236}">
                <a16:creationId xmlns:a16="http://schemas.microsoft.com/office/drawing/2014/main" id="{D8B15DFB-5F20-4427-8B6A-618354B45143}"/>
              </a:ext>
            </a:extLst>
          </p:cNvPr>
          <p:cNvSpPr/>
          <p:nvPr/>
        </p:nvSpPr>
        <p:spPr>
          <a:xfrm>
            <a:off x="0" y="728330"/>
            <a:ext cx="4345756" cy="678080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564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anim calcmode="lin" valueType="num">
                                      <p:cBhvr>
                                        <p:cTn id="12" dur="2000" fill="hold"/>
                                        <p:tgtEl>
                                          <p:spTgt spid="9"/>
                                        </p:tgtEl>
                                        <p:attrNameLst>
                                          <p:attrName>ppt_w</p:attrName>
                                        </p:attrNameLst>
                                      </p:cBhvr>
                                      <p:tavLst>
                                        <p:tav tm="0" fmla="#ppt_w*sin(2.5*pi*$)">
                                          <p:val>
                                            <p:fltVal val="0"/>
                                          </p:val>
                                        </p:tav>
                                        <p:tav tm="100000">
                                          <p:val>
                                            <p:fltVal val="1"/>
                                          </p:val>
                                        </p:tav>
                                      </p:tavLst>
                                    </p:anim>
                                    <p:anim calcmode="lin" valueType="num">
                                      <p:cBhvr>
                                        <p:cTn id="13"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68B3-0E84-4F11-8491-E2818A0E6596}"/>
              </a:ext>
            </a:extLst>
          </p:cNvPr>
          <p:cNvSpPr>
            <a:spLocks noGrp="1"/>
          </p:cNvSpPr>
          <p:nvPr>
            <p:ph type="title"/>
          </p:nvPr>
        </p:nvSpPr>
        <p:spPr>
          <a:xfrm>
            <a:off x="782426" y="378444"/>
            <a:ext cx="11146194" cy="1508760"/>
          </a:xfrm>
        </p:spPr>
        <p:txBody>
          <a:bodyPr>
            <a:normAutofit/>
          </a:bodyPr>
          <a:lstStyle/>
          <a:p>
            <a:r>
              <a:rPr lang="en-GB" sz="4800" b="1" dirty="0"/>
              <a:t>Mobile phones in THE CLASSROOM</a:t>
            </a:r>
            <a:endParaRPr lang="en-GB" sz="4800" dirty="0"/>
          </a:p>
        </p:txBody>
      </p:sp>
      <p:sp>
        <p:nvSpPr>
          <p:cNvPr id="7" name="Content Placeholder 6">
            <a:extLst>
              <a:ext uri="{FF2B5EF4-FFF2-40B4-BE49-F238E27FC236}">
                <a16:creationId xmlns:a16="http://schemas.microsoft.com/office/drawing/2014/main" id="{7AB6406E-5CE8-46BE-A2FD-9E23B3F58274}"/>
              </a:ext>
            </a:extLst>
          </p:cNvPr>
          <p:cNvSpPr>
            <a:spLocks noGrp="1"/>
          </p:cNvSpPr>
          <p:nvPr>
            <p:ph idx="1"/>
          </p:nvPr>
        </p:nvSpPr>
        <p:spPr>
          <a:xfrm>
            <a:off x="420495" y="1955118"/>
            <a:ext cx="8019417" cy="4655994"/>
          </a:xfrm>
        </p:spPr>
        <p:txBody>
          <a:bodyPr>
            <a:normAutofit/>
          </a:bodyPr>
          <a:lstStyle/>
          <a:p>
            <a:pPr marL="0" indent="0">
              <a:buNone/>
            </a:pPr>
            <a:r>
              <a:rPr lang="en-GB" b="1" u="sng" dirty="0"/>
              <a:t>HOWEVER……..</a:t>
            </a:r>
          </a:p>
          <a:p>
            <a:pPr marL="0" indent="0">
              <a:buNone/>
            </a:pPr>
            <a:endParaRPr lang="en-GB" b="1" u="sng" dirty="0"/>
          </a:p>
          <a:p>
            <a:pPr marL="0" indent="0">
              <a:buNone/>
            </a:pPr>
            <a:r>
              <a:rPr lang="en-GB" dirty="0"/>
              <a:t>Many teachers have fed back that when pupils access their mobile phones during a lesson they can often </a:t>
            </a:r>
            <a:r>
              <a:rPr lang="en-GB" b="1" dirty="0">
                <a:solidFill>
                  <a:schemeClr val="bg1"/>
                </a:solidFill>
                <a:highlight>
                  <a:srgbClr val="FFFF00"/>
                </a:highlight>
              </a:rPr>
              <a:t>lose focus and go off task.</a:t>
            </a:r>
          </a:p>
          <a:p>
            <a:pPr marL="0" indent="0">
              <a:buNone/>
            </a:pPr>
            <a:endParaRPr lang="en-GB" dirty="0">
              <a:solidFill>
                <a:schemeClr val="bg1"/>
              </a:solidFill>
            </a:endParaRPr>
          </a:p>
          <a:p>
            <a:pPr marL="0" indent="0">
              <a:buNone/>
            </a:pPr>
            <a:r>
              <a:rPr lang="en-GB" dirty="0"/>
              <a:t>Pupils who use their mobile phones in class </a:t>
            </a:r>
            <a:r>
              <a:rPr lang="en-GB" b="1" dirty="0">
                <a:solidFill>
                  <a:schemeClr val="bg1"/>
                </a:solidFill>
                <a:highlight>
                  <a:srgbClr val="FFFF00"/>
                </a:highlight>
              </a:rPr>
              <a:t>often miss instructions </a:t>
            </a:r>
            <a:r>
              <a:rPr lang="en-GB" dirty="0"/>
              <a:t>and are not then able to carry out tasks alongside the class.</a:t>
            </a:r>
          </a:p>
          <a:p>
            <a:pPr marL="0" indent="0">
              <a:buNone/>
            </a:pPr>
            <a:endParaRPr lang="en-GB" dirty="0"/>
          </a:p>
          <a:p>
            <a:pPr marL="0" indent="0">
              <a:buNone/>
            </a:pPr>
            <a:r>
              <a:rPr lang="en-GB" dirty="0"/>
              <a:t>Instructing pupils to put away mobile phones </a:t>
            </a:r>
            <a:r>
              <a:rPr lang="en-GB" b="1" dirty="0">
                <a:solidFill>
                  <a:schemeClr val="bg1"/>
                </a:solidFill>
                <a:highlight>
                  <a:srgbClr val="FFFF00"/>
                </a:highlight>
              </a:rPr>
              <a:t>disrupts the teaching and learning </a:t>
            </a:r>
            <a:r>
              <a:rPr lang="en-GB" dirty="0"/>
              <a:t>of the other pupils and </a:t>
            </a:r>
            <a:r>
              <a:rPr lang="en-GB" b="1" dirty="0">
                <a:solidFill>
                  <a:schemeClr val="bg1"/>
                </a:solidFill>
                <a:highlight>
                  <a:srgbClr val="FFFF00"/>
                </a:highlight>
              </a:rPr>
              <a:t>slows down the lesson</a:t>
            </a:r>
            <a:r>
              <a:rPr lang="en-GB" dirty="0"/>
              <a:t>, resulting in less learning for all. </a:t>
            </a:r>
          </a:p>
        </p:txBody>
      </p:sp>
      <p:pic>
        <p:nvPicPr>
          <p:cNvPr id="8" name="Picture 2" descr="Cell Phones in the Classroom: Expected (and Unexpected) Effects |Education  &amp; Teacher Conferences">
            <a:extLst>
              <a:ext uri="{FF2B5EF4-FFF2-40B4-BE49-F238E27FC236}">
                <a16:creationId xmlns:a16="http://schemas.microsoft.com/office/drawing/2014/main" id="{5BDC24F7-332C-448F-B828-B72D938A45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1237" y="1887204"/>
            <a:ext cx="3516300" cy="2466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69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5A13-49EF-4F86-9E0D-86526C782119}"/>
              </a:ext>
            </a:extLst>
          </p:cNvPr>
          <p:cNvSpPr>
            <a:spLocks noGrp="1"/>
          </p:cNvSpPr>
          <p:nvPr>
            <p:ph type="title"/>
          </p:nvPr>
        </p:nvSpPr>
        <p:spPr>
          <a:xfrm>
            <a:off x="6593305" y="1888386"/>
            <a:ext cx="5598695" cy="6573824"/>
          </a:xfrm>
        </p:spPr>
        <p:txBody>
          <a:bodyPr/>
          <a:lstStyle/>
          <a:p>
            <a:r>
              <a:rPr lang="en-GB" b="1" dirty="0">
                <a:solidFill>
                  <a:schemeClr val="accent1"/>
                </a:solidFill>
              </a:rPr>
              <a:t>If your teacher allows you for learning purposes, your mobile can still be a great tool to use… but only if used appropriately.</a:t>
            </a:r>
            <a:br>
              <a:rPr lang="en-GB" b="1" dirty="0">
                <a:solidFill>
                  <a:schemeClr val="accent1"/>
                </a:solidFill>
              </a:rPr>
            </a:br>
            <a:br>
              <a:rPr lang="en-GB" b="1" dirty="0">
                <a:solidFill>
                  <a:schemeClr val="accent1"/>
                </a:solidFill>
              </a:rPr>
            </a:br>
            <a:br>
              <a:rPr lang="en-GB" b="1" dirty="0">
                <a:solidFill>
                  <a:schemeClr val="accent1"/>
                </a:solidFill>
              </a:rPr>
            </a:br>
            <a:endParaRPr lang="en-GB" b="1" dirty="0">
              <a:solidFill>
                <a:schemeClr val="accent1"/>
              </a:solidFill>
            </a:endParaRPr>
          </a:p>
        </p:txBody>
      </p:sp>
      <p:pic>
        <p:nvPicPr>
          <p:cNvPr id="5" name="Content Placeholder 4">
            <a:extLst>
              <a:ext uri="{FF2B5EF4-FFF2-40B4-BE49-F238E27FC236}">
                <a16:creationId xmlns:a16="http://schemas.microsoft.com/office/drawing/2014/main" id="{D770A60B-04F2-4B7E-97AF-E976A3D5D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6368141" cy="6857999"/>
          </a:xfrm>
        </p:spPr>
      </p:pic>
    </p:spTree>
    <p:extLst>
      <p:ext uri="{BB962C8B-B14F-4D97-AF65-F5344CB8AC3E}">
        <p14:creationId xmlns:p14="http://schemas.microsoft.com/office/powerpoint/2010/main" val="302423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B1EF-C6BD-436C-AD24-A6A2531E5817}"/>
              </a:ext>
            </a:extLst>
          </p:cNvPr>
          <p:cNvSpPr>
            <a:spLocks noGrp="1"/>
          </p:cNvSpPr>
          <p:nvPr>
            <p:ph type="title"/>
          </p:nvPr>
        </p:nvSpPr>
        <p:spPr>
          <a:xfrm>
            <a:off x="1338606" y="316505"/>
            <a:ext cx="10421391" cy="1508760"/>
          </a:xfrm>
        </p:spPr>
        <p:txBody>
          <a:bodyPr/>
          <a:lstStyle/>
          <a:p>
            <a:pPr algn="ctr"/>
            <a:r>
              <a:rPr lang="en-GB" b="1" dirty="0"/>
              <a:t>INAPPROPRIATE USE OF PHONES</a:t>
            </a:r>
            <a:endParaRPr lang="en-GB" dirty="0"/>
          </a:p>
        </p:txBody>
      </p:sp>
      <p:sp>
        <p:nvSpPr>
          <p:cNvPr id="3" name="Content Placeholder 2">
            <a:extLst>
              <a:ext uri="{FF2B5EF4-FFF2-40B4-BE49-F238E27FC236}">
                <a16:creationId xmlns:a16="http://schemas.microsoft.com/office/drawing/2014/main" id="{83BBBD87-3CFE-47DC-B896-B2B3FD4C5575}"/>
              </a:ext>
            </a:extLst>
          </p:cNvPr>
          <p:cNvSpPr>
            <a:spLocks noGrp="1"/>
          </p:cNvSpPr>
          <p:nvPr>
            <p:ph idx="1"/>
          </p:nvPr>
        </p:nvSpPr>
        <p:spPr>
          <a:xfrm>
            <a:off x="160422" y="1964546"/>
            <a:ext cx="12031577" cy="4206240"/>
          </a:xfrm>
        </p:spPr>
        <p:txBody>
          <a:bodyPr/>
          <a:lstStyle/>
          <a:p>
            <a:pPr marL="0" indent="0">
              <a:buNone/>
            </a:pPr>
            <a:r>
              <a:rPr lang="en-GB" dirty="0"/>
              <a:t>To ensure teaching and learning can occur, teachers will now alert the pupil’s parents/cares on a period by period basis if a mobile phone is used </a:t>
            </a:r>
            <a:r>
              <a:rPr lang="en-GB" b="1" i="1" u="sng" dirty="0"/>
              <a:t>inappropriately</a:t>
            </a:r>
            <a:r>
              <a:rPr lang="en-GB" dirty="0"/>
              <a:t> in class </a:t>
            </a:r>
            <a:r>
              <a:rPr lang="en-GB" b="1" i="1" u="sng" dirty="0"/>
              <a:t>without permission from the teacher</a:t>
            </a:r>
            <a:r>
              <a:rPr lang="en-GB" dirty="0"/>
              <a:t>. </a:t>
            </a:r>
          </a:p>
        </p:txBody>
      </p:sp>
      <p:sp>
        <p:nvSpPr>
          <p:cNvPr id="4" name="Rectangle: Rounded Corners 3">
            <a:extLst>
              <a:ext uri="{FF2B5EF4-FFF2-40B4-BE49-F238E27FC236}">
                <a16:creationId xmlns:a16="http://schemas.microsoft.com/office/drawing/2014/main" id="{4477021D-8478-48D8-BBE4-D79789524B50}"/>
              </a:ext>
            </a:extLst>
          </p:cNvPr>
          <p:cNvSpPr/>
          <p:nvPr/>
        </p:nvSpPr>
        <p:spPr>
          <a:xfrm>
            <a:off x="141401" y="2858208"/>
            <a:ext cx="1189017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1</a:t>
            </a:r>
            <a:r>
              <a:rPr lang="en-GB" b="1" baseline="30000" dirty="0">
                <a:solidFill>
                  <a:schemeClr val="bg1"/>
                </a:solidFill>
              </a:rPr>
              <a:t>st</a:t>
            </a:r>
            <a:r>
              <a:rPr lang="en-GB" b="1" dirty="0">
                <a:solidFill>
                  <a:schemeClr val="bg1"/>
                </a:solidFill>
              </a:rPr>
              <a:t> USE OF PHONE (without permission)</a:t>
            </a:r>
          </a:p>
          <a:p>
            <a:pPr algn="ctr"/>
            <a:r>
              <a:rPr lang="en-GB" b="1" dirty="0">
                <a:solidFill>
                  <a:schemeClr val="bg1"/>
                </a:solidFill>
              </a:rPr>
              <a:t>Pupils will be asked to put away their phone by the </a:t>
            </a:r>
            <a:r>
              <a:rPr lang="en-GB" b="1" u="sng" dirty="0">
                <a:solidFill>
                  <a:schemeClr val="bg1"/>
                </a:solidFill>
              </a:rPr>
              <a:t>class teacher </a:t>
            </a:r>
            <a:r>
              <a:rPr lang="en-GB" b="1" dirty="0">
                <a:solidFill>
                  <a:schemeClr val="bg1"/>
                </a:solidFill>
              </a:rPr>
              <a:t>and reminded a text message will be sent home if further use. </a:t>
            </a:r>
          </a:p>
        </p:txBody>
      </p:sp>
      <p:sp>
        <p:nvSpPr>
          <p:cNvPr id="5" name="Rectangle: Rounded Corners 4">
            <a:extLst>
              <a:ext uri="{FF2B5EF4-FFF2-40B4-BE49-F238E27FC236}">
                <a16:creationId xmlns:a16="http://schemas.microsoft.com/office/drawing/2014/main" id="{397B0B1F-119C-46E2-858B-69272509A321}"/>
              </a:ext>
            </a:extLst>
          </p:cNvPr>
          <p:cNvSpPr/>
          <p:nvPr/>
        </p:nvSpPr>
        <p:spPr>
          <a:xfrm>
            <a:off x="160422" y="4088039"/>
            <a:ext cx="11890176" cy="914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2</a:t>
            </a:r>
            <a:r>
              <a:rPr lang="en-GB" b="1" baseline="30000" dirty="0">
                <a:solidFill>
                  <a:schemeClr val="bg1"/>
                </a:solidFill>
              </a:rPr>
              <a:t>nd</a:t>
            </a:r>
            <a:r>
              <a:rPr lang="en-GB" b="1" dirty="0">
                <a:solidFill>
                  <a:schemeClr val="bg1"/>
                </a:solidFill>
              </a:rPr>
              <a:t> USE OF PHONE (without permission)</a:t>
            </a:r>
          </a:p>
          <a:p>
            <a:pPr algn="ctr"/>
            <a:r>
              <a:rPr lang="en-GB" b="1" u="sng" dirty="0">
                <a:solidFill>
                  <a:schemeClr val="bg1"/>
                </a:solidFill>
              </a:rPr>
              <a:t>Class teacher </a:t>
            </a:r>
            <a:r>
              <a:rPr lang="en-GB" b="1" dirty="0">
                <a:solidFill>
                  <a:schemeClr val="bg1"/>
                </a:solidFill>
              </a:rPr>
              <a:t>will trigger a text message home to parents/carers.</a:t>
            </a:r>
          </a:p>
          <a:p>
            <a:pPr algn="ctr"/>
            <a:r>
              <a:rPr lang="en-GB" i="1" dirty="0"/>
              <a:t>‘NAME’s use of their mobile phone was disrupting teaching and learning in SUBJECT on DATE.’</a:t>
            </a:r>
            <a:r>
              <a:rPr lang="en-GB" dirty="0"/>
              <a:t> </a:t>
            </a:r>
            <a:endParaRPr lang="en-GB" b="1" dirty="0">
              <a:solidFill>
                <a:schemeClr val="bg1"/>
              </a:solidFill>
            </a:endParaRPr>
          </a:p>
        </p:txBody>
      </p:sp>
      <p:sp>
        <p:nvSpPr>
          <p:cNvPr id="6" name="Rectangle: Rounded Corners 5">
            <a:extLst>
              <a:ext uri="{FF2B5EF4-FFF2-40B4-BE49-F238E27FC236}">
                <a16:creationId xmlns:a16="http://schemas.microsoft.com/office/drawing/2014/main" id="{139AB846-C391-496A-9BCB-25B1F455A465}"/>
              </a:ext>
            </a:extLst>
          </p:cNvPr>
          <p:cNvSpPr/>
          <p:nvPr/>
        </p:nvSpPr>
        <p:spPr>
          <a:xfrm>
            <a:off x="160422" y="5412046"/>
            <a:ext cx="11890176" cy="1129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bg1"/>
              </a:solidFill>
            </a:endParaRPr>
          </a:p>
          <a:p>
            <a:pPr algn="ctr"/>
            <a:r>
              <a:rPr lang="en-GB" b="1" dirty="0">
                <a:solidFill>
                  <a:schemeClr val="bg1"/>
                </a:solidFill>
              </a:rPr>
              <a:t>3</a:t>
            </a:r>
            <a:r>
              <a:rPr lang="en-GB" b="1" baseline="30000" dirty="0">
                <a:solidFill>
                  <a:schemeClr val="bg1"/>
                </a:solidFill>
              </a:rPr>
              <a:t>rd</a:t>
            </a:r>
            <a:r>
              <a:rPr lang="en-GB" b="1" dirty="0">
                <a:solidFill>
                  <a:schemeClr val="bg1"/>
                </a:solidFill>
              </a:rPr>
              <a:t> USE OF PHONE (without permission)</a:t>
            </a:r>
            <a:endParaRPr lang="en-GB" b="1" i="1" dirty="0">
              <a:solidFill>
                <a:schemeClr val="bg1"/>
              </a:solidFill>
            </a:endParaRPr>
          </a:p>
          <a:p>
            <a:pPr algn="ctr"/>
            <a:r>
              <a:rPr lang="en-GB" b="1" dirty="0">
                <a:solidFill>
                  <a:schemeClr val="bg1"/>
                </a:solidFill>
              </a:rPr>
              <a:t>The teacher will put in a referral to the Curriculum Leader for further communication with parents/carers and House Head if necessary</a:t>
            </a:r>
          </a:p>
          <a:p>
            <a:pPr algn="ctr"/>
            <a:endParaRPr lang="en-GB" b="1" dirty="0">
              <a:solidFill>
                <a:schemeClr val="bg1"/>
              </a:solidFill>
            </a:endParaRPr>
          </a:p>
        </p:txBody>
      </p:sp>
    </p:spTree>
    <p:extLst>
      <p:ext uri="{BB962C8B-B14F-4D97-AF65-F5344CB8AC3E}">
        <p14:creationId xmlns:p14="http://schemas.microsoft.com/office/powerpoint/2010/main" val="94987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648E-2D1E-49B2-B431-2A7F98092EDE}"/>
              </a:ext>
            </a:extLst>
          </p:cNvPr>
          <p:cNvSpPr>
            <a:spLocks noGrp="1"/>
          </p:cNvSpPr>
          <p:nvPr>
            <p:ph type="title"/>
          </p:nvPr>
        </p:nvSpPr>
        <p:spPr>
          <a:xfrm>
            <a:off x="-146781" y="330042"/>
            <a:ext cx="9784080" cy="1508760"/>
          </a:xfrm>
        </p:spPr>
        <p:txBody>
          <a:bodyPr>
            <a:normAutofit/>
          </a:bodyPr>
          <a:lstStyle/>
          <a:p>
            <a:pPr algn="ctr"/>
            <a:r>
              <a:rPr lang="en-GB" sz="6600" b="1" dirty="0"/>
              <a:t>Leith </a:t>
            </a:r>
            <a:r>
              <a:rPr lang="en-GB" sz="6600" b="1" dirty="0">
                <a:solidFill>
                  <a:srgbClr val="FF0000"/>
                </a:solidFill>
              </a:rPr>
              <a:t>LOVES</a:t>
            </a:r>
            <a:r>
              <a:rPr lang="en-GB" sz="6600" b="1" dirty="0"/>
              <a:t> LEARNING</a:t>
            </a:r>
          </a:p>
        </p:txBody>
      </p:sp>
      <p:sp>
        <p:nvSpPr>
          <p:cNvPr id="3" name="Content Placeholder 2">
            <a:extLst>
              <a:ext uri="{FF2B5EF4-FFF2-40B4-BE49-F238E27FC236}">
                <a16:creationId xmlns:a16="http://schemas.microsoft.com/office/drawing/2014/main" id="{D1CAFB21-9A81-4A02-8FB0-920D90C0009F}"/>
              </a:ext>
            </a:extLst>
          </p:cNvPr>
          <p:cNvSpPr>
            <a:spLocks noGrp="1"/>
          </p:cNvSpPr>
          <p:nvPr>
            <p:ph idx="1"/>
          </p:nvPr>
        </p:nvSpPr>
        <p:spPr>
          <a:xfrm>
            <a:off x="465220" y="2011680"/>
            <a:ext cx="7509199" cy="4206240"/>
          </a:xfrm>
        </p:spPr>
        <p:txBody>
          <a:bodyPr/>
          <a:lstStyle/>
          <a:p>
            <a:pPr marL="0" indent="0">
              <a:buNone/>
            </a:pPr>
            <a:r>
              <a:rPr lang="en-GB" sz="3600" dirty="0"/>
              <a:t>We are so happy to have the pupils and staff in the school building again and we are very much looking forward to teaching, learning and socially interacting in the classroom! So when in class pop your phone in your bag unless given permission to use by your class teacher. </a:t>
            </a:r>
          </a:p>
          <a:p>
            <a:pPr marL="0" indent="0">
              <a:buNone/>
            </a:pPr>
            <a:endParaRPr lang="en-GB" sz="3600" dirty="0"/>
          </a:p>
          <a:p>
            <a:pPr marL="0" indent="0">
              <a:buNone/>
            </a:pPr>
            <a:endParaRPr lang="en-GB" sz="3600" dirty="0"/>
          </a:p>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id="{522ECCC7-94DD-4E4D-8BED-CD6824EA27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0243" y="268373"/>
            <a:ext cx="1546956" cy="1508760"/>
          </a:xfrm>
          <a:prstGeom prst="rect">
            <a:avLst/>
          </a:prstGeom>
        </p:spPr>
      </p:pic>
      <p:pic>
        <p:nvPicPr>
          <p:cNvPr id="7" name="Picture 6">
            <a:extLst>
              <a:ext uri="{FF2B5EF4-FFF2-40B4-BE49-F238E27FC236}">
                <a16:creationId xmlns:a16="http://schemas.microsoft.com/office/drawing/2014/main" id="{197DFC7D-5DFF-4C5A-A607-83EB30CA9D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982" y="2146586"/>
            <a:ext cx="3936428" cy="3936428"/>
          </a:xfrm>
          <a:prstGeom prst="rect">
            <a:avLst/>
          </a:prstGeom>
        </p:spPr>
      </p:pic>
      <p:pic>
        <p:nvPicPr>
          <p:cNvPr id="9" name="Picture 8">
            <a:extLst>
              <a:ext uri="{FF2B5EF4-FFF2-40B4-BE49-F238E27FC236}">
                <a16:creationId xmlns:a16="http://schemas.microsoft.com/office/drawing/2014/main" id="{583C97DD-EFBA-471F-9770-6B1F847E58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9170" y="5611044"/>
            <a:ext cx="1896989" cy="1213751"/>
          </a:xfrm>
          <a:prstGeom prst="rect">
            <a:avLst/>
          </a:prstGeom>
        </p:spPr>
      </p:pic>
    </p:spTree>
    <p:extLst>
      <p:ext uri="{BB962C8B-B14F-4D97-AF65-F5344CB8AC3E}">
        <p14:creationId xmlns:p14="http://schemas.microsoft.com/office/powerpoint/2010/main" val="56844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654EF007C4BB418AD384D9C7016946" ma:contentTypeVersion="6" ma:contentTypeDescription="Create a new document." ma:contentTypeScope="" ma:versionID="344d4e1235f3faf7629a004491c53fba">
  <xsd:schema xmlns:xsd="http://www.w3.org/2001/XMLSchema" xmlns:xs="http://www.w3.org/2001/XMLSchema" xmlns:p="http://schemas.microsoft.com/office/2006/metadata/properties" xmlns:ns2="fb21a8bf-265c-4073-a6e0-01b2c758216b" xmlns:ns3="85ad6c53-c711-41f5-9761-6decee412ddc" targetNamespace="http://schemas.microsoft.com/office/2006/metadata/properties" ma:root="true" ma:fieldsID="6ac2c8c982c5c2cd98f4df46b80f4079" ns2:_="" ns3:_="">
    <xsd:import namespace="fb21a8bf-265c-4073-a6e0-01b2c758216b"/>
    <xsd:import namespace="85ad6c53-c711-41f5-9761-6decee412d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1a8bf-265c-4073-a6e0-01b2c75821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ad6c53-c711-41f5-9761-6decee412dd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DD9114-1527-4752-A3CF-8301EEA3D8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21a8bf-265c-4073-a6e0-01b2c758216b"/>
    <ds:schemaRef ds:uri="85ad6c53-c711-41f5-9761-6decee412d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8AFFA1-8605-45B1-83FC-3575CC2CF841}">
  <ds:schemaRefs>
    <ds:schemaRef ds:uri="http://schemas.microsoft.com/sharepoint/v3/contenttype/forms"/>
  </ds:schemaRefs>
</ds:datastoreItem>
</file>

<file path=customXml/itemProps3.xml><?xml version="1.0" encoding="utf-8"?>
<ds:datastoreItem xmlns:ds="http://schemas.openxmlformats.org/officeDocument/2006/customXml" ds:itemID="{1B92E10B-8AA3-474F-919E-64EF1B266213}">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85ad6c53-c711-41f5-9761-6decee412ddc"/>
    <ds:schemaRef ds:uri="http://purl.org/dc/terms/"/>
    <ds:schemaRef ds:uri="fb21a8bf-265c-4073-a6e0-01b2c758216b"/>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Banded</Template>
  <TotalTime>3499</TotalTime>
  <Words>421</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Wingdings</vt:lpstr>
      <vt:lpstr>Banded</vt:lpstr>
      <vt:lpstr>Mobile Phones and Learning</vt:lpstr>
      <vt:lpstr>Benefits of a Mobile Phone</vt:lpstr>
      <vt:lpstr>Mobiles phones in School</vt:lpstr>
      <vt:lpstr>Mobile phones in THE CLASSROOM</vt:lpstr>
      <vt:lpstr>If your teacher allows you for learning purposes, your mobile can still be a great tool to use… but only if used appropriately.   </vt:lpstr>
      <vt:lpstr>INAPPROPRIATE USE OF PHONES</vt:lpstr>
      <vt:lpstr>Leith LOVES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Phones and Learning</dc:title>
  <dc:creator>Lorna Dewar</dc:creator>
  <cp:lastModifiedBy>Lorna Dewar</cp:lastModifiedBy>
  <cp:revision>14</cp:revision>
  <dcterms:created xsi:type="dcterms:W3CDTF">2021-08-23T10:15:52Z</dcterms:created>
  <dcterms:modified xsi:type="dcterms:W3CDTF">2021-08-25T20:36:40Z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0x010100AC654EF007C4BB418AD384D9C7016946</vt:lpwstr>
  </property>
</Properties>
</file>