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4" r:id="rId9"/>
    <p:sldId id="261" r:id="rId10"/>
    <p:sldId id="260" r:id="rId11"/>
    <p:sldId id="262" r:id="rId12"/>
    <p:sldId id="263" r:id="rId13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CE3846-3A9C-AF3E-B568-4B357B50317F}" v="21" dt="2021-10-14T07:05:21.051"/>
    <p1510:client id="{0218B3B5-34DC-4063-AE1D-2ED9DD60BCA1}" v="1544" dt="2021-10-13T16:54:58.978"/>
    <p1510:client id="{10454459-161D-E59C-BC08-33A90AFCF014}" v="985" dt="2021-10-13T17:34:56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B6CD91-6055-4BA8-803A-BE019916FE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48C43-6703-4B62-B127-17C78C08B4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8E63D-6FE9-403D-8E39-68FE971BAC76}" type="datetime1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4B0BC-D758-4808-81A5-75FE72727C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C0294-AD44-45E1-AAD0-0F71A65A56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DD069-5B99-44A5-9C53-893C00A1B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576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F03DA-E8C9-45D1-B38B-0154ED478CCA}" type="datetime1">
              <a:rPr lang="en-GB" smtClean="0"/>
              <a:pPr/>
              <a:t>14/10/2021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A64AD-2530-4DFF-8FAA-D42BF483CF81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4802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2A64AD-2530-4DFF-8FAA-D42BF483CF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9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90987D-47D0-402B-96DE-E0A32AD146E1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FF86A-4C07-466A-9036-3E493E72145F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421C4C-E19D-4219-A804-0FB628A9D745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3F2DC-9CE6-45BB-9AC5-30D691C62390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407FBD-926E-4B82-9753-B2AD707AA8ED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3BE98E-D2F1-46E8-89C1-2BB0E688BA5E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CE2EB-862E-41BC-802E-5F3949C067FC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52E18-C2BE-4273-99D2-FF7AA1B877AB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60473D-06DF-4867-85F6-D662C30DFA13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B9F554-D3AC-491F-8843-7DE46496AEF3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BE449E18-83F2-4430-AFCD-43CA933C8070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955BE79-A457-4079-B8A4-ED2BED4AAC17}" type="datetime1">
              <a:rPr lang="en-GB" noProof="0" smtClean="0"/>
              <a:t>14/10/2021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rtlCol="0" anchor="ctr">
            <a:normAutofit/>
          </a:bodyPr>
          <a:lstStyle/>
          <a:p>
            <a:pPr algn="ctr"/>
            <a:r>
              <a:rPr lang="en-GB" sz="7200">
                <a:solidFill>
                  <a:srgbClr val="454545"/>
                </a:solidFill>
              </a:rPr>
              <a:t>Men's mental health – man alive</a:t>
            </a:r>
            <a:endParaRPr lang="en-US" sz="7200">
              <a:solidFill>
                <a:srgbClr val="45454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372" y="4133234"/>
            <a:ext cx="9120954" cy="744373"/>
          </a:xfrm>
        </p:spPr>
        <p:txBody>
          <a:bodyPr vert="horz" lIns="91440" tIns="91440" rIns="91440" bIns="91440" rtlCol="0">
            <a:normAutofit/>
          </a:bodyPr>
          <a:lstStyle/>
          <a:p>
            <a:pPr algn="ctr"/>
            <a:r>
              <a:rPr lang="en-GB">
                <a:solidFill>
                  <a:schemeClr val="accent1"/>
                </a:solidFill>
              </a:rPr>
              <a:t>Key adult 15th october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32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98B3C-65E2-497E-B79A-81CF359D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 alive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1A64C-0988-49D3-A915-B19362F58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 Alive is a men's mental health group at Leith Academy.</a:t>
            </a:r>
          </a:p>
          <a:p>
            <a:r>
              <a:rPr lang="en-US" dirty="0"/>
              <a:t>Man Alive is a platform for young men to speak openly and confidently about any mental health issues they are facing.</a:t>
            </a:r>
          </a:p>
          <a:p>
            <a:r>
              <a:rPr lang="en-US" dirty="0"/>
              <a:t>We aim to give the young people of Leith Academy a safe space to receive support whenever they need it.</a:t>
            </a:r>
          </a:p>
          <a:p>
            <a:r>
              <a:rPr lang="en-US" dirty="0"/>
              <a:t>Why is this important to us? The next slide provides some stats that we think demonstrate the importance of the project...</a:t>
            </a:r>
          </a:p>
        </p:txBody>
      </p:sp>
    </p:spTree>
    <p:extLst>
      <p:ext uri="{BB962C8B-B14F-4D97-AF65-F5344CB8AC3E}">
        <p14:creationId xmlns:p14="http://schemas.microsoft.com/office/powerpoint/2010/main" val="226380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B54F-7BEE-4102-8149-B6252BB3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Stats – why is men's mental health important?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5F988-696C-4FC7-A2FE-49B67BBD2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2009, MIND commissioned YouGov to conduct a survey (over 2,000 responses) on men and women's coping mechanisms and help-seeking </a:t>
            </a:r>
            <a:r>
              <a:rPr lang="en-US" dirty="0" err="1"/>
              <a:t>behaviours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37% of men admitted to regularly feeling worried or feeling low at the time of the survey.</a:t>
            </a:r>
          </a:p>
          <a:p>
            <a:pPr lvl="1"/>
            <a:r>
              <a:rPr lang="en-US" dirty="0"/>
              <a:t>Men were half as likely as women to go to a counsellor or </a:t>
            </a:r>
            <a:r>
              <a:rPr lang="en-US" dirty="0" err="1"/>
              <a:t>thearpist</a:t>
            </a:r>
            <a:r>
              <a:rPr lang="en-US" dirty="0"/>
              <a:t> to talk about their feelings. </a:t>
            </a:r>
          </a:p>
          <a:p>
            <a:pPr lvl="1"/>
            <a:r>
              <a:rPr lang="en-US" dirty="0"/>
              <a:t>Young men were the most likely group to tell a friend to 'pull themselves together' when feeling down or depressed.</a:t>
            </a:r>
          </a:p>
          <a:p>
            <a:pPr lvl="1"/>
            <a:r>
              <a:rPr lang="en-US" dirty="0">
                <a:ea typeface="+mn-lt"/>
                <a:cs typeface="+mn-lt"/>
              </a:rPr>
              <a:t>Men account for 78% of suicides in the UK (ONS, 2013)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1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B3CC49A-F933-4B0B-A2A3-7AA8A15BE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/>
              <a:t>Where can I get support in the school?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BB768E-4225-47E0-ACE2-B9C05DFF6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highlight>
                  <a:srgbClr val="000000"/>
                </a:highlight>
              </a:rPr>
              <a:t>Man Alive Club – Every Wednesday after school;</a:t>
            </a:r>
            <a:r>
              <a:rPr lang="en-US" dirty="0"/>
              <a:t> you can drop into the Clubhouse to play pool, darts and/or PS4 games.</a:t>
            </a:r>
          </a:p>
          <a:p>
            <a:r>
              <a:rPr lang="en-US" dirty="0"/>
              <a:t>Nurture Base </a:t>
            </a:r>
          </a:p>
          <a:p>
            <a:r>
              <a:rPr lang="en-US" dirty="0"/>
              <a:t>The Centre</a:t>
            </a:r>
          </a:p>
          <a:p>
            <a:r>
              <a:rPr lang="en-US" dirty="0"/>
              <a:t>Key Adult</a:t>
            </a:r>
          </a:p>
          <a:p>
            <a:endParaRPr lang="en-US" dirty="0"/>
          </a:p>
          <a:p>
            <a:endParaRPr lang="en-US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>
            <a:extLst>
              <a:ext uri="{FF2B5EF4-FFF2-40B4-BE49-F238E27FC236}">
                <a16:creationId xmlns:a16="http://schemas.microsoft.com/office/drawing/2014/main" id="{B2AAD168-5259-47FB-B22D-4445F41084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17" r="4" b="2129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78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B3CC49A-F933-4B0B-A2A3-7AA8A15BE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/>
              <a:t>Where can I get support in the school?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BB768E-4225-47E0-ACE2-B9C05DFF6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 lnSpcReduction="10000"/>
          </a:bodyPr>
          <a:lstStyle/>
          <a:p>
            <a:r>
              <a:rPr lang="en-US" b="1">
                <a:ea typeface="+mn-lt"/>
                <a:cs typeface="+mn-lt"/>
              </a:rPr>
              <a:t>Speak to staff </a:t>
            </a:r>
            <a:r>
              <a:rPr lang="en-US">
                <a:ea typeface="+mn-lt"/>
                <a:cs typeface="+mn-lt"/>
              </a:rPr>
              <a:t>– a list of staff you could speak to via the </a:t>
            </a:r>
            <a:r>
              <a:rPr lang="en-US" b="1">
                <a:ea typeface="+mn-lt"/>
                <a:cs typeface="+mn-lt"/>
              </a:rPr>
              <a:t>self-referral form: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Mr Ferns</a:t>
            </a:r>
          </a:p>
          <a:p>
            <a:pPr lvl="1"/>
            <a:r>
              <a:rPr lang="en-US">
                <a:ea typeface="+mn-lt"/>
                <a:cs typeface="+mn-lt"/>
              </a:rPr>
              <a:t>Mr Hodgson</a:t>
            </a:r>
          </a:p>
          <a:p>
            <a:pPr lvl="1"/>
            <a:r>
              <a:rPr lang="en-US">
                <a:ea typeface="+mn-lt"/>
                <a:cs typeface="+mn-lt"/>
              </a:rPr>
              <a:t>Mr Stewart</a:t>
            </a:r>
          </a:p>
          <a:p>
            <a:pPr lvl="1"/>
            <a:r>
              <a:rPr lang="en-US">
                <a:ea typeface="+mn-lt"/>
                <a:cs typeface="+mn-lt"/>
              </a:rPr>
              <a:t>Mr McCurdy</a:t>
            </a:r>
          </a:p>
          <a:p>
            <a:pPr lvl="1"/>
            <a:r>
              <a:rPr lang="en-US">
                <a:ea typeface="+mn-lt"/>
                <a:cs typeface="+mn-lt"/>
              </a:rPr>
              <a:t>Mr Irvine</a:t>
            </a:r>
          </a:p>
          <a:p>
            <a:pPr lvl="1"/>
            <a:r>
              <a:rPr lang="en-US">
                <a:ea typeface="+mn-lt"/>
                <a:cs typeface="+mn-lt"/>
              </a:rPr>
              <a:t>Craig Maughan</a:t>
            </a:r>
          </a:p>
          <a:p>
            <a:pPr lvl="1"/>
            <a:r>
              <a:rPr lang="en-US">
                <a:ea typeface="+mn-lt"/>
                <a:cs typeface="+mn-lt"/>
              </a:rPr>
              <a:t>Mr Connor</a:t>
            </a:r>
            <a:endParaRPr lang="en-US"/>
          </a:p>
          <a:p>
            <a:endParaRPr lang="en-US" b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>
            <a:extLst>
              <a:ext uri="{FF2B5EF4-FFF2-40B4-BE49-F238E27FC236}">
                <a16:creationId xmlns:a16="http://schemas.microsoft.com/office/drawing/2014/main" id="{B2AAD168-5259-47FB-B22D-4445F41084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17" r="4" b="2129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16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9B5B-2CD6-4563-80CB-434F7AB5A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Self-referral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3D78C-2BB2-4196-A98F-C6988BE91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r>
              <a:rPr lang="en-US" sz="1900"/>
              <a:t>A QR code is attached to this slide – takes you to a Forms page. This allows pupils to reach out for support without approaching a member of staff. </a:t>
            </a:r>
            <a:endParaRPr lang="en-US"/>
          </a:p>
          <a:p>
            <a:r>
              <a:rPr lang="en-US" sz="1900"/>
              <a:t>The Man Alive team will sort a time and space for any pupil who self-refers, to meet with a supporter.</a:t>
            </a:r>
          </a:p>
          <a:p>
            <a:r>
              <a:rPr lang="en-US" sz="1900" b="1">
                <a:solidFill>
                  <a:srgbClr val="FFFF00"/>
                </a:solidFill>
                <a:highlight>
                  <a:srgbClr val="000000"/>
                </a:highlight>
              </a:rPr>
              <a:t>Man Alive Post-Box</a:t>
            </a:r>
            <a:r>
              <a:rPr lang="en-US" sz="1900"/>
              <a:t> - outside the PE changing rooms for self-referral sheets.</a:t>
            </a:r>
          </a:p>
        </p:txBody>
      </p:sp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C01DE0E2-8FAA-41C1-A111-3F63850E5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9190" y="2015734"/>
            <a:ext cx="3450613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1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12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225F86F-3746-402A-AAA1-A0F74CA7D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/>
              <a:t>Where can I get support </a:t>
            </a:r>
            <a:r>
              <a:rPr lang="en-US" err="1"/>
              <a:t>outwith</a:t>
            </a:r>
            <a:r>
              <a:rPr lang="en-US"/>
              <a:t> school?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9D3304D-5DF1-4E67-9E20-069DE2FB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n-US" dirty="0"/>
              <a:t>Any of the following organizations on the right hand side.</a:t>
            </a:r>
          </a:p>
          <a:p>
            <a:r>
              <a:rPr lang="en-US" dirty="0"/>
              <a:t>The Junction</a:t>
            </a:r>
          </a:p>
          <a:p>
            <a:r>
              <a:rPr lang="en-US" dirty="0"/>
              <a:t>Pilton Community Health Project</a:t>
            </a:r>
          </a:p>
          <a:p>
            <a:r>
              <a:rPr lang="en-US" dirty="0"/>
              <a:t>The Men of Leith Men’s Shed.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8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DECF1218-3BCA-4F66-ACFA-6C6C6142A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3317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14" name="Picture 20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22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53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E01E-D262-4ECF-B0C3-414BE4FA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Movember</a:t>
            </a:r>
            <a:r>
              <a:rPr lang="en-US"/>
              <a:t>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5093C-180F-4FBA-8920-A42335F13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5894"/>
          </a:xfrm>
        </p:spPr>
        <p:txBody>
          <a:bodyPr>
            <a:normAutofit/>
          </a:bodyPr>
          <a:lstStyle/>
          <a:p>
            <a:r>
              <a:rPr lang="en-US" dirty="0" err="1"/>
              <a:t>Movember</a:t>
            </a:r>
            <a:r>
              <a:rPr lang="en-US" dirty="0"/>
              <a:t> is a charity which looks at raising awareness and supporting men's health, targeting Mental Health and Suicide prevention, prostate cancer and testicular cancer.</a:t>
            </a:r>
          </a:p>
          <a:p>
            <a:r>
              <a:rPr lang="en-US" dirty="0"/>
              <a:t>Staff at Leith Academy are already supporting </a:t>
            </a:r>
            <a:r>
              <a:rPr lang="en-US" dirty="0" err="1"/>
              <a:t>Movember</a:t>
            </a:r>
            <a:r>
              <a:rPr lang="en-US" dirty="0"/>
              <a:t> by growing a moustache throughout the full month of November to help raise awareness of Men’s Mental Health.</a:t>
            </a:r>
          </a:p>
          <a:p>
            <a:r>
              <a:rPr lang="en-US" dirty="0"/>
              <a:t>Support this by growing a moustache throughout the month of </a:t>
            </a:r>
            <a:r>
              <a:rPr lang="en-US" dirty="0" err="1"/>
              <a:t>Movember</a:t>
            </a:r>
            <a:r>
              <a:rPr lang="en-US" dirty="0"/>
              <a:t> and donate to the </a:t>
            </a:r>
            <a:r>
              <a:rPr lang="en-US" dirty="0" err="1"/>
              <a:t>Movember</a:t>
            </a:r>
            <a:r>
              <a:rPr lang="en-US" dirty="0"/>
              <a:t> website. Thanks!</a:t>
            </a:r>
          </a:p>
        </p:txBody>
      </p:sp>
    </p:spTree>
    <p:extLst>
      <p:ext uri="{BB962C8B-B14F-4D97-AF65-F5344CB8AC3E}">
        <p14:creationId xmlns:p14="http://schemas.microsoft.com/office/powerpoint/2010/main" val="389481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7AA69FA-1029-40D2-B400-F2B78D346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 err="1"/>
              <a:t>Mr</a:t>
            </a:r>
            <a:r>
              <a:rPr lang="en-US"/>
              <a:t> Ferns’ </a:t>
            </a:r>
            <a:r>
              <a:rPr lang="en-US" dirty="0" err="1"/>
              <a:t>Movember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7D9A67F-A685-4017-9474-8C1CE7604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Here is a photo of Mr Ferns’ attempt last year; remember not everyone is able to grow a full moustache so don't be afraid to join our movement!</a:t>
            </a:r>
            <a:endParaRPr lang="en-US" dirty="0"/>
          </a:p>
          <a:p>
            <a:endParaRPr lang="en-US" dirty="0"/>
          </a:p>
          <a:p>
            <a:r>
              <a:rPr lang="en-US" dirty="0"/>
              <a:t>Mr Ferns’ </a:t>
            </a:r>
            <a:r>
              <a:rPr lang="en-US" dirty="0" err="1"/>
              <a:t>Movember</a:t>
            </a:r>
            <a:r>
              <a:rPr lang="en-US" dirty="0"/>
              <a:t> from November 2020</a:t>
            </a:r>
          </a:p>
          <a:p>
            <a:r>
              <a:rPr lang="en-US" dirty="0"/>
              <a:t>Can you beat this??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erson taking a selfie&#10;&#10;Description automatically generated">
            <a:extLst>
              <a:ext uri="{FF2B5EF4-FFF2-40B4-BE49-F238E27FC236}">
                <a16:creationId xmlns:a16="http://schemas.microsoft.com/office/drawing/2014/main" id="{06E73307-B9C0-4879-91AE-9CB6816B4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373" y="1183362"/>
            <a:ext cx="2799103" cy="373213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62712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FA5010CDB0B348B5AC79AEB7F06F47" ma:contentTypeVersion="14" ma:contentTypeDescription="Create a new document." ma:contentTypeScope="" ma:versionID="95640e54113306adb260ad32246c9b67">
  <xsd:schema xmlns:xsd="http://www.w3.org/2001/XMLSchema" xmlns:xs="http://www.w3.org/2001/XMLSchema" xmlns:p="http://schemas.microsoft.com/office/2006/metadata/properties" xmlns:ns3="3833ef1e-5ca3-4dd4-8556-287fbcb0626b" xmlns:ns4="87f1e6e5-ce62-4e10-b908-540281ea27e1" targetNamespace="http://schemas.microsoft.com/office/2006/metadata/properties" ma:root="true" ma:fieldsID="46c184e01c4501335564fb2cae52cbac" ns3:_="" ns4:_="">
    <xsd:import namespace="3833ef1e-5ca3-4dd4-8556-287fbcb0626b"/>
    <xsd:import namespace="87f1e6e5-ce62-4e10-b908-540281ea27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3ef1e-5ca3-4dd4-8556-287fbcb062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1e6e5-ce62-4e10-b908-540281ea2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658FB3-9DD0-4A86-B884-5F87C7C03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3ef1e-5ca3-4dd4-8556-287fbcb0626b"/>
    <ds:schemaRef ds:uri="87f1e6e5-ce62-4e10-b908-540281ea27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7C278A-1300-49FA-8F3D-433FB4F627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CCB9C-D828-4EFC-87A1-EA55FB67215F}">
  <ds:schemaRefs>
    <ds:schemaRef ds:uri="http://purl.org/dc/dcmitype/"/>
    <ds:schemaRef ds:uri="http://schemas.microsoft.com/office/infopath/2007/PartnerControls"/>
    <ds:schemaRef ds:uri="3833ef1e-5ca3-4dd4-8556-287fbcb0626b"/>
    <ds:schemaRef ds:uri="http://purl.org/dc/elements/1.1/"/>
    <ds:schemaRef ds:uri="http://schemas.microsoft.com/office/2006/metadata/properties"/>
    <ds:schemaRef ds:uri="87f1e6e5-ce62-4e10-b908-540281ea27e1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320</Words>
  <Application>Microsoft Office PowerPoint</Application>
  <PresentationFormat>Widescreen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Men's mental health – man alive</vt:lpstr>
      <vt:lpstr>man alive </vt:lpstr>
      <vt:lpstr>Stats – why is men's mental health important? </vt:lpstr>
      <vt:lpstr>Where can I get support in the school?</vt:lpstr>
      <vt:lpstr>Where can I get support in the school?</vt:lpstr>
      <vt:lpstr>Self-referral form</vt:lpstr>
      <vt:lpstr>Where can I get support outwith school?</vt:lpstr>
      <vt:lpstr>Movember – what is it?</vt:lpstr>
      <vt:lpstr>Mr Ferns’ Movember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Ben Stewart</cp:lastModifiedBy>
  <cp:revision>11</cp:revision>
  <dcterms:created xsi:type="dcterms:W3CDTF">2021-10-13T16:13:56Z</dcterms:created>
  <dcterms:modified xsi:type="dcterms:W3CDTF">2021-10-14T11:34:48Z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0x0101001AFA5010CDB0B348B5AC79AEB7F06F47</vt:lpwstr>
  </property>
</Properties>
</file>