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59" r:id="rId6"/>
    <p:sldId id="295" r:id="rId7"/>
    <p:sldId id="297" r:id="rId8"/>
    <p:sldId id="299" r:id="rId9"/>
    <p:sldId id="298" r:id="rId10"/>
    <p:sldId id="300" r:id="rId11"/>
    <p:sldId id="301" r:id="rId12"/>
    <p:sldId id="278" r:id="rId13"/>
  </p:sldIdLst>
  <p:sldSz cx="9144000" cy="5143500" type="screen16x9"/>
  <p:notesSz cx="6858000" cy="9144000"/>
  <p:embeddedFontLst>
    <p:embeddedFont>
      <p:font typeface="Fluent Calibri" panose="020F0502020204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ulim Park" panose="020B0604020202020204"/>
      <p:regular r:id="rId23"/>
      <p:bold r:id="rId24"/>
      <p:italic r:id="rId25"/>
      <p:boldItalic r:id="rId26"/>
    </p:embeddedFont>
    <p:embeddedFont>
      <p:font typeface="Kulim Park Light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A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A6471979-4F55-4329-A02F-D7CC4A76CC44}">
  <a:tblStyle styleId="{A6471979-4F55-4329-A02F-D7CC4A76C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350D49-ADD6-414F-94D5-E7D26D3637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16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86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5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87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avLst/>
              <a:gdLst/>
              <a:ahLst/>
              <a:cxnLst/>
              <a:rect l="l" t="t" r="r" b="b"/>
              <a:pathLst>
                <a:path w="3976115" h="2285343" extrusionOk="0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avLst/>
              <a:gdLst/>
              <a:ahLst/>
              <a:cxnLst/>
              <a:rect l="l" t="t" r="r" b="b"/>
              <a:pathLst>
                <a:path w="3901308" h="2285211" extrusionOk="0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avLst/>
              <a:gdLst/>
              <a:ahLst/>
              <a:cxnLst/>
              <a:rect l="l" t="t" r="r" b="b"/>
              <a:pathLst>
                <a:path w="3595441" h="2285343" extrusionOk="0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avLst/>
              <a:gdLst/>
              <a:ahLst/>
              <a:cxnLst/>
              <a:rect l="l" t="t" r="r" b="b"/>
              <a:pathLst>
                <a:path w="3432252" h="2285343" extrusionOk="0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avLst/>
              <a:gdLst/>
              <a:ahLst/>
              <a:cxnLst/>
              <a:rect l="l" t="t" r="r" b="b"/>
              <a:pathLst>
                <a:path w="3340157" h="2285211" extrusionOk="0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avLst/>
              <a:gdLst/>
              <a:ahLst/>
              <a:cxnLst/>
              <a:rect l="l" t="t" r="r" b="b"/>
              <a:pathLst>
                <a:path w="3066331" h="2285343" extrusionOk="0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90" name="Google Shape;90;p9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00" name="Google Shape;100;p10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-15" y="594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-15" y="1"/>
              <a:ext cx="9144000" cy="5143352"/>
            </a:xfrm>
            <a:custGeom>
              <a:avLst/>
              <a:gdLst/>
              <a:ahLst/>
              <a:cxnLst/>
              <a:rect l="l" t="t" r="r" b="b"/>
              <a:pathLst>
                <a:path w="4064000" h="2285934" extrusionOk="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-15" y="1037"/>
              <a:ext cx="9144000" cy="5141430"/>
            </a:xfrm>
            <a:custGeom>
              <a:avLst/>
              <a:gdLst/>
              <a:ahLst/>
              <a:cxnLst/>
              <a:rect l="l" t="t" r="r" b="b"/>
              <a:pathLst>
                <a:path w="4064000" h="2285080" extrusionOk="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-15" y="150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enter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2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119" name="Google Shape;119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B2AEF8"/>
            </a:gs>
            <a:gs pos="100000">
              <a:schemeClr val="bg2">
                <a:lumMod val="60000"/>
                <a:lumOff val="40000"/>
              </a:schemeClr>
            </a:gs>
          </a:gsLst>
          <a:lin ang="10800025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585788" y="471486"/>
            <a:ext cx="3300413" cy="20145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</a:t>
            </a:r>
            <a:r>
              <a:rPr lang="en-GB" dirty="0"/>
              <a:t>H</a:t>
            </a:r>
            <a:r>
              <a:rPr lang="en" dirty="0"/>
              <a:t>OOL RESOURCES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0ECDF-1342-4A97-B759-ECF83E031939}"/>
              </a:ext>
            </a:extLst>
          </p:cNvPr>
          <p:cNvSpPr txBox="1"/>
          <p:nvPr/>
        </p:nvSpPr>
        <p:spPr>
          <a:xfrm>
            <a:off x="449163" y="2571750"/>
            <a:ext cx="42066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solidFill>
                  <a:schemeClr val="accent1"/>
                </a:solidFill>
                <a:latin typeface="Kulim Park Light"/>
                <a:sym typeface="Kulim Park Light"/>
              </a:rPr>
              <a:t>A guide for Leith Academy’s LGBT+ Youth</a:t>
            </a:r>
            <a:endParaRPr lang="en-GB" sz="3200" b="1" dirty="0">
              <a:solidFill>
                <a:schemeClr val="accent1"/>
              </a:solidFill>
              <a:latin typeface="Kulim Park Light"/>
              <a:sym typeface="Kulim Park Ligh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307180" y="342900"/>
            <a:ext cx="3779045" cy="9869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1. </a:t>
            </a:r>
            <a:r>
              <a:rPr lang="en" dirty="0"/>
              <a:t>Gender Neutral Bathroom</a:t>
            </a:r>
            <a:endParaRPr dirty="0"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"/>
          </p:nvPr>
        </p:nvSpPr>
        <p:spPr>
          <a:xfrm>
            <a:off x="307180" y="1223356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where to find it!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65D48-67E6-4FE7-84EB-4D4A3FC30F24}"/>
              </a:ext>
            </a:extLst>
          </p:cNvPr>
          <p:cNvSpPr txBox="1"/>
          <p:nvPr/>
        </p:nvSpPr>
        <p:spPr>
          <a:xfrm>
            <a:off x="307180" y="1550656"/>
            <a:ext cx="51030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Our school’s gender neutral bathroom is located to the left of the staffroom. Please be mindful that it can be quite busy at times!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Go through the door near Miss Watson’s office (near the front office).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Walk all the</a:t>
            </a:r>
            <a:r>
              <a:rPr lang="es-ES" sz="2000" dirty="0"/>
              <a:t> way</a:t>
            </a:r>
            <a:r>
              <a:rPr lang="en-GB" sz="2000" dirty="0"/>
              <a:t> down to the first left.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Turn </a:t>
            </a:r>
            <a:r>
              <a:rPr lang="es-ES" sz="2000" dirty="0" err="1"/>
              <a:t>left</a:t>
            </a:r>
            <a:r>
              <a:rPr lang="es-ES" sz="2000" dirty="0"/>
              <a:t>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bathroom is the one with a sliding door.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89948-49A1-4D4B-BE2A-27E276433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 descr="Resource - Edinburgh Chinese Education Centre">
            <a:extLst>
              <a:ext uri="{FF2B5EF4-FFF2-40B4-BE49-F238E27FC236}">
                <a16:creationId xmlns:a16="http://schemas.microsoft.com/office/drawing/2014/main" id="{921D71D8-ACB7-41A6-8D24-035870E53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-1932" r="1817" b="26524"/>
          <a:stretch/>
        </p:blipFill>
        <p:spPr bwMode="auto">
          <a:xfrm>
            <a:off x="801042" y="-157430"/>
            <a:ext cx="6989739" cy="49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FAA6738-D0AB-453E-ADF2-8F32B7AFDF2F}"/>
              </a:ext>
            </a:extLst>
          </p:cNvPr>
          <p:cNvSpPr/>
          <p:nvPr/>
        </p:nvSpPr>
        <p:spPr>
          <a:xfrm rot="5400000">
            <a:off x="1312373" y="1529562"/>
            <a:ext cx="561215" cy="5481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9DC03D-99D0-1E4E-879C-DF2B3D7CB64C}"/>
              </a:ext>
            </a:extLst>
          </p:cNvPr>
          <p:cNvSpPr/>
          <p:nvPr/>
        </p:nvSpPr>
        <p:spPr>
          <a:xfrm>
            <a:off x="7195690" y="4117600"/>
            <a:ext cx="985289" cy="985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5995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307180" y="342900"/>
            <a:ext cx="3990500" cy="9869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2. </a:t>
            </a:r>
            <a:r>
              <a:rPr lang="en-GB" dirty="0"/>
              <a:t>Helpful Resources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65D48-67E6-4FE7-84EB-4D4A3FC30F24}"/>
              </a:ext>
            </a:extLst>
          </p:cNvPr>
          <p:cNvSpPr txBox="1"/>
          <p:nvPr/>
        </p:nvSpPr>
        <p:spPr>
          <a:xfrm>
            <a:off x="664845" y="1437292"/>
            <a:ext cx="4036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many posters around the school with various mental health resources.</a:t>
            </a:r>
          </a:p>
          <a:p>
            <a:endParaRPr lang="en-GB" sz="2400" dirty="0"/>
          </a:p>
          <a:p>
            <a:r>
              <a:rPr lang="en-GB" sz="2400" dirty="0"/>
              <a:t>There is also a variety of leaflets at the bottom of the Art department with help on coming out etc. </a:t>
            </a:r>
          </a:p>
        </p:txBody>
      </p:sp>
    </p:spTree>
    <p:extLst>
      <p:ext uri="{BB962C8B-B14F-4D97-AF65-F5344CB8AC3E}">
        <p14:creationId xmlns:p14="http://schemas.microsoft.com/office/powerpoint/2010/main" val="15331681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307180" y="342900"/>
            <a:ext cx="3779045" cy="9869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</a:t>
            </a:r>
            <a:r>
              <a:rPr lang="en-GB" dirty="0"/>
              <a:t>A</a:t>
            </a:r>
            <a:r>
              <a:rPr lang="en" dirty="0"/>
              <a:t>nonymous </a:t>
            </a:r>
            <a:r>
              <a:rPr lang="en-GB" dirty="0"/>
              <a:t>S</a:t>
            </a:r>
            <a:r>
              <a:rPr lang="en" dirty="0"/>
              <a:t>uggestion Box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65D48-67E6-4FE7-84EB-4D4A3FC30F24}"/>
              </a:ext>
            </a:extLst>
          </p:cNvPr>
          <p:cNvSpPr txBox="1"/>
          <p:nvPr/>
        </p:nvSpPr>
        <p:spPr>
          <a:xfrm>
            <a:off x="307180" y="2321212"/>
            <a:ext cx="4036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At Mr. Connor’s office there is an anonymous suggestion box in the form of an envelope on his door.</a:t>
            </a:r>
          </a:p>
          <a:p>
            <a:endParaRPr lang="en-GB" sz="1800" dirty="0"/>
          </a:p>
          <a:p>
            <a:r>
              <a:rPr lang="en-GB" sz="1800" dirty="0"/>
              <a:t>Please feel free to drop in any suggestions or concerns you have! Everybody is welcome to do so and vital to help improve our school.</a:t>
            </a:r>
          </a:p>
        </p:txBody>
      </p:sp>
      <p:sp>
        <p:nvSpPr>
          <p:cNvPr id="4" name="Google Shape;170;p17">
            <a:extLst>
              <a:ext uri="{FF2B5EF4-FFF2-40B4-BE49-F238E27FC236}">
                <a16:creationId xmlns:a16="http://schemas.microsoft.com/office/drawing/2014/main" id="{FBBCAAF9-932E-4A1C-AA19-8D0EE5F270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7180" y="1427638"/>
            <a:ext cx="4566300" cy="7123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Because everyone can make a difference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94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>
            <a:spLocks noGrp="1"/>
          </p:cNvSpPr>
          <p:nvPr>
            <p:ph type="title"/>
          </p:nvPr>
        </p:nvSpPr>
        <p:spPr>
          <a:xfrm>
            <a:off x="229690" y="269514"/>
            <a:ext cx="5637710" cy="92076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Kulim Park" panose="020B0604020202020204" charset="0"/>
                <a:cs typeface="Fluent Calibri" panose="020F0502020204030204" pitchFamily="34" charset="0"/>
              </a:rPr>
              <a:t>What </a:t>
            </a:r>
            <a:r>
              <a:rPr lang="en-GB" sz="3600" dirty="0">
                <a:latin typeface="Kulim Park" panose="020B0604020202020204" charset="0"/>
                <a:cs typeface="Fluent Calibri" panose="020F0502020204030204" pitchFamily="34" charset="0"/>
              </a:rPr>
              <a:t>S</a:t>
            </a:r>
            <a:r>
              <a:rPr lang="en" sz="3600" dirty="0">
                <a:latin typeface="Kulim Park" panose="020B0604020202020204" charset="0"/>
                <a:cs typeface="Fluent Calibri" panose="020F0502020204030204" pitchFamily="34" charset="0"/>
              </a:rPr>
              <a:t>hould I </a:t>
            </a:r>
            <a:r>
              <a:rPr lang="en-GB" sz="3600" dirty="0">
                <a:latin typeface="Kulim Park" panose="020B0604020202020204" charset="0"/>
                <a:cs typeface="Fluent Calibri" panose="020F0502020204030204" pitchFamily="34" charset="0"/>
              </a:rPr>
              <a:t>D</a:t>
            </a:r>
            <a:r>
              <a:rPr lang="en" sz="3600" dirty="0">
                <a:latin typeface="Kulim Park" panose="020B0604020202020204" charset="0"/>
                <a:cs typeface="Fluent Calibri" panose="020F0502020204030204" pitchFamily="34" charset="0"/>
              </a:rPr>
              <a:t>o if </a:t>
            </a:r>
            <a:r>
              <a:rPr lang="en-GB" sz="3600" dirty="0">
                <a:latin typeface="Kulim Park" panose="020B0604020202020204" charset="0"/>
                <a:cs typeface="Fluent Calibri" panose="020F0502020204030204" pitchFamily="34" charset="0"/>
              </a:rPr>
              <a:t>I</a:t>
            </a:r>
            <a:r>
              <a:rPr lang="en" sz="3600" dirty="0">
                <a:latin typeface="Kulim Park" panose="020B0604020202020204" charset="0"/>
                <a:cs typeface="Fluent Calibri" panose="020F0502020204030204" pitchFamily="34" charset="0"/>
              </a:rPr>
              <a:t> witness </a:t>
            </a:r>
            <a:r>
              <a:rPr lang="en-GB" sz="3600" dirty="0">
                <a:latin typeface="Kulim Park" panose="020B0604020202020204" charset="0"/>
                <a:cs typeface="Fluent Calibri" panose="020F0502020204030204" pitchFamily="34" charset="0"/>
              </a:rPr>
              <a:t>H</a:t>
            </a:r>
            <a:r>
              <a:rPr lang="en" sz="3600" dirty="0">
                <a:latin typeface="Kulim Park" panose="020B0604020202020204" charset="0"/>
                <a:cs typeface="Fluent Calibri" panose="020F0502020204030204" pitchFamily="34" charset="0"/>
              </a:rPr>
              <a:t>omo/</a:t>
            </a:r>
            <a:r>
              <a:rPr lang="en-GB" sz="3600" dirty="0">
                <a:latin typeface="Kulim Park" panose="020B0604020202020204" charset="0"/>
                <a:cs typeface="Fluent Calibri" panose="020F0502020204030204" pitchFamily="34" charset="0"/>
              </a:rPr>
              <a:t>transphobia</a:t>
            </a:r>
            <a:r>
              <a:rPr lang="en" sz="3600" dirty="0">
                <a:latin typeface="Kulim Park" panose="020B0604020202020204" charset="0"/>
                <a:cs typeface="Fluent Calibri" panose="020F0502020204030204" pitchFamily="34" charset="0"/>
              </a:rPr>
              <a:t>?</a:t>
            </a:r>
            <a:endParaRPr sz="3600" dirty="0">
              <a:latin typeface="Kulim Park" panose="020B0604020202020204" charset="0"/>
              <a:cs typeface="Fluent Calibri" panose="020F0502020204030204" pitchFamily="34" charset="0"/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2712695" y="1233130"/>
            <a:ext cx="1212900" cy="442500"/>
          </a:xfrm>
          <a:prstGeom prst="roundRect">
            <a:avLst>
              <a:gd name="adj" fmla="val 50000"/>
            </a:avLst>
          </a:prstGeom>
          <a:solidFill>
            <a:srgbClr val="F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I Witness homophobia </a:t>
            </a: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or transphobia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2712695" y="1791481"/>
            <a:ext cx="1212900" cy="442500"/>
          </a:xfrm>
          <a:prstGeom prst="roundRect">
            <a:avLst>
              <a:gd name="adj" fmla="val 50000"/>
            </a:avLst>
          </a:prstGeom>
          <a:solidFill>
            <a:srgbClr val="FAA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I</a:t>
            </a:r>
            <a:r>
              <a:rPr lang="en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s it safe to step in?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36" name="Google Shape;255;p25">
            <a:extLst>
              <a:ext uri="{FF2B5EF4-FFF2-40B4-BE49-F238E27FC236}">
                <a16:creationId xmlns:a16="http://schemas.microsoft.com/office/drawing/2014/main" id="{5D80BAC9-125D-4B5B-A6E1-2895A93FC25F}"/>
              </a:ext>
            </a:extLst>
          </p:cNvPr>
          <p:cNvSpPr/>
          <p:nvPr/>
        </p:nvSpPr>
        <p:spPr>
          <a:xfrm>
            <a:off x="3685103" y="2311215"/>
            <a:ext cx="480984" cy="442500"/>
          </a:xfrm>
          <a:prstGeom prst="roundRect">
            <a:avLst>
              <a:gd name="adj" fmla="val 50000"/>
            </a:avLst>
          </a:prstGeom>
          <a:solidFill>
            <a:srgbClr val="F7D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no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37" name="Google Shape;255;p25">
            <a:extLst>
              <a:ext uri="{FF2B5EF4-FFF2-40B4-BE49-F238E27FC236}">
                <a16:creationId xmlns:a16="http://schemas.microsoft.com/office/drawing/2014/main" id="{3F2B9567-79E9-49C3-91F0-2179EA9B989A}"/>
              </a:ext>
            </a:extLst>
          </p:cNvPr>
          <p:cNvSpPr/>
          <p:nvPr/>
        </p:nvSpPr>
        <p:spPr>
          <a:xfrm>
            <a:off x="2458559" y="2311215"/>
            <a:ext cx="508271" cy="442500"/>
          </a:xfrm>
          <a:prstGeom prst="roundRect">
            <a:avLst>
              <a:gd name="adj" fmla="val 50000"/>
            </a:avLst>
          </a:prstGeom>
          <a:solidFill>
            <a:srgbClr val="F7D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yes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B5B065-E44B-4263-9922-BA8E43DF1474}"/>
              </a:ext>
            </a:extLst>
          </p:cNvPr>
          <p:cNvCxnSpPr>
            <a:cxnSpLocks/>
            <a:stCxn id="255" idx="0"/>
            <a:endCxn id="253" idx="2"/>
          </p:cNvCxnSpPr>
          <p:nvPr/>
        </p:nvCxnSpPr>
        <p:spPr>
          <a:xfrm flipV="1">
            <a:off x="3319145" y="1675630"/>
            <a:ext cx="0" cy="1158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8123DA-BBEA-4B4F-B51C-AF1BDDEFBEF1}"/>
              </a:ext>
            </a:extLst>
          </p:cNvPr>
          <p:cNvCxnSpPr>
            <a:cxnSpLocks/>
            <a:stCxn id="37" idx="0"/>
            <a:endCxn id="255" idx="2"/>
          </p:cNvCxnSpPr>
          <p:nvPr/>
        </p:nvCxnSpPr>
        <p:spPr>
          <a:xfrm flipV="1">
            <a:off x="2712695" y="2233981"/>
            <a:ext cx="606450" cy="772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846BAF-DB94-4D7F-B67D-042F3EFF02E8}"/>
              </a:ext>
            </a:extLst>
          </p:cNvPr>
          <p:cNvCxnSpPr>
            <a:cxnSpLocks/>
            <a:stCxn id="255" idx="2"/>
            <a:endCxn id="36" idx="0"/>
          </p:cNvCxnSpPr>
          <p:nvPr/>
        </p:nvCxnSpPr>
        <p:spPr>
          <a:xfrm>
            <a:off x="3319145" y="2233981"/>
            <a:ext cx="606450" cy="772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255;p25">
            <a:extLst>
              <a:ext uri="{FF2B5EF4-FFF2-40B4-BE49-F238E27FC236}">
                <a16:creationId xmlns:a16="http://schemas.microsoft.com/office/drawing/2014/main" id="{3772FBBB-BC91-424F-936F-6418BAD5799E}"/>
              </a:ext>
            </a:extLst>
          </p:cNvPr>
          <p:cNvSpPr/>
          <p:nvPr/>
        </p:nvSpPr>
        <p:spPr>
          <a:xfrm>
            <a:off x="4052129" y="2780530"/>
            <a:ext cx="1108353" cy="442500"/>
          </a:xfrm>
          <a:prstGeom prst="roundRect">
            <a:avLst>
              <a:gd name="adj" fmla="val 50000"/>
            </a:avLst>
          </a:prstGeom>
          <a:solidFill>
            <a:srgbClr val="A7E7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Is someone in immediate danger?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54" name="Google Shape;255;p25">
            <a:extLst>
              <a:ext uri="{FF2B5EF4-FFF2-40B4-BE49-F238E27FC236}">
                <a16:creationId xmlns:a16="http://schemas.microsoft.com/office/drawing/2014/main" id="{393AA957-699E-4407-A0DD-AF43EF73D257}"/>
              </a:ext>
            </a:extLst>
          </p:cNvPr>
          <p:cNvSpPr/>
          <p:nvPr/>
        </p:nvSpPr>
        <p:spPr>
          <a:xfrm>
            <a:off x="1398504" y="2792332"/>
            <a:ext cx="1108353" cy="442500"/>
          </a:xfrm>
          <a:prstGeom prst="roundRect">
            <a:avLst>
              <a:gd name="adj" fmla="val 50000"/>
            </a:avLst>
          </a:prstGeom>
          <a:solidFill>
            <a:srgbClr val="A7E7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Step in, as quickly as possible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336FB1-88F6-47BF-8CD2-01620701EB43}"/>
              </a:ext>
            </a:extLst>
          </p:cNvPr>
          <p:cNvCxnSpPr>
            <a:cxnSpLocks/>
            <a:stCxn id="36" idx="2"/>
            <a:endCxn id="53" idx="0"/>
          </p:cNvCxnSpPr>
          <p:nvPr/>
        </p:nvCxnSpPr>
        <p:spPr>
          <a:xfrm>
            <a:off x="3925595" y="2753715"/>
            <a:ext cx="680711" cy="268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173D87-E6F3-48CB-A1B3-931494C35E1E}"/>
              </a:ext>
            </a:extLst>
          </p:cNvPr>
          <p:cNvCxnSpPr>
            <a:cxnSpLocks/>
            <a:stCxn id="37" idx="2"/>
            <a:endCxn id="54" idx="0"/>
          </p:cNvCxnSpPr>
          <p:nvPr/>
        </p:nvCxnSpPr>
        <p:spPr>
          <a:xfrm flipH="1">
            <a:off x="1952681" y="2753715"/>
            <a:ext cx="760014" cy="386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oogle Shape;255;p25">
            <a:extLst>
              <a:ext uri="{FF2B5EF4-FFF2-40B4-BE49-F238E27FC236}">
                <a16:creationId xmlns:a16="http://schemas.microsoft.com/office/drawing/2014/main" id="{81097C7C-15F9-464E-BEC1-165814DD61A1}"/>
              </a:ext>
            </a:extLst>
          </p:cNvPr>
          <p:cNvSpPr/>
          <p:nvPr/>
        </p:nvSpPr>
        <p:spPr>
          <a:xfrm>
            <a:off x="3354874" y="3334173"/>
            <a:ext cx="508271" cy="442500"/>
          </a:xfrm>
          <a:prstGeom prst="roundRect">
            <a:avLst>
              <a:gd name="adj" fmla="val 50000"/>
            </a:avLst>
          </a:prstGeom>
          <a:solidFill>
            <a:srgbClr val="89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yes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65" name="Google Shape;255;p25">
            <a:extLst>
              <a:ext uri="{FF2B5EF4-FFF2-40B4-BE49-F238E27FC236}">
                <a16:creationId xmlns:a16="http://schemas.microsoft.com/office/drawing/2014/main" id="{C61ECF99-ACAF-482D-AD9D-C5D3F1C74D99}"/>
              </a:ext>
            </a:extLst>
          </p:cNvPr>
          <p:cNvSpPr/>
          <p:nvPr/>
        </p:nvSpPr>
        <p:spPr>
          <a:xfrm>
            <a:off x="5262788" y="3334173"/>
            <a:ext cx="508271" cy="442500"/>
          </a:xfrm>
          <a:prstGeom prst="roundRect">
            <a:avLst>
              <a:gd name="adj" fmla="val 50000"/>
            </a:avLst>
          </a:prstGeom>
          <a:solidFill>
            <a:srgbClr val="89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no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447C585-E7DF-446B-B54F-A0CC471291E3}"/>
              </a:ext>
            </a:extLst>
          </p:cNvPr>
          <p:cNvCxnSpPr>
            <a:cxnSpLocks/>
            <a:stCxn id="64" idx="0"/>
            <a:endCxn id="53" idx="2"/>
          </p:cNvCxnSpPr>
          <p:nvPr/>
        </p:nvCxnSpPr>
        <p:spPr>
          <a:xfrm flipV="1">
            <a:off x="3609010" y="3223030"/>
            <a:ext cx="997296" cy="111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F486D0A-1A3D-45A5-946F-BEA392319D7C}"/>
              </a:ext>
            </a:extLst>
          </p:cNvPr>
          <p:cNvCxnSpPr>
            <a:cxnSpLocks/>
            <a:stCxn id="53" idx="2"/>
            <a:endCxn id="65" idx="0"/>
          </p:cNvCxnSpPr>
          <p:nvPr/>
        </p:nvCxnSpPr>
        <p:spPr>
          <a:xfrm>
            <a:off x="4606306" y="3223030"/>
            <a:ext cx="910618" cy="111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255;p25">
            <a:extLst>
              <a:ext uri="{FF2B5EF4-FFF2-40B4-BE49-F238E27FC236}">
                <a16:creationId xmlns:a16="http://schemas.microsoft.com/office/drawing/2014/main" id="{ADA39C57-1673-46F1-811F-9B09333F8926}"/>
              </a:ext>
            </a:extLst>
          </p:cNvPr>
          <p:cNvSpPr/>
          <p:nvPr/>
        </p:nvSpPr>
        <p:spPr>
          <a:xfrm>
            <a:off x="1548523" y="3359228"/>
            <a:ext cx="808313" cy="442500"/>
          </a:xfrm>
          <a:prstGeom prst="roundRect">
            <a:avLst>
              <a:gd name="adj" fmla="val 50000"/>
            </a:avLst>
          </a:prstGeom>
          <a:solidFill>
            <a:srgbClr val="89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Comfort victim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73" name="Google Shape;255;p25">
            <a:extLst>
              <a:ext uri="{FF2B5EF4-FFF2-40B4-BE49-F238E27FC236}">
                <a16:creationId xmlns:a16="http://schemas.microsoft.com/office/drawing/2014/main" id="{8169BCB4-3FD6-42C8-B8AA-16591099C4E2}"/>
              </a:ext>
            </a:extLst>
          </p:cNvPr>
          <p:cNvSpPr/>
          <p:nvPr/>
        </p:nvSpPr>
        <p:spPr>
          <a:xfrm>
            <a:off x="1582104" y="3864106"/>
            <a:ext cx="741149" cy="442500"/>
          </a:xfrm>
          <a:prstGeom prst="roundRect">
            <a:avLst>
              <a:gd name="adj" fmla="val 50000"/>
            </a:avLst>
          </a:prstGeom>
          <a:solidFill>
            <a:srgbClr val="DC8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Report incident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5DBE9E-4BBA-4D98-87C5-1C0D5CE94819}"/>
              </a:ext>
            </a:extLst>
          </p:cNvPr>
          <p:cNvCxnSpPr>
            <a:cxnSpLocks/>
            <a:stCxn id="54" idx="2"/>
            <a:endCxn id="72" idx="0"/>
          </p:cNvCxnSpPr>
          <p:nvPr/>
        </p:nvCxnSpPr>
        <p:spPr>
          <a:xfrm flipH="1">
            <a:off x="1952680" y="3234832"/>
            <a:ext cx="1" cy="1243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7BAB62-FB27-4F93-9B44-318964242639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 flipH="1">
            <a:off x="1952679" y="3801728"/>
            <a:ext cx="1" cy="623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Google Shape;255;p25">
            <a:extLst>
              <a:ext uri="{FF2B5EF4-FFF2-40B4-BE49-F238E27FC236}">
                <a16:creationId xmlns:a16="http://schemas.microsoft.com/office/drawing/2014/main" id="{C09D6DE6-F1E3-4B10-8096-6980142068C0}"/>
              </a:ext>
            </a:extLst>
          </p:cNvPr>
          <p:cNvSpPr/>
          <p:nvPr/>
        </p:nvSpPr>
        <p:spPr>
          <a:xfrm>
            <a:off x="3006623" y="3870417"/>
            <a:ext cx="1201913" cy="442500"/>
          </a:xfrm>
          <a:prstGeom prst="roundRect">
            <a:avLst>
              <a:gd name="adj" fmla="val 50000"/>
            </a:avLst>
          </a:prstGeom>
          <a:solidFill>
            <a:srgbClr val="DC8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Find nearest adult who can help 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82" name="Google Shape;255;p25">
            <a:extLst>
              <a:ext uri="{FF2B5EF4-FFF2-40B4-BE49-F238E27FC236}">
                <a16:creationId xmlns:a16="http://schemas.microsoft.com/office/drawing/2014/main" id="{3BC84FC0-B48B-4A2A-8044-FE6A6E06BBB8}"/>
              </a:ext>
            </a:extLst>
          </p:cNvPr>
          <p:cNvSpPr/>
          <p:nvPr/>
        </p:nvSpPr>
        <p:spPr>
          <a:xfrm>
            <a:off x="4971071" y="3856759"/>
            <a:ext cx="1091703" cy="442500"/>
          </a:xfrm>
          <a:prstGeom prst="roundRect">
            <a:avLst>
              <a:gd name="adj" fmla="val 50000"/>
            </a:avLst>
          </a:prstGeom>
          <a:solidFill>
            <a:srgbClr val="DC8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Wait to help the victim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83" name="Google Shape;255;p25">
            <a:extLst>
              <a:ext uri="{FF2B5EF4-FFF2-40B4-BE49-F238E27FC236}">
                <a16:creationId xmlns:a16="http://schemas.microsoft.com/office/drawing/2014/main" id="{FC60DE59-B7E2-4514-A9DB-1D9DF6879DEB}"/>
              </a:ext>
            </a:extLst>
          </p:cNvPr>
          <p:cNvSpPr/>
          <p:nvPr/>
        </p:nvSpPr>
        <p:spPr>
          <a:xfrm>
            <a:off x="4900825" y="4399843"/>
            <a:ext cx="1232193" cy="442500"/>
          </a:xfrm>
          <a:prstGeom prst="roundRect">
            <a:avLst>
              <a:gd name="adj" fmla="val 50000"/>
            </a:avLst>
          </a:prstGeom>
          <a:solidFill>
            <a:srgbClr val="DB8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Find adult. Report incident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9040758-D096-489C-AEBF-5069F5B1A2F1}"/>
              </a:ext>
            </a:extLst>
          </p:cNvPr>
          <p:cNvCxnSpPr>
            <a:cxnSpLocks/>
            <a:stCxn id="64" idx="2"/>
            <a:endCxn id="80" idx="0"/>
          </p:cNvCxnSpPr>
          <p:nvPr/>
        </p:nvCxnSpPr>
        <p:spPr>
          <a:xfrm flipH="1">
            <a:off x="3607580" y="3776673"/>
            <a:ext cx="1430" cy="93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C9B8C45-2976-465C-963E-FAEA706CB8DE}"/>
              </a:ext>
            </a:extLst>
          </p:cNvPr>
          <p:cNvCxnSpPr>
            <a:cxnSpLocks/>
            <a:stCxn id="65" idx="2"/>
            <a:endCxn id="82" idx="0"/>
          </p:cNvCxnSpPr>
          <p:nvPr/>
        </p:nvCxnSpPr>
        <p:spPr>
          <a:xfrm flipH="1">
            <a:off x="5516923" y="3776673"/>
            <a:ext cx="1" cy="800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4629185-3464-49BE-8523-B00C420168EA}"/>
              </a:ext>
            </a:extLst>
          </p:cNvPr>
          <p:cNvCxnSpPr>
            <a:cxnSpLocks/>
            <a:stCxn id="82" idx="2"/>
            <a:endCxn id="83" idx="0"/>
          </p:cNvCxnSpPr>
          <p:nvPr/>
        </p:nvCxnSpPr>
        <p:spPr>
          <a:xfrm flipH="1">
            <a:off x="5516922" y="4299259"/>
            <a:ext cx="1" cy="100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Google Shape;255;p25">
            <a:extLst>
              <a:ext uri="{FF2B5EF4-FFF2-40B4-BE49-F238E27FC236}">
                <a16:creationId xmlns:a16="http://schemas.microsoft.com/office/drawing/2014/main" id="{AB4BFA0A-517E-401C-B6AD-D524A4F90C1B}"/>
              </a:ext>
            </a:extLst>
          </p:cNvPr>
          <p:cNvSpPr/>
          <p:nvPr/>
        </p:nvSpPr>
        <p:spPr>
          <a:xfrm>
            <a:off x="3090413" y="4416555"/>
            <a:ext cx="1034332" cy="409077"/>
          </a:xfrm>
          <a:prstGeom prst="roundRect">
            <a:avLst>
              <a:gd name="adj" fmla="val 50000"/>
            </a:avLst>
          </a:prstGeom>
          <a:solidFill>
            <a:srgbClr val="DB8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Report incident</a:t>
            </a:r>
            <a:endParaRPr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C182A1C-4A00-4DCC-A7F4-78880E293399}"/>
              </a:ext>
            </a:extLst>
          </p:cNvPr>
          <p:cNvCxnSpPr>
            <a:cxnSpLocks/>
            <a:stCxn id="80" idx="2"/>
            <a:endCxn id="138" idx="0"/>
          </p:cNvCxnSpPr>
          <p:nvPr/>
        </p:nvCxnSpPr>
        <p:spPr>
          <a:xfrm flipH="1">
            <a:off x="3607579" y="4312917"/>
            <a:ext cx="1" cy="1036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200500" y="205740"/>
            <a:ext cx="3779045" cy="58309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4. </a:t>
            </a:r>
            <a:r>
              <a:rPr lang="en-GB" dirty="0"/>
              <a:t>People to Turn to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65D48-67E6-4FE7-84EB-4D4A3FC30F24}"/>
              </a:ext>
            </a:extLst>
          </p:cNvPr>
          <p:cNvSpPr txBox="1"/>
          <p:nvPr/>
        </p:nvSpPr>
        <p:spPr>
          <a:xfrm>
            <a:off x="274080" y="1234440"/>
            <a:ext cx="4379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are many people who can help in our school: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Mr Irving, Mr Stewart, Mrs Fair and Miss Watson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House Heads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Any member of staff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Mental Health clubs (e.g. Man Alive)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Spectrum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Our Prefects and Equalities Ambassadors</a:t>
            </a:r>
          </a:p>
        </p:txBody>
      </p:sp>
      <p:sp>
        <p:nvSpPr>
          <p:cNvPr id="4" name="Google Shape;170;p17">
            <a:extLst>
              <a:ext uri="{FF2B5EF4-FFF2-40B4-BE49-F238E27FC236}">
                <a16:creationId xmlns:a16="http://schemas.microsoft.com/office/drawing/2014/main" id="{FBBCAAF9-932E-4A1C-AA19-8D0EE5F270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4080" y="877176"/>
            <a:ext cx="4566300" cy="462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all here to help!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370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307180" y="480805"/>
            <a:ext cx="3779045" cy="5678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5. </a:t>
            </a:r>
            <a:r>
              <a:rPr lang="en-GB" dirty="0"/>
              <a:t>Spectrum!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65D48-67E6-4FE7-84EB-4D4A3FC30F24}"/>
              </a:ext>
            </a:extLst>
          </p:cNvPr>
          <p:cNvSpPr txBox="1"/>
          <p:nvPr/>
        </p:nvSpPr>
        <p:spPr>
          <a:xfrm>
            <a:off x="307180" y="1331955"/>
            <a:ext cx="4566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Spectrum is Leith Academy’s LGBT+ Club </a:t>
            </a:r>
          </a:p>
          <a:p>
            <a:endParaRPr lang="en-GB" sz="1800" dirty="0"/>
          </a:p>
          <a:p>
            <a:r>
              <a:rPr lang="en-GB" sz="1800" dirty="0"/>
              <a:t>We welcome everyone!</a:t>
            </a:r>
          </a:p>
          <a:p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There are posters with information around the school.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You can contact Mr Stewart or Mr Connor if you want to join our TEAMS page.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We meet on a Monday at lunch in the Drama Studio.</a:t>
            </a:r>
          </a:p>
        </p:txBody>
      </p:sp>
      <p:sp>
        <p:nvSpPr>
          <p:cNvPr id="4" name="Google Shape;170;p17">
            <a:extLst>
              <a:ext uri="{FF2B5EF4-FFF2-40B4-BE49-F238E27FC236}">
                <a16:creationId xmlns:a16="http://schemas.microsoft.com/office/drawing/2014/main" id="{FBBCAAF9-932E-4A1C-AA19-8D0EE5F270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7180" y="1100894"/>
            <a:ext cx="4566300" cy="462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 us </a:t>
            </a:r>
            <a:r>
              <a:rPr lang="en" dirty="0">
                <a:sym typeface="Wingdings" panose="05000000000000000000" pitchFamily="2" charset="2"/>
              </a:rPr>
              <a:t> </a:t>
            </a:r>
            <a:r>
              <a:rPr lang="en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61074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ctrTitle" idx="4294967295"/>
          </p:nvPr>
        </p:nvSpPr>
        <p:spPr>
          <a:xfrm>
            <a:off x="2140050" y="2187300"/>
            <a:ext cx="4863900" cy="768900"/>
          </a:xfrm>
          <a:prstGeom prst="rect">
            <a:avLst/>
          </a:prstGeom>
          <a:effectLst>
            <a:outerShdw blurRad="257175" dist="76200" dir="5400000" algn="bl" rotWithShape="0">
              <a:schemeClr val="dk1">
                <a:alpha val="64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  <a:latin typeface="Kulim Park" panose="020B0604020202020204" charset="0"/>
              </a:rPr>
              <a:t>Thanks!</a:t>
            </a:r>
            <a:endParaRPr sz="6000" dirty="0">
              <a:solidFill>
                <a:schemeClr val="lt1"/>
              </a:solidFill>
              <a:latin typeface="Kulim Park" panose="020B0604020202020204" charset="0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olumnia template">
  <a:themeElements>
    <a:clrScheme name="Custom 31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C094F6"/>
      </a:accent1>
      <a:accent2>
        <a:srgbClr val="89CFDF"/>
      </a:accent2>
      <a:accent3>
        <a:srgbClr val="AAECCD"/>
      </a:accent3>
      <a:accent4>
        <a:srgbClr val="FFD883"/>
      </a:accent4>
      <a:accent5>
        <a:srgbClr val="FBAD82"/>
      </a:accent5>
      <a:accent6>
        <a:srgbClr val="F47F7F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A5010CDB0B348B5AC79AEB7F06F47" ma:contentTypeVersion="14" ma:contentTypeDescription="Create a new document." ma:contentTypeScope="" ma:versionID="95640e54113306adb260ad32246c9b67">
  <xsd:schema xmlns:xsd="http://www.w3.org/2001/XMLSchema" xmlns:xs="http://www.w3.org/2001/XMLSchema" xmlns:p="http://schemas.microsoft.com/office/2006/metadata/properties" xmlns:ns3="3833ef1e-5ca3-4dd4-8556-287fbcb0626b" xmlns:ns4="87f1e6e5-ce62-4e10-b908-540281ea27e1" targetNamespace="http://schemas.microsoft.com/office/2006/metadata/properties" ma:root="true" ma:fieldsID="46c184e01c4501335564fb2cae52cbac" ns3:_="" ns4:_="">
    <xsd:import namespace="3833ef1e-5ca3-4dd4-8556-287fbcb0626b"/>
    <xsd:import namespace="87f1e6e5-ce62-4e10-b908-540281ea27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3ef1e-5ca3-4dd4-8556-287fbcb062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1e6e5-ce62-4e10-b908-540281ea2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A7EDC9-47B4-4E7F-9D8B-347102CEF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3ef1e-5ca3-4dd4-8556-287fbcb0626b"/>
    <ds:schemaRef ds:uri="87f1e6e5-ce62-4e10-b908-540281ea2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468FA0-D8F4-4EE1-B799-EDED8C50F1D5}">
  <ds:schemaRefs>
    <ds:schemaRef ds:uri="87f1e6e5-ce62-4e10-b908-540281ea27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33ef1e-5ca3-4dd4-8556-287fbcb0626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2408E3-5D55-44FA-944D-70BA2FDA7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26179</TotalTime>
  <Words>370</Words>
  <Application>Microsoft Office PowerPoint</Application>
  <PresentationFormat>On-screen Show (16:9)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Fluent Calibri</vt:lpstr>
      <vt:lpstr>Calibri</vt:lpstr>
      <vt:lpstr>Kulim Park</vt:lpstr>
      <vt:lpstr>Kulim Park Light</vt:lpstr>
      <vt:lpstr>Volumnia template</vt:lpstr>
      <vt:lpstr>SCHOOL RESOURCES</vt:lpstr>
      <vt:lpstr>1. Gender Neutral Bathroom</vt:lpstr>
      <vt:lpstr>PowerPoint Presentation</vt:lpstr>
      <vt:lpstr>2. Helpful Resources</vt:lpstr>
      <vt:lpstr>3. Anonymous Suggestion Box</vt:lpstr>
      <vt:lpstr>What Should I Do if I witness Homo/transphobia?</vt:lpstr>
      <vt:lpstr>4. People to Turn to</vt:lpstr>
      <vt:lpstr>5. Spectrum!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AND SHIT  A guide for Leith Academys LGBT+ Youth</dc:title>
  <dc:creator>Ben Stewart</dc:creator>
  <cp:lastModifiedBy>Ben Stewart</cp:lastModifiedBy>
  <cp:revision>4</cp:revision>
  <dcterms:modified xsi:type="dcterms:W3CDTF">2021-11-25T14:48:12Z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0x0101001AFA5010CDB0B348B5AC79AEB7F06F47</vt:lpwstr>
  </property>
</Properties>
</file>