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9"/>
  </p:notesMasterIdLst>
  <p:sldIdLst>
    <p:sldId id="263" r:id="rId5"/>
    <p:sldId id="267" r:id="rId6"/>
    <p:sldId id="269" r:id="rId7"/>
    <p:sldId id="268" r:id="rId8"/>
  </p:sldIdLst>
  <p:sldSz cx="9144000" cy="6858000" type="screen4x3"/>
  <p:notesSz cx="6724650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DFAD0D6-FF3E-4D5D-866B-EBE3726AB6F1}">
          <p14:sldIdLst>
            <p14:sldId id="263"/>
            <p14:sldId id="267"/>
            <p14:sldId id="269"/>
            <p14:sldId id="268"/>
          </p14:sldIdLst>
        </p14:section>
        <p14:section name="Untitled Section" id="{9E9EC404-3141-43BD-9DDA-39434CF5D9D2}">
          <p14:sldIdLst/>
        </p14:section>
        <p14:section name="Untitled Section" id="{420EDBAF-6C1C-4310-AAD7-38D5BC20BA8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2520" autoAdjust="0"/>
  </p:normalViewPr>
  <p:slideViewPr>
    <p:cSldViewPr>
      <p:cViewPr varScale="1">
        <p:scale>
          <a:sx n="62" d="100"/>
          <a:sy n="62" d="100"/>
        </p:scale>
        <p:origin x="1416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93713"/>
          </a:xfrm>
          <a:prstGeom prst="rect">
            <a:avLst/>
          </a:prstGeom>
        </p:spPr>
        <p:txBody>
          <a:bodyPr vert="horz" lIns="95727" tIns="47864" rIns="95727" bIns="47864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5727" tIns="47864" rIns="95727" bIns="47864" rtlCol="0"/>
          <a:lstStyle>
            <a:lvl1pPr algn="r">
              <a:defRPr sz="1300"/>
            </a:lvl1pPr>
          </a:lstStyle>
          <a:p>
            <a:fld id="{751A1EC8-C4AF-4FE8-B73E-04891579CC55}" type="datetimeFigureOut">
              <a:rPr lang="en-GB" smtClean="0"/>
              <a:pPr/>
              <a:t>23/03/2023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27" tIns="47864" rIns="95727" bIns="4786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5727" tIns="47864" rIns="95727" bIns="4786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824"/>
            <a:ext cx="2914015" cy="493713"/>
          </a:xfrm>
          <a:prstGeom prst="rect">
            <a:avLst/>
          </a:prstGeom>
        </p:spPr>
        <p:txBody>
          <a:bodyPr vert="horz" lIns="95727" tIns="47864" rIns="95727" bIns="47864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5727" tIns="47864" rIns="95727" bIns="47864" rtlCol="0" anchor="b"/>
          <a:lstStyle>
            <a:lvl1pPr algn="r">
              <a:defRPr sz="1300"/>
            </a:lvl1pPr>
          </a:lstStyle>
          <a:p>
            <a:fld id="{01C37622-E8EB-46CD-A098-5D6381FAD07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9315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37622-E8EB-46CD-A098-5D6381FAD078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4756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37622-E8EB-46CD-A098-5D6381FAD078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8606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37622-E8EB-46CD-A098-5D6381FAD078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4852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37622-E8EB-46CD-A098-5D6381FAD078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2726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491" y="796631"/>
            <a:ext cx="6251304" cy="2700706"/>
          </a:xfrm>
        </p:spPr>
        <p:txBody>
          <a:bodyPr bIns="0"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3491" y="3497337"/>
            <a:ext cx="6251304" cy="1011489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3490" y="329308"/>
            <a:ext cx="3719283" cy="309201"/>
          </a:xfrm>
        </p:spPr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7760" y="798973"/>
            <a:ext cx="802005" cy="503578"/>
          </a:xfrm>
        </p:spPr>
        <p:txBody>
          <a:bodyPr/>
          <a:lstStyle/>
          <a:p>
            <a:pPr>
              <a:defRPr/>
            </a:pPr>
            <a:fld id="{6C6AB3B5-B967-4714-9312-1B976167495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902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463DF-83E9-4DAB-8BB8-5DF99F631F4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4241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2373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2" y="798974"/>
            <a:ext cx="4985762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0D7FD5-1E57-41BD-B13D-CE5ED135258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29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B9E7B-2A15-4072-9CA0-C21498C75D1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53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2" y="1756130"/>
            <a:ext cx="6251302" cy="195227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4318" y="3708400"/>
            <a:ext cx="6251302" cy="1110725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6421F5-1799-4E3B-97A2-551CDE3C510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231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25130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1" y="2013936"/>
            <a:ext cx="2965632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9162" y="2013936"/>
            <a:ext cx="2965424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D7B73-F6ED-4FC9-84CE-F669526122A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61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2513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2965631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2965631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9270" y="2023004"/>
            <a:ext cx="2965523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9270" y="2821491"/>
            <a:ext cx="2965523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563A5D-04AA-4CDF-82C7-9477174301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96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7D4275-8C9C-44F7-A339-1A96F1D4586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870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00D6C7-6A10-47A2-B263-85FBCE3D6DE2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1217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406519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506719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1501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F7E50-CA2D-4EC0-AD76-B8BB8C61C8B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0886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9" y="1129513"/>
            <a:ext cx="308049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 defTabSz="914400">
              <a:spcBef>
                <a:spcPts val="1800"/>
              </a:spcBef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07607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082905" cy="32012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082083" cy="320931"/>
          </a:xfrm>
        </p:spPr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16325-AC28-481E-8DFA-87FA49B46E1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18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622291"/>
            <a:ext cx="9144000" cy="251227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9" b="-2769"/>
          <a:stretch/>
        </p:blipFill>
        <p:spPr>
          <a:xfrm>
            <a:off x="0" y="6135624"/>
            <a:ext cx="9144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251303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25130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2650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3719283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A74E319-ED2E-4DB6-B478-8439C5D80CF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4768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4712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8" name="Text Box 65"/>
          <p:cNvSpPr txBox="1">
            <a:spLocks noChangeArrowheads="1"/>
          </p:cNvSpPr>
          <p:nvPr/>
        </p:nvSpPr>
        <p:spPr bwMode="auto">
          <a:xfrm>
            <a:off x="720699" y="960241"/>
            <a:ext cx="8243789" cy="4203872"/>
          </a:xfrm>
          <a:prstGeom prst="rect">
            <a:avLst/>
          </a:prstGeom>
        </p:spPr>
        <p:txBody>
          <a:bodyPr vert="horz" lIns="91440" tIns="45720" rIns="91440" bIns="0" rtlCol="0" anchor="ctr">
            <a:normAutofit/>
          </a:bodyPr>
          <a:lstStyle/>
          <a:p>
            <a:pPr algn="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700" b="0" i="0" kern="1200" cap="all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CE52697-E8D9-4709-8EFB-6EA7777EC9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008328"/>
              </p:ext>
            </p:extLst>
          </p:nvPr>
        </p:nvGraphicFramePr>
        <p:xfrm>
          <a:off x="107504" y="960241"/>
          <a:ext cx="8928993" cy="526281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1733023484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80270736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1738519428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4252791443"/>
                    </a:ext>
                  </a:extLst>
                </a:gridCol>
                <a:gridCol w="316836">
                  <a:extLst>
                    <a:ext uri="{9D8B030D-6E8A-4147-A177-3AD203B41FA5}">
                      <a16:colId xmlns:a16="http://schemas.microsoft.com/office/drawing/2014/main" val="2934153091"/>
                    </a:ext>
                  </a:extLst>
                </a:gridCol>
                <a:gridCol w="1627380">
                  <a:extLst>
                    <a:ext uri="{9D8B030D-6E8A-4147-A177-3AD203B41FA5}">
                      <a16:colId xmlns:a16="http://schemas.microsoft.com/office/drawing/2014/main" val="2598254553"/>
                    </a:ext>
                  </a:extLst>
                </a:gridCol>
                <a:gridCol w="181048">
                  <a:extLst>
                    <a:ext uri="{9D8B030D-6E8A-4147-A177-3AD203B41FA5}">
                      <a16:colId xmlns:a16="http://schemas.microsoft.com/office/drawing/2014/main" val="1399691511"/>
                    </a:ext>
                  </a:extLst>
                </a:gridCol>
                <a:gridCol w="1763169">
                  <a:extLst>
                    <a:ext uri="{9D8B030D-6E8A-4147-A177-3AD203B41FA5}">
                      <a16:colId xmlns:a16="http://schemas.microsoft.com/office/drawing/2014/main" val="3020024618"/>
                    </a:ext>
                  </a:extLst>
                </a:gridCol>
              </a:tblGrid>
              <a:tr h="614591">
                <a:tc>
                  <a:txBody>
                    <a:bodyPr/>
                    <a:lstStyle/>
                    <a:p>
                      <a:endParaRPr lang="en-GB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Monday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Tuesday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Wednesday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Thursday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716201"/>
                  </a:ext>
                </a:extLst>
              </a:tr>
              <a:tr h="56885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Breakfast Service </a:t>
                      </a: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Daily changing selection including; Hot filled rolls, scrambled eggs, omelettes, Quorn sausage and cheese muffins, oven baked potato scone, wholegrain cereals, porridge, savoury muffins, cereal bars, yogurt &amp; fresh fruit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577627"/>
                  </a:ext>
                </a:extLst>
              </a:tr>
              <a:tr h="568850">
                <a:tc>
                  <a:txBody>
                    <a:bodyPr/>
                    <a:lstStyle/>
                    <a:p>
                      <a:endParaRPr lang="en-GB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Cook’s choice of homemade soup</a:t>
                      </a:r>
                    </a:p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Broccoli and pea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Cook’s choice of homemade soup</a:t>
                      </a:r>
                    </a:p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Lentil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Cook’s choice of homemade soup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Sweet potato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Cook’s choice of homemade soup</a:t>
                      </a:r>
                    </a:p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Vegetable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320687"/>
                  </a:ext>
                </a:extLst>
              </a:tr>
              <a:tr h="614591">
                <a:tc>
                  <a:txBody>
                    <a:bodyPr/>
                    <a:lstStyle/>
                    <a:p>
                      <a:endParaRPr lang="en-GB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Beef chilli served with wholegrain rice and nachos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 Cook’s chicken curry served with wholegrain rice and cucumber dip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 Bubble Salmon served with chips and mushy peas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Chicken sausages served with mashed potatoes, peas and carrots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613917"/>
                  </a:ext>
                </a:extLst>
              </a:tr>
              <a:tr h="614591">
                <a:tc>
                  <a:txBody>
                    <a:bodyPr/>
                    <a:lstStyle/>
                    <a:p>
                      <a:endParaRPr lang="en-GB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Veggie chili served with wholegrain rice and nachos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 Veggie balls in tomato sauce served with baby potatoes, green beans and sweetcorn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Broccoli and pea pasta in a creamy sauce served with garlic bread </a:t>
                      </a:r>
                      <a:endParaRPr lang="en-GB" sz="10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Quorn Best of British sausage served with mashed potatoes, peas and carrots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891205"/>
                  </a:ext>
                </a:extLst>
              </a:tr>
              <a:tr h="614591">
                <a:tc>
                  <a:txBody>
                    <a:bodyPr/>
                    <a:lstStyle/>
                    <a:p>
                      <a:endParaRPr lang="en-GB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Quorn burger in a wholemeal roll served with potato wedges and coleslaw</a:t>
                      </a:r>
                      <a:endParaRPr lang="en-GB" sz="10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Chicken or veggie burgers with mayo, tomato and lettuce served in a wholemeal roll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Chicken or veggie burgers with mayo, tomato and lettuce served in a wholemeal roll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Chicken or veggie burgers with mayo, tomato and lettuce served in a wholemeal roll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616939"/>
                  </a:ext>
                </a:extLst>
              </a:tr>
              <a:tr h="726864">
                <a:tc>
                  <a:txBody>
                    <a:bodyPr/>
                    <a:lstStyle/>
                    <a:p>
                      <a:endParaRPr lang="en-GB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Selection of freshly  made sandwiches, salad bowls, panini, baguettes, jacket potatoes, </a:t>
                      </a:r>
                      <a:r>
                        <a:rPr lang="en-GB" sz="1000" b="0" dirty="0" err="1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pizzinis</a:t>
                      </a: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 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Selection of freshly made sandwiches, salad bowls, panini, baguettes, jacket potatoes,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pizzinis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  </a:t>
                      </a:r>
                      <a:endParaRPr lang="en-GB" sz="10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Selection of freshly made sandwiches, salad bowls, panini, baguettes, jacket potatoes, pizzinis  </a:t>
                      </a:r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Selection of freshly made sandwiches, salad bowls, panini, baguettes, jacket potatoes,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pizzinis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  </a:t>
                      </a:r>
                      <a:endParaRPr lang="en-GB" sz="10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Selection of freshly made sandwiches, salad bowls, panini, baguettes, jacket potatoes, pizzinis  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volini" panose="03000502040302020204" pitchFamily="66" charset="0"/>
                        <a:ea typeface="+mn-ea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Selection of freshly made sandwiches, salad bowls, panini, baguettes, jacket potatoes,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pizzinis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  </a:t>
                      </a:r>
                      <a:endParaRPr lang="en-GB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Selection of freshly made sandwiches, salad bowls, panini, baguettes, jacket potatoes,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pizzinis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982070"/>
                  </a:ext>
                </a:extLst>
              </a:tr>
              <a:tr h="614591">
                <a:tc>
                  <a:txBody>
                    <a:bodyPr/>
                    <a:lstStyle/>
                    <a:p>
                      <a:endParaRPr lang="en-GB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Cook’s selection of home baking &amp; pastries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Cook’s selection of home baking &amp; pastries </a:t>
                      </a:r>
                      <a:endParaRPr lang="en-GB" sz="10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Cook’s selection of home baking &amp; pastries </a:t>
                      </a:r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Cook’s selection of home baking &amp; pastries </a:t>
                      </a:r>
                      <a:endParaRPr lang="en-GB" sz="10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Cook’s selection of home baking &amp; pastries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Cook’s selection of home baking &amp; pastries </a:t>
                      </a:r>
                      <a:endParaRPr lang="en-GB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Cook’s selection of home baking &amp; pastries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665494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A2A4655C-3A87-430B-B78E-F5FD187DA0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709" y="111234"/>
            <a:ext cx="1403648" cy="7147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280B843-24D6-4974-A24B-577E3D68099B}"/>
              </a:ext>
            </a:extLst>
          </p:cNvPr>
          <p:cNvSpPr/>
          <p:nvPr/>
        </p:nvSpPr>
        <p:spPr>
          <a:xfrm>
            <a:off x="2081677" y="230655"/>
            <a:ext cx="552183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High School Menu – Week 1</a:t>
            </a:r>
            <a:endParaRPr lang="en-US" sz="32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1299815E-BE02-4E69-867B-7FF803259709}"/>
              </a:ext>
            </a:extLst>
          </p:cNvPr>
          <p:cNvSpPr/>
          <p:nvPr/>
        </p:nvSpPr>
        <p:spPr>
          <a:xfrm rot="881550">
            <a:off x="7407098" y="6015789"/>
            <a:ext cx="1763150" cy="78600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Cavolini" panose="03000502040302020204" pitchFamily="66" charset="0"/>
                <a:cs typeface="Cavolini" panose="03000502040302020204" pitchFamily="66" charset="0"/>
              </a:rPr>
              <a:t>Did you know we only use local butcher meat?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1141D2-63BE-4270-9068-1E19FAAB7F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667" y="3494717"/>
            <a:ext cx="917568" cy="3447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C3D30D9-177F-4A9D-B1F6-0007243193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846" y="2881550"/>
            <a:ext cx="917568" cy="3447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FEAC044-D07D-4467-AD22-B295F70271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858" y="4298804"/>
            <a:ext cx="936819" cy="3628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34B9FB2-72FD-46FD-9867-8A16FBFE77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9001" y="1653432"/>
            <a:ext cx="900899" cy="41394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7B44FA6-2570-4DE3-96EA-DB0583AA402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3846" y="5683492"/>
            <a:ext cx="947639" cy="4285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95DBC67-18FF-442A-A5CA-F20F39891D3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8810" y="4980347"/>
            <a:ext cx="947639" cy="4285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31B662-5F05-4269-9462-62F7A0C60C91}"/>
              </a:ext>
            </a:extLst>
          </p:cNvPr>
          <p:cNvSpPr txBox="1"/>
          <p:nvPr/>
        </p:nvSpPr>
        <p:spPr>
          <a:xfrm>
            <a:off x="1187624" y="6408792"/>
            <a:ext cx="3888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A breakfast and snack service operates on Friday </a:t>
            </a:r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AF2DE32-1275-4281-BDFF-D101FA0FEC3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5571" y="2217336"/>
            <a:ext cx="586238" cy="436871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8" name="Text Box 65"/>
          <p:cNvSpPr txBox="1">
            <a:spLocks noChangeArrowheads="1"/>
          </p:cNvSpPr>
          <p:nvPr/>
        </p:nvSpPr>
        <p:spPr bwMode="auto">
          <a:xfrm>
            <a:off x="720699" y="960241"/>
            <a:ext cx="8243789" cy="4203872"/>
          </a:xfrm>
          <a:prstGeom prst="rect">
            <a:avLst/>
          </a:prstGeom>
        </p:spPr>
        <p:txBody>
          <a:bodyPr vert="horz" lIns="91440" tIns="45720" rIns="91440" bIns="0" rtlCol="0" anchor="ctr">
            <a:normAutofit/>
          </a:bodyPr>
          <a:lstStyle/>
          <a:p>
            <a:pPr algn="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700" b="0" i="0" kern="1200" cap="all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CE52697-E8D9-4709-8EFB-6EA7777EC9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547861"/>
              </p:ext>
            </p:extLst>
          </p:nvPr>
        </p:nvGraphicFramePr>
        <p:xfrm>
          <a:off x="107504" y="960241"/>
          <a:ext cx="8928993" cy="534926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1733023484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80270736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1738519428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4252791443"/>
                    </a:ext>
                  </a:extLst>
                </a:gridCol>
                <a:gridCol w="316836">
                  <a:extLst>
                    <a:ext uri="{9D8B030D-6E8A-4147-A177-3AD203B41FA5}">
                      <a16:colId xmlns:a16="http://schemas.microsoft.com/office/drawing/2014/main" val="2934153091"/>
                    </a:ext>
                  </a:extLst>
                </a:gridCol>
                <a:gridCol w="1627380">
                  <a:extLst>
                    <a:ext uri="{9D8B030D-6E8A-4147-A177-3AD203B41FA5}">
                      <a16:colId xmlns:a16="http://schemas.microsoft.com/office/drawing/2014/main" val="2598254553"/>
                    </a:ext>
                  </a:extLst>
                </a:gridCol>
                <a:gridCol w="181048">
                  <a:extLst>
                    <a:ext uri="{9D8B030D-6E8A-4147-A177-3AD203B41FA5}">
                      <a16:colId xmlns:a16="http://schemas.microsoft.com/office/drawing/2014/main" val="1399691511"/>
                    </a:ext>
                  </a:extLst>
                </a:gridCol>
                <a:gridCol w="1763169">
                  <a:extLst>
                    <a:ext uri="{9D8B030D-6E8A-4147-A177-3AD203B41FA5}">
                      <a16:colId xmlns:a16="http://schemas.microsoft.com/office/drawing/2014/main" val="3020024618"/>
                    </a:ext>
                  </a:extLst>
                </a:gridCol>
              </a:tblGrid>
              <a:tr h="614591">
                <a:tc>
                  <a:txBody>
                    <a:bodyPr/>
                    <a:lstStyle/>
                    <a:p>
                      <a:endParaRPr lang="en-GB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Monday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Tuesday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Wednesday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Thursday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716201"/>
                  </a:ext>
                </a:extLst>
              </a:tr>
              <a:tr h="56885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Breakfast Service </a:t>
                      </a: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Daily changing selection including; Hot filled rolls, scrambled eggs, omelettes, Quorn sausage and cheese muffins, oven baked potato scone, wholegrain cereals, porridge, savoury muffins, cereal bars, yogurt &amp; fresh fruit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577627"/>
                  </a:ext>
                </a:extLst>
              </a:tr>
              <a:tr h="568850">
                <a:tc>
                  <a:txBody>
                    <a:bodyPr/>
                    <a:lstStyle/>
                    <a:p>
                      <a:endParaRPr lang="en-GB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Cook’s choice of homemade soup</a:t>
                      </a:r>
                    </a:p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Tomato and red pepper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Cook’s choice of homemade soup</a:t>
                      </a:r>
                    </a:p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Carrot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Cook’s choice of homemade soup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Sweet potato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Cook’s choice of homemade soup</a:t>
                      </a:r>
                    </a:p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Potato and Leek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320687"/>
                  </a:ext>
                </a:extLst>
              </a:tr>
              <a:tr h="614591">
                <a:tc>
                  <a:txBody>
                    <a:bodyPr/>
                    <a:lstStyle/>
                    <a:p>
                      <a:endParaRPr lang="en-GB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Thai chicken curry served sticky rice and flatbread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Butcher’s Scotch beef mince homemade cottage pie served with cabbage</a:t>
                      </a:r>
                      <a:endParaRPr lang="en-GB" sz="10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BBQ or sweet chilli glazed chicken served with vegetable rice and chunky tomato salsa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Fish of the day served with chips, peas and tartar sauce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613917"/>
                  </a:ext>
                </a:extLst>
              </a:tr>
              <a:tr h="272251">
                <a:tc>
                  <a:txBody>
                    <a:bodyPr/>
                    <a:lstStyle/>
                    <a:p>
                      <a:endParaRPr lang="en-GB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Sweet potato and spinach curry served with chilli noodles and garlic bites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Homemade vegetable and lentil cottage pie served with roast potatoes and cabbage </a:t>
                      </a:r>
                      <a:endParaRPr lang="en-GB" sz="10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BBQ or Sweet chilli glazed halloumi served with vegetable rice and chunky tomato salsa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Macaroni cheese with a crunchy topping served with broccoli and cauliflower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891205"/>
                  </a:ext>
                </a:extLst>
              </a:tr>
              <a:tr h="614591">
                <a:tc>
                  <a:txBody>
                    <a:bodyPr/>
                    <a:lstStyle/>
                    <a:p>
                      <a:endParaRPr lang="en-GB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Plant based hot dog in a finger roll served with potato wedges and corn on the cob</a:t>
                      </a:r>
                      <a:endParaRPr lang="en-GB" sz="10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Chicken or veggie burgers with mayo, tomato and lettuce served in a wholemeal roll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Chicken or veggie burgers with mayo, tomato and lettuce served in a wholemeal roll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Chicken or veggie burgers with mayo, tomato and lettuce served in a wholemeal roll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616939"/>
                  </a:ext>
                </a:extLst>
              </a:tr>
              <a:tr h="726864">
                <a:tc>
                  <a:txBody>
                    <a:bodyPr/>
                    <a:lstStyle/>
                    <a:p>
                      <a:endParaRPr lang="en-GB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Selection of freshly  made sandwiches, salad bowls, panini, baguettes, jacket potatoes, </a:t>
                      </a:r>
                      <a:r>
                        <a:rPr lang="en-GB" sz="1000" b="0" dirty="0" err="1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pizzinis</a:t>
                      </a: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 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Selection of freshly made sandwiches, salad bowls, panini, baguettes, jacket potatoes, pizzinis  </a:t>
                      </a:r>
                      <a:endParaRPr lang="en-GB" sz="10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Selection of freshly made sandwiches, salad bowls, panini, baguettes, jacket potatoes, pizzinis  </a:t>
                      </a:r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Selection of freshly made sandwiches, salad bowls, panini, baguettes, jacket potatoes,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pizzinis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  </a:t>
                      </a:r>
                      <a:endParaRPr lang="en-GB" sz="10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Selection of freshly made sandwiches, salad bowls, panini, baguettes, jacket potatoes, pizzinis  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volini" panose="03000502040302020204" pitchFamily="66" charset="0"/>
                        <a:ea typeface="+mn-ea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Selection of freshly made sandwiches, salad bowls, panini, baguettes, jacket potatoes,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pizzinis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  </a:t>
                      </a:r>
                      <a:endParaRPr lang="en-GB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Selection of freshly made sandwiches, salad bowls, panini, baguettes, jacket potatoes,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pizzinis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982070"/>
                  </a:ext>
                </a:extLst>
              </a:tr>
              <a:tr h="614591">
                <a:tc>
                  <a:txBody>
                    <a:bodyPr/>
                    <a:lstStyle/>
                    <a:p>
                      <a:endParaRPr lang="en-GB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Cook’s selection of home baking &amp; pastries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Cook’s selection of home baking &amp; pastries </a:t>
                      </a:r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Cook’s selection of home baking &amp; pastries </a:t>
                      </a:r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Cook’s selection of home baking &amp; pastries </a:t>
                      </a:r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Cook’s selection of home baking &amp; pastries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Cook’s selection of home baking &amp; pastries 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Cook’s selection of home baking &amp; pastries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665494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A2A4655C-3A87-430B-B78E-F5FD187DA0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709" y="111234"/>
            <a:ext cx="1403648" cy="7147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280B843-24D6-4974-A24B-577E3D68099B}"/>
              </a:ext>
            </a:extLst>
          </p:cNvPr>
          <p:cNvSpPr/>
          <p:nvPr/>
        </p:nvSpPr>
        <p:spPr>
          <a:xfrm>
            <a:off x="2012555" y="230655"/>
            <a:ext cx="566007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High School Menu – Week 2</a:t>
            </a:r>
            <a:endParaRPr lang="en-US" sz="32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1299815E-BE02-4E69-867B-7FF803259709}"/>
              </a:ext>
            </a:extLst>
          </p:cNvPr>
          <p:cNvSpPr/>
          <p:nvPr/>
        </p:nvSpPr>
        <p:spPr>
          <a:xfrm rot="881550">
            <a:off x="7407098" y="6015789"/>
            <a:ext cx="1763150" cy="78600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Cavolini" panose="03000502040302020204" pitchFamily="66" charset="0"/>
                <a:cs typeface="Cavolini" panose="03000502040302020204" pitchFamily="66" charset="0"/>
              </a:rPr>
              <a:t>Did you know we only use local butcher meat?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1141D2-63BE-4270-9068-1E19FAAB7F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240" y="3600589"/>
            <a:ext cx="917568" cy="3447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C3D30D9-177F-4A9D-B1F6-0007243193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326" y="2885872"/>
            <a:ext cx="917568" cy="3447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FEAC044-D07D-4467-AD22-B295F70271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200" y="4402198"/>
            <a:ext cx="936819" cy="3628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34B9FB2-72FD-46FD-9867-8A16FBFE77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8240" y="1625084"/>
            <a:ext cx="900899" cy="4477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7B44FA6-2570-4DE3-96EA-DB0583AA402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2200" y="5793933"/>
            <a:ext cx="947639" cy="4285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95DBC67-18FF-442A-A5CA-F20F39891D3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3982" y="5050489"/>
            <a:ext cx="947639" cy="4285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31B662-5F05-4269-9462-62F7A0C60C91}"/>
              </a:ext>
            </a:extLst>
          </p:cNvPr>
          <p:cNvSpPr txBox="1"/>
          <p:nvPr/>
        </p:nvSpPr>
        <p:spPr>
          <a:xfrm>
            <a:off x="1187624" y="6408792"/>
            <a:ext cx="3888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A breakfast and snack service operates on Friday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C075A9-256A-401A-9C81-664E9093EA2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8632" y="2207022"/>
            <a:ext cx="580116" cy="43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0689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8" name="Text Box 65"/>
          <p:cNvSpPr txBox="1">
            <a:spLocks noChangeArrowheads="1"/>
          </p:cNvSpPr>
          <p:nvPr/>
        </p:nvSpPr>
        <p:spPr bwMode="auto">
          <a:xfrm>
            <a:off x="720699" y="960241"/>
            <a:ext cx="8243789" cy="4203872"/>
          </a:xfrm>
          <a:prstGeom prst="rect">
            <a:avLst/>
          </a:prstGeom>
        </p:spPr>
        <p:txBody>
          <a:bodyPr vert="horz" lIns="91440" tIns="45720" rIns="91440" bIns="0" rtlCol="0" anchor="ctr">
            <a:normAutofit/>
          </a:bodyPr>
          <a:lstStyle/>
          <a:p>
            <a:pPr algn="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700" b="0" i="0" kern="1200" cap="all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CE52697-E8D9-4709-8EFB-6EA7777EC9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406837"/>
              </p:ext>
            </p:extLst>
          </p:nvPr>
        </p:nvGraphicFramePr>
        <p:xfrm>
          <a:off x="107504" y="960241"/>
          <a:ext cx="8928993" cy="534926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1733023484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80270736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1738519428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4252791443"/>
                    </a:ext>
                  </a:extLst>
                </a:gridCol>
                <a:gridCol w="316836">
                  <a:extLst>
                    <a:ext uri="{9D8B030D-6E8A-4147-A177-3AD203B41FA5}">
                      <a16:colId xmlns:a16="http://schemas.microsoft.com/office/drawing/2014/main" val="2934153091"/>
                    </a:ext>
                  </a:extLst>
                </a:gridCol>
                <a:gridCol w="1627380">
                  <a:extLst>
                    <a:ext uri="{9D8B030D-6E8A-4147-A177-3AD203B41FA5}">
                      <a16:colId xmlns:a16="http://schemas.microsoft.com/office/drawing/2014/main" val="2598254553"/>
                    </a:ext>
                  </a:extLst>
                </a:gridCol>
                <a:gridCol w="181048">
                  <a:extLst>
                    <a:ext uri="{9D8B030D-6E8A-4147-A177-3AD203B41FA5}">
                      <a16:colId xmlns:a16="http://schemas.microsoft.com/office/drawing/2014/main" val="1399691511"/>
                    </a:ext>
                  </a:extLst>
                </a:gridCol>
                <a:gridCol w="1763169">
                  <a:extLst>
                    <a:ext uri="{9D8B030D-6E8A-4147-A177-3AD203B41FA5}">
                      <a16:colId xmlns:a16="http://schemas.microsoft.com/office/drawing/2014/main" val="3020024618"/>
                    </a:ext>
                  </a:extLst>
                </a:gridCol>
              </a:tblGrid>
              <a:tr h="614591">
                <a:tc>
                  <a:txBody>
                    <a:bodyPr/>
                    <a:lstStyle/>
                    <a:p>
                      <a:endParaRPr lang="en-GB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Monday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Tuesday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Wednesday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Thursday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716201"/>
                  </a:ext>
                </a:extLst>
              </a:tr>
              <a:tr h="56885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Breakfast Service </a:t>
                      </a: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Daily changing selection including; Hot filled rolls, scrambled eggs, omelettes, Quorn sausage and cheese muffins, oven baked potato scone, wholegrain cereals, porridge, savoury muffins, cereal bars, yogurt &amp; fresh fruit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577627"/>
                  </a:ext>
                </a:extLst>
              </a:tr>
              <a:tr h="568850">
                <a:tc>
                  <a:txBody>
                    <a:bodyPr/>
                    <a:lstStyle/>
                    <a:p>
                      <a:endParaRPr lang="en-GB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Cook’s choice of homemade soup</a:t>
                      </a:r>
                    </a:p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Sweet potato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Cook’s choice of homemade soup</a:t>
                      </a:r>
                    </a:p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Carrot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Cook’s choice of homemade soup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Lentil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Cook’s choice of homemade soup</a:t>
                      </a:r>
                    </a:p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Vegetable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320687"/>
                  </a:ext>
                </a:extLst>
              </a:tr>
              <a:tr h="614591">
                <a:tc>
                  <a:txBody>
                    <a:bodyPr/>
                    <a:lstStyle/>
                    <a:p>
                      <a:endParaRPr lang="en-GB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Chicken fajitas served with cheese, crème fraise and chunky tomato salsa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Asian salmon and sweet chilli fishcakes served with noodles and corn on the cob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Homemade chicken and vegetable pie served with baby potatoes and beans</a:t>
                      </a:r>
                      <a:endParaRPr lang="en-GB" sz="10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Homemade pork meatball sub served with chips and salad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613917"/>
                  </a:ext>
                </a:extLst>
              </a:tr>
              <a:tr h="614591">
                <a:tc>
                  <a:txBody>
                    <a:bodyPr/>
                    <a:lstStyle/>
                    <a:p>
                      <a:endParaRPr lang="en-GB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Chunky Quorn fajitas served with crème fraise cheese and chunky tomato salsa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Quorn Best of British sausage casserole served with baby potatoes, peas and carrots </a:t>
                      </a:r>
                      <a:endParaRPr lang="en-GB" sz="10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Tomato and vegetable pasta bake served with broccoli and cauliflower</a:t>
                      </a:r>
                    </a:p>
                    <a:p>
                      <a:pPr algn="ctr"/>
                      <a:endParaRPr lang="en-GB" sz="10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err="1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Vegeball</a:t>
                      </a: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 sub served with chips and side salad</a:t>
                      </a:r>
                    </a:p>
                    <a:p>
                      <a:pPr algn="ctr"/>
                      <a:endParaRPr lang="en-GB" sz="10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891205"/>
                  </a:ext>
                </a:extLst>
              </a:tr>
              <a:tr h="614591">
                <a:tc>
                  <a:txBody>
                    <a:bodyPr/>
                    <a:lstStyle/>
                    <a:p>
                      <a:endParaRPr lang="en-GB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Quorn burger in a wholemeal roll served with potato wedges and coleslaw</a:t>
                      </a:r>
                      <a:endParaRPr lang="en-GB" sz="10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pPr algn="ctr"/>
                      <a:endParaRPr lang="en-GB" sz="10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Chicken or veggie burgers with mayo, tomato and lettuce served in a wholemeal roll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Chicken or veggie burgers with mayo, tomato and lettuce served in a wholemeal roll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Chicken or veggie burgers with mayo, tomato and lettuce served in a wholemeal roll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616939"/>
                  </a:ext>
                </a:extLst>
              </a:tr>
              <a:tr h="726864">
                <a:tc>
                  <a:txBody>
                    <a:bodyPr/>
                    <a:lstStyle/>
                    <a:p>
                      <a:endParaRPr lang="en-GB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Selection of freshly  made sandwiches, salad bowls, panini, baguettes, jacket potatoes, </a:t>
                      </a:r>
                      <a:r>
                        <a:rPr lang="en-GB" sz="1000" b="0" dirty="0" err="1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pizzinis</a:t>
                      </a: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 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Selection of freshly made sandwiches, salad bowls, panini, baguettes, jacket potatoes, pizzinis  </a:t>
                      </a:r>
                      <a:endParaRPr lang="en-GB" sz="10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Selection of freshly made sandwiches, salad bowls, panini, baguettes, jacket potatoes, pizzinis  </a:t>
                      </a:r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Selection of freshly made sandwiches, salad bowls, panini, baguettes, jacket potatoes,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pizzinis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  </a:t>
                      </a:r>
                      <a:endParaRPr lang="en-GB" sz="10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Selection of freshly made sandwiches, salad bowls, panini, baguettes, jacket potatoes, pizzinis  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volini" panose="03000502040302020204" pitchFamily="66" charset="0"/>
                        <a:ea typeface="+mn-ea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Selection of freshly made sandwiches, salad bowls, panini, baguettes, jacket potatoes,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pizzinis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  </a:t>
                      </a:r>
                      <a:endParaRPr lang="en-GB" sz="10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Selection of freshly made sandwiches, salad bowls, panini, baguettes, jacket potatoes,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pizzinis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982070"/>
                  </a:ext>
                </a:extLst>
              </a:tr>
              <a:tr h="614591">
                <a:tc>
                  <a:txBody>
                    <a:bodyPr/>
                    <a:lstStyle/>
                    <a:p>
                      <a:endParaRPr lang="en-GB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Cook’s selection of home baking &amp; pastries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Cook’s selection of home baking &amp; pastries </a:t>
                      </a:r>
                      <a:endParaRPr lang="en-GB" sz="10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Cook’s selection of home baking &amp; pastries </a:t>
                      </a:r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Cook’s selection of home baking &amp; pastries </a:t>
                      </a:r>
                      <a:endParaRPr lang="en-GB" sz="10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Cook’s selection of home baking &amp; pastries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Cook’s selection of home baking &amp; pastries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Cook’s selection of home baking &amp; pastries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665494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A2A4655C-3A87-430B-B78E-F5FD187DA0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709" y="111234"/>
            <a:ext cx="1403648" cy="7147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280B843-24D6-4974-A24B-577E3D68099B}"/>
              </a:ext>
            </a:extLst>
          </p:cNvPr>
          <p:cNvSpPr/>
          <p:nvPr/>
        </p:nvSpPr>
        <p:spPr>
          <a:xfrm>
            <a:off x="2012555" y="230655"/>
            <a:ext cx="566007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High School Menu – Week 3</a:t>
            </a:r>
            <a:endParaRPr lang="en-US" sz="32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1299815E-BE02-4E69-867B-7FF803259709}"/>
              </a:ext>
            </a:extLst>
          </p:cNvPr>
          <p:cNvSpPr/>
          <p:nvPr/>
        </p:nvSpPr>
        <p:spPr>
          <a:xfrm rot="881550">
            <a:off x="7407098" y="6015789"/>
            <a:ext cx="1763150" cy="78600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Cavolini" panose="03000502040302020204" pitchFamily="66" charset="0"/>
                <a:cs typeface="Cavolini" panose="03000502040302020204" pitchFamily="66" charset="0"/>
              </a:rPr>
              <a:t>Did you know we only use local butcher meat?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1141D2-63BE-4270-9068-1E19FAAB7F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846" y="3583273"/>
            <a:ext cx="917568" cy="3447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C3D30D9-177F-4A9D-B1F6-0007243193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846" y="2881550"/>
            <a:ext cx="917568" cy="3447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FEAC044-D07D-4467-AD22-B295F70271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909" y="4396566"/>
            <a:ext cx="936819" cy="3628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34B9FB2-72FD-46FD-9867-8A16FBFE77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8240" y="1625084"/>
            <a:ext cx="900899" cy="39860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7B44FA6-2570-4DE3-96EA-DB0583AA402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1500" y="5828957"/>
            <a:ext cx="947639" cy="4285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95DBC67-18FF-442A-A5CA-F20F39891D3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4037" y="5094010"/>
            <a:ext cx="947639" cy="4285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31B662-5F05-4269-9462-62F7A0C60C91}"/>
              </a:ext>
            </a:extLst>
          </p:cNvPr>
          <p:cNvSpPr txBox="1"/>
          <p:nvPr/>
        </p:nvSpPr>
        <p:spPr>
          <a:xfrm>
            <a:off x="1187624" y="6408792"/>
            <a:ext cx="3888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A breakfast and snack service operates on Friday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1DDB96-2085-4CC4-A1C9-9839BE429E6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2950" y="2241375"/>
            <a:ext cx="531479" cy="39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5208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8" name="Text Box 65"/>
          <p:cNvSpPr txBox="1">
            <a:spLocks noChangeArrowheads="1"/>
          </p:cNvSpPr>
          <p:nvPr/>
        </p:nvSpPr>
        <p:spPr bwMode="auto">
          <a:xfrm>
            <a:off x="720699" y="960241"/>
            <a:ext cx="8243789" cy="4203872"/>
          </a:xfrm>
          <a:prstGeom prst="rect">
            <a:avLst/>
          </a:prstGeom>
        </p:spPr>
        <p:txBody>
          <a:bodyPr vert="horz" lIns="91440" tIns="45720" rIns="91440" bIns="0" rtlCol="0" anchor="ctr">
            <a:normAutofit/>
          </a:bodyPr>
          <a:lstStyle/>
          <a:p>
            <a:pPr algn="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700" b="0" i="0" kern="1200" cap="all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CE52697-E8D9-4709-8EFB-6EA7777EC9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128131"/>
              </p:ext>
            </p:extLst>
          </p:nvPr>
        </p:nvGraphicFramePr>
        <p:xfrm>
          <a:off x="107504" y="960241"/>
          <a:ext cx="8928993" cy="565406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1733023484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80270736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1738519428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4252791443"/>
                    </a:ext>
                  </a:extLst>
                </a:gridCol>
                <a:gridCol w="316836">
                  <a:extLst>
                    <a:ext uri="{9D8B030D-6E8A-4147-A177-3AD203B41FA5}">
                      <a16:colId xmlns:a16="http://schemas.microsoft.com/office/drawing/2014/main" val="2934153091"/>
                    </a:ext>
                  </a:extLst>
                </a:gridCol>
                <a:gridCol w="1627380">
                  <a:extLst>
                    <a:ext uri="{9D8B030D-6E8A-4147-A177-3AD203B41FA5}">
                      <a16:colId xmlns:a16="http://schemas.microsoft.com/office/drawing/2014/main" val="2598254553"/>
                    </a:ext>
                  </a:extLst>
                </a:gridCol>
                <a:gridCol w="181048">
                  <a:extLst>
                    <a:ext uri="{9D8B030D-6E8A-4147-A177-3AD203B41FA5}">
                      <a16:colId xmlns:a16="http://schemas.microsoft.com/office/drawing/2014/main" val="1399691511"/>
                    </a:ext>
                  </a:extLst>
                </a:gridCol>
                <a:gridCol w="1763169">
                  <a:extLst>
                    <a:ext uri="{9D8B030D-6E8A-4147-A177-3AD203B41FA5}">
                      <a16:colId xmlns:a16="http://schemas.microsoft.com/office/drawing/2014/main" val="3020024618"/>
                    </a:ext>
                  </a:extLst>
                </a:gridCol>
              </a:tblGrid>
              <a:tr h="614591">
                <a:tc>
                  <a:txBody>
                    <a:bodyPr/>
                    <a:lstStyle/>
                    <a:p>
                      <a:r>
                        <a:rPr lang="en-GB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Monday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Tuesday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Wednesday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Thursday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716201"/>
                  </a:ext>
                </a:extLst>
              </a:tr>
              <a:tr h="56885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Breakfast Service </a:t>
                      </a: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Daily changing selection including; Hot filled rolls, scrambled eggs, omelettes, Quorn sausage and cheese muffins, oven baked potato scone, wholegrain cereals, porridge, savoury muffins, cereal bars, yogurt &amp; fresh fruit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577627"/>
                  </a:ext>
                </a:extLst>
              </a:tr>
              <a:tr h="568850">
                <a:tc>
                  <a:txBody>
                    <a:bodyPr/>
                    <a:lstStyle/>
                    <a:p>
                      <a:endParaRPr lang="en-GB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Cook’s choice of homemade soup</a:t>
                      </a:r>
                    </a:p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Tattie and leek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Cook’s choice of homemade soup</a:t>
                      </a:r>
                    </a:p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Vegetable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Cook’s choice of homemade soup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Lentil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Cook’s choice of homemade soup</a:t>
                      </a:r>
                    </a:p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Carrot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320687"/>
                  </a:ext>
                </a:extLst>
              </a:tr>
              <a:tr h="614591">
                <a:tc>
                  <a:txBody>
                    <a:bodyPr/>
                    <a:lstStyle/>
                    <a:p>
                      <a:endParaRPr lang="en-GB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Quorn sausage </a:t>
                      </a:r>
                      <a:r>
                        <a:rPr lang="en-GB" sz="1000" b="0" dirty="0" err="1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stovies</a:t>
                      </a: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 served with turnip and carrots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Fish finger wrap served with chips, peas and sweetcorn</a:t>
                      </a:r>
                      <a:endParaRPr lang="en-GB" sz="10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Beef lasagne served with garlic bites and a side salad </a:t>
                      </a:r>
                    </a:p>
                    <a:p>
                      <a:pPr algn="ctr"/>
                      <a:endParaRPr lang="en-GB" sz="10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Chicken korma served with chapati, rice and raita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613917"/>
                  </a:ext>
                </a:extLst>
              </a:tr>
              <a:tr h="614591">
                <a:tc>
                  <a:txBody>
                    <a:bodyPr/>
                    <a:lstStyle/>
                    <a:p>
                      <a:endParaRPr lang="en-GB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Plant based hot dog topped with chunky salsa served in a finger roll with potato wedges, beans and corn on the cob</a:t>
                      </a:r>
                      <a:endParaRPr lang="en-GB" sz="10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Quorn wrap served with chips, peas and sweetcorn</a:t>
                      </a:r>
                      <a:endParaRPr lang="en-GB" sz="10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pPr algn="ctr"/>
                      <a:endParaRPr lang="en-GB" sz="10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Veggie lasagne served with garlic bites and a side salad</a:t>
                      </a:r>
                    </a:p>
                    <a:p>
                      <a:pPr algn="ctr"/>
                      <a:endParaRPr lang="en-GB" sz="10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Macaroni cheese with a crunchy topping served with broccoli and cauliflower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891205"/>
                  </a:ext>
                </a:extLst>
              </a:tr>
              <a:tr h="614591">
                <a:tc>
                  <a:txBody>
                    <a:bodyPr/>
                    <a:lstStyle/>
                    <a:p>
                      <a:endParaRPr lang="en-GB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Veggie haggis sausage roll served with potato wedges peas and beans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Chicken or veggie burgers with mayo, tomato and lettuce served in a wholemeal roll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Chicken or veggie burgers with mayo, tomato and lettuce served in a wholemeal roll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Chicken or veggie burgers with mayo, tomato and lettuce served in a wholemeal roll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616939"/>
                  </a:ext>
                </a:extLst>
              </a:tr>
              <a:tr h="726864">
                <a:tc>
                  <a:txBody>
                    <a:bodyPr/>
                    <a:lstStyle/>
                    <a:p>
                      <a:endParaRPr lang="en-GB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Selection of freshly  made sandwiches, salad bowls, panini, baguettes, jacket potatoes, </a:t>
                      </a:r>
                      <a:r>
                        <a:rPr lang="en-GB" sz="1000" dirty="0" err="1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pizzinis</a:t>
                      </a:r>
                      <a:r>
                        <a:rPr lang="en-GB" sz="1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 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Selection of freshly made sandwiches, salad bowls, panini, baguettes, jacket potatoes, pizzinis  </a:t>
                      </a:r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Selection of freshly made sandwiches, salad bowls, panini, baguettes, jacket potatoes, pizzinis  </a:t>
                      </a:r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Selection of freshly made sandwiches, salad bowls, panini, baguettes, jacket potatoes,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pizzinis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  </a:t>
                      </a:r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Selection of freshly made sandwiches, salad bowls, panini, baguettes, jacket potatoes, pizzinis  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volini" panose="03000502040302020204" pitchFamily="66" charset="0"/>
                        <a:ea typeface="+mn-ea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Selection of freshly made sandwiches, salad bowls, panini, baguettes, jacket potatoes,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pizzinis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  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Selection of freshly made sandwiches, salad bowls, panini, baguettes, jacket potatoes, </a:t>
                      </a: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pizzinis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982070"/>
                  </a:ext>
                </a:extLst>
              </a:tr>
              <a:tr h="614591">
                <a:tc>
                  <a:txBody>
                    <a:bodyPr/>
                    <a:lstStyle/>
                    <a:p>
                      <a:endParaRPr lang="en-GB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Cook’s selection of home baking &amp; pastries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Cook’s selection of home baking &amp; pastries </a:t>
                      </a:r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Cook’s selection of home baking &amp; pastries </a:t>
                      </a:r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Cook’s selection of home baking &amp; pastries </a:t>
                      </a:r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volini" panose="03000502040302020204" pitchFamily="66" charset="0"/>
                          <a:ea typeface="+mn-ea"/>
                          <a:cs typeface="Cavolini" panose="03000502040302020204" pitchFamily="66" charset="0"/>
                        </a:rPr>
                        <a:t>Cook’s selection of home baking &amp; pastries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Cook’s selection of home baking &amp; pastries 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Cook’s selection of home baking &amp; pastries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665494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A2A4655C-3A87-430B-B78E-F5FD187DA0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709" y="111234"/>
            <a:ext cx="1403648" cy="7147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280B843-24D6-4974-A24B-577E3D68099B}"/>
              </a:ext>
            </a:extLst>
          </p:cNvPr>
          <p:cNvSpPr/>
          <p:nvPr/>
        </p:nvSpPr>
        <p:spPr>
          <a:xfrm>
            <a:off x="2012555" y="230655"/>
            <a:ext cx="566007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High School Menu – Week 4</a:t>
            </a:r>
            <a:endParaRPr lang="en-US" sz="32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1299815E-BE02-4E69-867B-7FF803259709}"/>
              </a:ext>
            </a:extLst>
          </p:cNvPr>
          <p:cNvSpPr/>
          <p:nvPr/>
        </p:nvSpPr>
        <p:spPr>
          <a:xfrm rot="881550">
            <a:off x="7407098" y="6015789"/>
            <a:ext cx="1763150" cy="78600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Cavolini" panose="03000502040302020204" pitchFamily="66" charset="0"/>
                <a:cs typeface="Cavolini" panose="03000502040302020204" pitchFamily="66" charset="0"/>
              </a:rPr>
              <a:t>Did you know we only use local butcher meat?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1141D2-63BE-4270-9068-1E19FAAB7F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571" y="3740760"/>
            <a:ext cx="917568" cy="3447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C3D30D9-177F-4A9D-B1F6-0007243193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846" y="2881550"/>
            <a:ext cx="917568" cy="3447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FEAC044-D07D-4467-AD22-B295F70271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2320" y="4655618"/>
            <a:ext cx="936819" cy="3628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34B9FB2-72FD-46FD-9867-8A16FBFE77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8240" y="1625084"/>
            <a:ext cx="900899" cy="45414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7B44FA6-2570-4DE3-96EA-DB0583AA402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5628" y="6104589"/>
            <a:ext cx="947639" cy="4285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95DBC67-18FF-442A-A5CA-F20F39891D3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3168" y="5430505"/>
            <a:ext cx="947639" cy="4285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31B662-5F05-4269-9462-62F7A0C60C91}"/>
              </a:ext>
            </a:extLst>
          </p:cNvPr>
          <p:cNvSpPr txBox="1"/>
          <p:nvPr/>
        </p:nvSpPr>
        <p:spPr>
          <a:xfrm>
            <a:off x="1187624" y="6408792"/>
            <a:ext cx="3888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A breakfast and snack service operates on Friday </a:t>
            </a:r>
          </a:p>
        </p:txBody>
      </p:sp>
      <p:pic>
        <p:nvPicPr>
          <p:cNvPr id="14" name="Picture 1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C4B6335-1393-4E15-A00F-15D39205ED0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5571" y="2178517"/>
            <a:ext cx="586238" cy="436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7164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43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69982C2C81CC488C72D623E395C25D" ma:contentTypeVersion="12" ma:contentTypeDescription="Create a new document." ma:contentTypeScope="" ma:versionID="65a437bb82342cc91b20ae729d787b48">
  <xsd:schema xmlns:xsd="http://www.w3.org/2001/XMLSchema" xmlns:xs="http://www.w3.org/2001/XMLSchema" xmlns:p="http://schemas.microsoft.com/office/2006/metadata/properties" xmlns:ns3="2e224576-7dc8-46e9-b500-e63292c5a4ac" xmlns:ns4="ae837794-3fb9-4a79-91a0-22d49f7d68ff" targetNamespace="http://schemas.microsoft.com/office/2006/metadata/properties" ma:root="true" ma:fieldsID="fb964814277268da89702be3ccb9384c" ns3:_="" ns4:_="">
    <xsd:import namespace="2e224576-7dc8-46e9-b500-e63292c5a4ac"/>
    <xsd:import namespace="ae837794-3fb9-4a79-91a0-22d49f7d68f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224576-7dc8-46e9-b500-e63292c5a4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837794-3fb9-4a79-91a0-22d49f7d68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0B26A9-82BB-49EC-99D8-D6962AE903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224576-7dc8-46e9-b500-e63292c5a4ac"/>
    <ds:schemaRef ds:uri="ae837794-3fb9-4a79-91a0-22d49f7d68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85857E-B5F0-40CF-A8D8-8A8B3D9D76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08E169-2E92-497F-818D-08843255480F}">
  <ds:schemaRefs>
    <ds:schemaRef ds:uri="http://schemas.microsoft.com/office/2006/metadata/properties"/>
    <ds:schemaRef ds:uri="ae837794-3fb9-4a79-91a0-22d49f7d68f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e224576-7dc8-46e9-b500-e63292c5a4ac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2291</TotalTime>
  <Words>1368</Words>
  <Application>Microsoft Office PowerPoint</Application>
  <PresentationFormat>On-screen Show (4:3)</PresentationFormat>
  <Paragraphs>153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Cavolini</vt:lpstr>
      <vt:lpstr>Rockwell</vt:lpstr>
      <vt:lpstr>Gallery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Ross</dc:creator>
  <cp:lastModifiedBy>Julie Donaldson</cp:lastModifiedBy>
  <cp:revision>38</cp:revision>
  <dcterms:created xsi:type="dcterms:W3CDTF">2019-11-05T14:20:41Z</dcterms:created>
  <dcterms:modified xsi:type="dcterms:W3CDTF">2023-03-23T11:26:46Z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0x0101008E69982C2C81CC488C72D623E395C25D</vt:lpwstr>
  </property>
</Properties>
</file>