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9" r:id="rId4"/>
    <p:sldId id="258" r:id="rId5"/>
    <p:sldId id="260" r:id="rId6"/>
    <p:sldId id="320" r:id="rId7"/>
    <p:sldId id="321" r:id="rId8"/>
    <p:sldId id="322" r:id="rId9"/>
    <p:sldId id="313" r:id="rId10"/>
    <p:sldId id="290" r:id="rId11"/>
    <p:sldId id="291" r:id="rId12"/>
    <p:sldId id="292" r:id="rId13"/>
    <p:sldId id="294" r:id="rId14"/>
    <p:sldId id="295" r:id="rId15"/>
    <p:sldId id="311" r:id="rId16"/>
    <p:sldId id="317" r:id="rId17"/>
    <p:sldId id="296" r:id="rId18"/>
    <p:sldId id="300" r:id="rId19"/>
    <p:sldId id="305" r:id="rId20"/>
    <p:sldId id="314" r:id="rId21"/>
    <p:sldId id="319" r:id="rId22"/>
    <p:sldId id="310" r:id="rId23"/>
    <p:sldId id="301" r:id="rId24"/>
    <p:sldId id="297" r:id="rId25"/>
    <p:sldId id="31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5AA35-DB7C-470D-9669-0766E8F5894E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7899D-DE75-4BC7-9777-9F5025EED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0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3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1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2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3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9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8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4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A469-B35F-4F4A-AE3D-6C28272F5D75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5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hyperlink" Target="https://www.understandingstandards.org.uk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sqa.org.uk/pastpapers/findpastpaper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567" y="143692"/>
            <a:ext cx="11939451" cy="1759540"/>
          </a:xfrm>
        </p:spPr>
        <p:txBody>
          <a:bodyPr>
            <a:normAutofit/>
          </a:bodyPr>
          <a:lstStyle/>
          <a:p>
            <a:r>
              <a:rPr lang="en-GB" b="1" dirty="0"/>
              <a:t>S4,5,6 </a:t>
            </a:r>
            <a:br>
              <a:rPr lang="en-GB" b="1" dirty="0"/>
            </a:br>
            <a:r>
              <a:rPr lang="en-GB" b="1" dirty="0"/>
              <a:t>How to Pass your Qualifications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455" y="2959765"/>
            <a:ext cx="3750945" cy="36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Results and Achievements are key areas of focus for us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0070C0"/>
                </a:solidFill>
              </a:rPr>
              <a:t>- improved outcomes to help young people in their next step</a:t>
            </a:r>
          </a:p>
          <a:p>
            <a:endParaRPr lang="en-GB" dirty="0"/>
          </a:p>
          <a:p>
            <a:r>
              <a:rPr lang="en-GB" dirty="0"/>
              <a:t>Literacy and Numeracy are key areas of focus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0070C0"/>
                </a:solidFill>
              </a:rPr>
              <a:t>- improved outcomes increase life chances / opportunities for all</a:t>
            </a:r>
            <a:endParaRPr lang="en-GB" dirty="0"/>
          </a:p>
          <a:p>
            <a:endParaRPr lang="en-GB" dirty="0"/>
          </a:p>
          <a:p>
            <a:r>
              <a:rPr lang="en-GB" dirty="0"/>
              <a:t>Having a path into a Positive Destination is a key focus</a:t>
            </a:r>
          </a:p>
          <a:p>
            <a:endParaRPr lang="en-GB" dirty="0"/>
          </a:p>
          <a:p>
            <a:r>
              <a:rPr lang="en-GB" dirty="0"/>
              <a:t>Being aspirational in all that we do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Scottish Qualification Authority SQA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National 1,2,3,4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 internal units (2 or 3) to help assess learning</a:t>
            </a:r>
          </a:p>
          <a:p>
            <a:endParaRPr lang="en-GB" dirty="0"/>
          </a:p>
          <a:p>
            <a:r>
              <a:rPr lang="en-GB" dirty="0"/>
              <a:t>Internal Added Value Unit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 work marked by Leith Academy staff: folios, practical work, performances, portfolios</a:t>
            </a:r>
          </a:p>
          <a:p>
            <a:endParaRPr lang="en-GB" dirty="0"/>
          </a:p>
          <a:p>
            <a:r>
              <a:rPr lang="en-GB" dirty="0"/>
              <a:t>No final exam required: pass or fail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420" t="42411" r="20350" b="6518"/>
          <a:stretch/>
        </p:blipFill>
        <p:spPr>
          <a:xfrm>
            <a:off x="6923314" y="2534194"/>
            <a:ext cx="3602789" cy="17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7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Scottish Qualification Authority SQA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5949" y="1809722"/>
            <a:ext cx="5705723" cy="4692741"/>
          </a:xfrm>
        </p:spPr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National 5 / Higher / Advanced Higher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Some work marked by Leith Academy staff: folios, practical work, performances, portfolios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Some work sent to SQA to be marked: folios, dissertations, art work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An exam, in most subjects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420" t="42411" r="20350" b="6518"/>
          <a:stretch/>
        </p:blipFill>
        <p:spPr>
          <a:xfrm>
            <a:off x="9565419" y="0"/>
            <a:ext cx="2399870" cy="1183384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639339" y="1809722"/>
            <a:ext cx="5408212" cy="469274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Level 5 and 6 NPAs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No exam, all work is made up of units to be marked: folios, practical work, performances, portfolios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2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Prelims - Some points of interest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Monitoring and Tracking 1</a:t>
            </a:r>
            <a:r>
              <a:rPr lang="en-GB" baseline="30000" dirty="0"/>
              <a:t>st</a:t>
            </a:r>
            <a:r>
              <a:rPr lang="en-GB" dirty="0"/>
              <a:t> report - Friday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Online Parents’ Evenings coming up – progress check, target setting</a:t>
            </a:r>
          </a:p>
          <a:p>
            <a:pPr marL="0" indent="0">
              <a:buNone/>
            </a:pPr>
            <a:r>
              <a:rPr lang="en-GB" dirty="0"/>
              <a:t>(1</a:t>
            </a:r>
            <a:r>
              <a:rPr lang="en-GB" baseline="30000" dirty="0"/>
              <a:t>st</a:t>
            </a:r>
            <a:r>
              <a:rPr lang="en-GB" dirty="0"/>
              <a:t> November Anderson/Barton and 16</a:t>
            </a:r>
            <a:r>
              <a:rPr lang="en-GB" baseline="30000" dirty="0"/>
              <a:t>th</a:t>
            </a:r>
            <a:r>
              <a:rPr lang="en-GB" dirty="0"/>
              <a:t> November Cowan/Port)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Prelims – 27</a:t>
            </a:r>
            <a:r>
              <a:rPr lang="en-GB" baseline="30000" dirty="0"/>
              <a:t>th</a:t>
            </a:r>
            <a:r>
              <a:rPr lang="en-GB" dirty="0"/>
              <a:t> November (5 weeks after October break)</a:t>
            </a:r>
          </a:p>
          <a:p>
            <a:r>
              <a:rPr lang="en-GB" dirty="0"/>
              <a:t>Prelims are not there to catch youngsters out</a:t>
            </a:r>
          </a:p>
          <a:p>
            <a:r>
              <a:rPr lang="en-GB" dirty="0"/>
              <a:t>Prelims should allow Pupils to know strengths…and areas to improve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SQA 2024 Exam timetable – highlight your exams!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N Learn</a:t>
            </a:r>
            <a:br>
              <a:rPr lang="en-GB" dirty="0"/>
            </a:br>
            <a:r>
              <a:rPr lang="en-GB" dirty="0"/>
              <a:t>Wed 1</a:t>
            </a:r>
            <a:r>
              <a:rPr lang="en-GB" baseline="30000" dirty="0"/>
              <a:t>st</a:t>
            </a:r>
            <a:r>
              <a:rPr lang="en-GB" dirty="0"/>
              <a:t> November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493962"/>
            <a:ext cx="5181600" cy="2668588"/>
          </a:xfrm>
        </p:spPr>
        <p:txBody>
          <a:bodyPr>
            <a:normAutofit/>
          </a:bodyPr>
          <a:lstStyle/>
          <a:p>
            <a:r>
              <a:rPr lang="en-GB" dirty="0"/>
              <a:t>Session for all S4 Pupils around mindset, aspiration, being positive, study techniques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55" t="32053" r="33401" b="18125"/>
          <a:stretch/>
        </p:blipFill>
        <p:spPr>
          <a:xfrm>
            <a:off x="6019800" y="2179025"/>
            <a:ext cx="4715693" cy="3644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4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2213-0E19-4E0F-8388-C95A095F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Microsoft </a:t>
            </a:r>
            <a:r>
              <a:rPr lang="en-GB" b="1" dirty="0"/>
              <a:t>Teams</a:t>
            </a:r>
            <a:r>
              <a:rPr lang="en-GB" dirty="0"/>
              <a:t> – materials, lessons, help</a:t>
            </a:r>
          </a:p>
        </p:txBody>
      </p:sp>
      <p:pic>
        <p:nvPicPr>
          <p:cNvPr id="1026" name="Picture 2" descr="Microsoft Teams usage jumps 50 percent to 115 million daily active users -  The Verge">
            <a:extLst>
              <a:ext uri="{FF2B5EF4-FFF2-40B4-BE49-F238E27FC236}">
                <a16:creationId xmlns:a16="http://schemas.microsoft.com/office/drawing/2014/main" id="{29618B65-8BC4-49FE-9375-20DEA57BA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10937" r="3052" b="13803"/>
          <a:stretch/>
        </p:blipFill>
        <p:spPr bwMode="auto">
          <a:xfrm>
            <a:off x="396240" y="1239520"/>
            <a:ext cx="11399520" cy="51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7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DBF3-171A-4579-902E-F642430B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/>
              <a:t>How to Pass Guides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8A273-9F74-48CF-89F9-66C0719CC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6" y="3684382"/>
            <a:ext cx="9192908" cy="2943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0D6750-B705-4E5E-ACAA-FF36F205E54E}"/>
              </a:ext>
            </a:extLst>
          </p:cNvPr>
          <p:cNvSpPr txBox="1"/>
          <p:nvPr/>
        </p:nvSpPr>
        <p:spPr>
          <a:xfrm>
            <a:off x="457200" y="1410653"/>
            <a:ext cx="10687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Available to borrow</a:t>
            </a:r>
          </a:p>
          <a:p>
            <a:r>
              <a:rPr lang="en-GB" sz="4000" dirty="0"/>
              <a:t>Sign-out from Mrs Boal (Learning Resource Centre)</a:t>
            </a:r>
          </a:p>
        </p:txBody>
      </p:sp>
    </p:spTree>
    <p:extLst>
      <p:ext uri="{BB962C8B-B14F-4D97-AF65-F5344CB8AC3E}">
        <p14:creationId xmlns:p14="http://schemas.microsoft.com/office/powerpoint/2010/main" val="91757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4761" y="192713"/>
            <a:ext cx="10515600" cy="641023"/>
          </a:xfrm>
        </p:spPr>
        <p:txBody>
          <a:bodyPr>
            <a:normAutofit fontScale="90000"/>
          </a:bodyPr>
          <a:lstStyle/>
          <a:p>
            <a:r>
              <a:rPr lang="en-GB" dirty="0"/>
              <a:t>Our key messages to Pupils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1639" y="833736"/>
            <a:ext cx="10515600" cy="5652789"/>
          </a:xfrm>
        </p:spPr>
        <p:txBody>
          <a:bodyPr>
            <a:noAutofit/>
          </a:bodyPr>
          <a:lstStyle/>
          <a:p>
            <a:r>
              <a:rPr lang="en-GB" sz="2400" dirty="0"/>
              <a:t>Plan your revision time, free time, family time</a:t>
            </a:r>
            <a:endParaRPr lang="en-GB" sz="1000" dirty="0"/>
          </a:p>
          <a:p>
            <a:r>
              <a:rPr lang="en-GB" sz="2400" dirty="0"/>
              <a:t>Ask questions! You need to be honest and open and ask us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2400" dirty="0"/>
              <a:t>Eat, drink, sleep - repeat </a:t>
            </a:r>
          </a:p>
          <a:p>
            <a:r>
              <a:rPr lang="en-GB" sz="2400" dirty="0"/>
              <a:t>Attend supported study (and Easter Revision) sessions as required</a:t>
            </a:r>
          </a:p>
          <a:p>
            <a:r>
              <a:rPr lang="en-GB" sz="2400" dirty="0"/>
              <a:t>Carefully consider the tracking reports…borderline band 7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2400" dirty="0"/>
              <a:t>The following have lots of resources and revision materials:</a:t>
            </a:r>
          </a:p>
          <a:p>
            <a:pPr marL="0" indent="0">
              <a:buNone/>
            </a:pPr>
            <a:r>
              <a:rPr lang="en-GB" sz="2400" dirty="0"/>
              <a:t>- Class Teams</a:t>
            </a:r>
          </a:p>
          <a:p>
            <a:pPr marL="0" indent="0">
              <a:buNone/>
            </a:pPr>
            <a:r>
              <a:rPr lang="en-GB" sz="2400" dirty="0"/>
              <a:t>- Scholar (see Miss Bell for login)</a:t>
            </a:r>
          </a:p>
          <a:p>
            <a:pPr marL="0" indent="0">
              <a:buNone/>
            </a:pPr>
            <a:r>
              <a:rPr lang="en-GB" sz="2400" dirty="0"/>
              <a:t>- E-</a:t>
            </a:r>
            <a:r>
              <a:rPr lang="en-GB" sz="2400" dirty="0" err="1"/>
              <a:t>sgoil</a:t>
            </a:r>
            <a:r>
              <a:rPr lang="en-GB" sz="2400" dirty="0"/>
              <a:t> (see Mrs Boal for Glow login)</a:t>
            </a:r>
          </a:p>
          <a:p>
            <a:pPr marL="0" indent="0">
              <a:buNone/>
            </a:pPr>
            <a:r>
              <a:rPr lang="en-GB" sz="2400" dirty="0"/>
              <a:t>- ClickView</a:t>
            </a:r>
          </a:p>
          <a:p>
            <a:pPr marL="0" indent="0">
              <a:buNone/>
            </a:pPr>
            <a:r>
              <a:rPr lang="en-GB" sz="2400" dirty="0"/>
              <a:t>- SQA website (past papers from previous years and Understanding Standards)</a:t>
            </a:r>
          </a:p>
          <a:p>
            <a:pPr marL="0" indent="0">
              <a:buNone/>
            </a:pPr>
            <a:endParaRPr lang="en-GB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9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3240D6-FBDF-E1BC-06CB-095BA146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0"/>
            <a:ext cx="4707356" cy="68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99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scholar h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33" y="0"/>
            <a:ext cx="3697100" cy="9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18D166A-6A0A-4AB5-B488-987584F0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134133"/>
            <a:ext cx="10725150" cy="45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F36A0-3D24-42CD-8772-9869B88A6A3B}"/>
              </a:ext>
            </a:extLst>
          </p:cNvPr>
          <p:cNvSpPr txBox="1"/>
          <p:nvPr/>
        </p:nvSpPr>
        <p:spPr>
          <a:xfrm>
            <a:off x="3190240" y="5875957"/>
            <a:ext cx="702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Email or speak to Miss Bell if you don’t have your login details.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F3688-0A97-4094-AAEE-A5D5FABC3CC7}"/>
              </a:ext>
            </a:extLst>
          </p:cNvPr>
          <p:cNvSpPr txBox="1"/>
          <p:nvPr/>
        </p:nvSpPr>
        <p:spPr>
          <a:xfrm>
            <a:off x="8572500" y="2111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https://scholar.hw.ac.uk</a:t>
            </a:r>
          </a:p>
        </p:txBody>
      </p:sp>
    </p:spTree>
    <p:extLst>
      <p:ext uri="{BB962C8B-B14F-4D97-AF65-F5344CB8AC3E}">
        <p14:creationId xmlns:p14="http://schemas.microsoft.com/office/powerpoint/2010/main" val="297446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2385"/>
            <a:ext cx="10677939" cy="4351338"/>
          </a:xfrm>
        </p:spPr>
        <p:txBody>
          <a:bodyPr/>
          <a:lstStyle/>
          <a:p>
            <a:r>
              <a:rPr lang="en-GB" dirty="0"/>
              <a:t>Thank you for coming along.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Learning Intention: </a:t>
            </a:r>
          </a:p>
          <a:p>
            <a:r>
              <a:rPr lang="en-GB" dirty="0"/>
              <a:t>To help you support your child through their National Qualifications</a:t>
            </a:r>
          </a:p>
          <a:p>
            <a:r>
              <a:rPr lang="en-GB" dirty="0"/>
              <a:t>To allow us to work together as a School and Home / Family</a:t>
            </a:r>
          </a:p>
          <a:p>
            <a:r>
              <a:rPr lang="en-GB" dirty="0"/>
              <a:t>To help develop your understanding of the Scottish system (SQA)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C464B9-A744-BFEE-4A18-931202F30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60" y="0"/>
            <a:ext cx="922128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2F80FF-C0D8-FA21-D2BF-920DD614106A}"/>
              </a:ext>
            </a:extLst>
          </p:cNvPr>
          <p:cNvSpPr txBox="1"/>
          <p:nvPr/>
        </p:nvSpPr>
        <p:spPr>
          <a:xfrm rot="10800000" flipH="1" flipV="1">
            <a:off x="215360" y="826611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Webinars will start in the week beginning October 30</a:t>
            </a:r>
            <a:r>
              <a:rPr lang="en-GB" sz="2800" baseline="30000" dirty="0"/>
              <a:t>th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91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BC97-7921-5F68-78BD-8DCC1BA2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05"/>
            <a:ext cx="10515600" cy="978470"/>
          </a:xfrm>
        </p:spPr>
        <p:txBody>
          <a:bodyPr/>
          <a:lstStyle/>
          <a:p>
            <a:pPr algn="ctr"/>
            <a:r>
              <a:rPr lang="en-GB" b="1" u="sng" dirty="0"/>
              <a:t>SQA Website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BEF21-61C4-689B-BC2E-9A8B21E1FEE5}"/>
              </a:ext>
            </a:extLst>
          </p:cNvPr>
          <p:cNvSpPr txBox="1"/>
          <p:nvPr/>
        </p:nvSpPr>
        <p:spPr>
          <a:xfrm>
            <a:off x="391795" y="59388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SQA - Understanding Standards: About this website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52D93-D1D9-6B81-3905-B737301FA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37975"/>
            <a:ext cx="3304008" cy="884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21EBA-48DB-45B4-2A09-1CE43C316BA4}"/>
              </a:ext>
            </a:extLst>
          </p:cNvPr>
          <p:cNvSpPr txBox="1"/>
          <p:nvPr/>
        </p:nvSpPr>
        <p:spPr>
          <a:xfrm>
            <a:off x="6915150" y="50070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SQA - NQ - Past papers and marking instructions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732B0-B4D5-162F-7D20-ACF88140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150" y="0"/>
            <a:ext cx="1876518" cy="978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0221BF-D355-2DBB-4041-248C08A5E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108631"/>
            <a:ext cx="6017082" cy="27595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E645AF-A26D-7F1D-85B4-299A59126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77" y="2024485"/>
            <a:ext cx="4691913" cy="37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9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895" y="0"/>
            <a:ext cx="3162300" cy="206692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47675" y="2565097"/>
            <a:ext cx="11306175" cy="2627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Kate Watson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Pupils can make an appointment with Kate in the Learning Resource Centre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378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it visible…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14" t="31697" r="55188" b="7768"/>
          <a:stretch/>
        </p:blipFill>
        <p:spPr>
          <a:xfrm rot="20538690">
            <a:off x="6628240" y="719054"/>
            <a:ext cx="4006648" cy="5499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59" t="8661" r="60207" b="11339"/>
          <a:stretch/>
        </p:blipFill>
        <p:spPr>
          <a:xfrm rot="655750">
            <a:off x="2370025" y="2238861"/>
            <a:ext cx="3148148" cy="4197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50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takes a village – Our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69823" cy="4431484"/>
          </a:xfrm>
        </p:spPr>
        <p:txBody>
          <a:bodyPr/>
          <a:lstStyle/>
          <a:p>
            <a:r>
              <a:rPr lang="en-GB" dirty="0"/>
              <a:t>We can’t achieve just as a School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need Families, Partners, Communities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04" y="2995140"/>
            <a:ext cx="1580606" cy="790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37" y="3659506"/>
            <a:ext cx="1473927" cy="1473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4" y="4107695"/>
            <a:ext cx="1473927" cy="789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217">
            <a:off x="6197772" y="3951493"/>
            <a:ext cx="1734352" cy="941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293" y="5402134"/>
            <a:ext cx="2006608" cy="1006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976" y="5544753"/>
            <a:ext cx="2638425" cy="752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223" y="1968957"/>
            <a:ext cx="2057262" cy="14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0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A107-31D1-4AF4-BA88-EBE2EABB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‘Break out’ opportunity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955DF-18DD-4A73-AAB5-E57F4AFDDD8B}"/>
              </a:ext>
            </a:extLst>
          </p:cNvPr>
          <p:cNvSpPr txBox="1"/>
          <p:nvPr/>
        </p:nvSpPr>
        <p:spPr>
          <a:xfrm>
            <a:off x="904876" y="1962150"/>
            <a:ext cx="1016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Move round the stalls </a:t>
            </a:r>
          </a:p>
          <a:p>
            <a:endParaRPr lang="en-GB" sz="3200" dirty="0"/>
          </a:p>
          <a:p>
            <a:r>
              <a:rPr lang="en-GB" sz="3200" dirty="0"/>
              <a:t>Speak to subject teachers and Prefects</a:t>
            </a:r>
          </a:p>
        </p:txBody>
      </p:sp>
    </p:spTree>
    <p:extLst>
      <p:ext uri="{BB962C8B-B14F-4D97-AF65-F5344CB8AC3E}">
        <p14:creationId xmlns:p14="http://schemas.microsoft.com/office/powerpoint/2010/main" val="140850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updated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664632"/>
            <a:ext cx="4323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leithacademy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6A430-BAF3-4FFC-A1E8-FEFD0B434CD3}"/>
              </a:ext>
            </a:extLst>
          </p:cNvPr>
          <p:cNvSpPr txBox="1"/>
          <p:nvPr/>
        </p:nvSpPr>
        <p:spPr>
          <a:xfrm>
            <a:off x="5913406" y="3870390"/>
            <a:ext cx="558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https://leithacademy.uk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FFEAA-74F0-8533-E553-122F050E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6355"/>
            <a:ext cx="3562350" cy="1898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9F32F-178E-CAA9-545D-5372A1964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4" t="10972" r="11171" b="8611"/>
          <a:stretch/>
        </p:blipFill>
        <p:spPr>
          <a:xfrm>
            <a:off x="5713003" y="628650"/>
            <a:ext cx="5788874" cy="3117915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F1168323-24F2-84E2-776C-F8DE5D59AA0C}"/>
              </a:ext>
            </a:extLst>
          </p:cNvPr>
          <p:cNvSpPr/>
          <p:nvPr/>
        </p:nvSpPr>
        <p:spPr>
          <a:xfrm>
            <a:off x="7486650" y="4578276"/>
            <a:ext cx="2867025" cy="2146374"/>
          </a:xfrm>
          <a:prstGeom prst="upArrow">
            <a:avLst>
              <a:gd name="adj1" fmla="val 50000"/>
              <a:gd name="adj2" fmla="val 401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CALENDAR WITH DATES</a:t>
            </a:r>
          </a:p>
        </p:txBody>
      </p:sp>
    </p:spTree>
    <p:extLst>
      <p:ext uri="{BB962C8B-B14F-4D97-AF65-F5344CB8AC3E}">
        <p14:creationId xmlns:p14="http://schemas.microsoft.com/office/powerpoint/2010/main" val="402667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122"/>
          </a:xfrm>
        </p:spPr>
        <p:txBody>
          <a:bodyPr/>
          <a:lstStyle/>
          <a:p>
            <a:r>
              <a:rPr lang="en-GB" dirty="0"/>
              <a:t>Our Values….Day in day 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711" y="4968019"/>
            <a:ext cx="211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-Sticking with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-Resilience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-Growth mindset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27327" y="5429684"/>
            <a:ext cx="215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Destinations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Wider Achievement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139" y="1283248"/>
            <a:ext cx="2829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-LGBT+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-Equalities and Inclusion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-Sustainability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-Health &amp; Wellbeing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-Restorative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-Curriculum Pathways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-Key Adult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559022"/>
            <a:ext cx="4963886" cy="485916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037806" y="5316583"/>
            <a:ext cx="2769325" cy="378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161021" y="6021977"/>
            <a:ext cx="1328055" cy="110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1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71" t="16696" r="36312" b="9553"/>
          <a:stretch/>
        </p:blipFill>
        <p:spPr>
          <a:xfrm>
            <a:off x="629194" y="692331"/>
            <a:ext cx="6565131" cy="497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544" y="302755"/>
            <a:ext cx="2220594" cy="2173746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EA2BFC55-6582-547E-4709-D13EA7F2E7D4}"/>
              </a:ext>
            </a:extLst>
          </p:cNvPr>
          <p:cNvSpPr/>
          <p:nvPr/>
        </p:nvSpPr>
        <p:spPr>
          <a:xfrm rot="1037645">
            <a:off x="6798361" y="2480412"/>
            <a:ext cx="5277578" cy="22669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 AND GOOD HABITS ARE VITAL!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EE019-0248-9140-0231-CF00ECD21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5000" r="35859" b="41528"/>
          <a:stretch/>
        </p:blipFill>
        <p:spPr>
          <a:xfrm>
            <a:off x="7624446" y="4381500"/>
            <a:ext cx="2354218" cy="21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4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FCC5-D6CF-CDEC-1FA0-40BFC971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youngsters do well!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C6E13-7E93-8187-E096-A181AA5E8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1" t="40040" r="50754" b="11463"/>
          <a:stretch/>
        </p:blipFill>
        <p:spPr>
          <a:xfrm>
            <a:off x="723899" y="1581149"/>
            <a:ext cx="7632239" cy="46386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9A0BFC-BFE1-323B-2F2B-6ECBBECC6701}"/>
              </a:ext>
            </a:extLst>
          </p:cNvPr>
          <p:cNvSpPr/>
          <p:nvPr/>
        </p:nvSpPr>
        <p:spPr>
          <a:xfrm>
            <a:off x="9229725" y="2238375"/>
            <a:ext cx="2057400" cy="3048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LEARNERS LEAVE LEITH ACADEMY WITH POSITIVE LIT / NUM OUTCOMES</a:t>
            </a:r>
          </a:p>
        </p:txBody>
      </p:sp>
    </p:spTree>
    <p:extLst>
      <p:ext uri="{BB962C8B-B14F-4D97-AF65-F5344CB8AC3E}">
        <p14:creationId xmlns:p14="http://schemas.microsoft.com/office/powerpoint/2010/main" val="217405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2F17-16D7-2FD8-7989-78AC2847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latest S4,5,6 Leavers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CBB2C-9562-F866-19A9-2E266085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" t="44306" r="50000" b="7084"/>
          <a:stretch/>
        </p:blipFill>
        <p:spPr>
          <a:xfrm>
            <a:off x="380999" y="1295399"/>
            <a:ext cx="8746607" cy="51974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5168B6-5FBA-E887-DA2B-5585039A23DA}"/>
              </a:ext>
            </a:extLst>
          </p:cNvPr>
          <p:cNvSpPr/>
          <p:nvPr/>
        </p:nvSpPr>
        <p:spPr>
          <a:xfrm>
            <a:off x="9525000" y="2000250"/>
            <a:ext cx="2181225" cy="2771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YOUNGSTERS LEAVE US ONTO THEIR NEXT DESTINATION….WITH POSITIVE OUTCOMES</a:t>
            </a:r>
          </a:p>
        </p:txBody>
      </p:sp>
    </p:spTree>
    <p:extLst>
      <p:ext uri="{BB962C8B-B14F-4D97-AF65-F5344CB8AC3E}">
        <p14:creationId xmlns:p14="http://schemas.microsoft.com/office/powerpoint/2010/main" val="356184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0E3C-6A35-B129-67E7-F5227629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link is crucial! 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C1AE582-D29E-8DD9-0F1A-FCC2F7DE319F}"/>
              </a:ext>
            </a:extLst>
          </p:cNvPr>
          <p:cNvSpPr/>
          <p:nvPr/>
        </p:nvSpPr>
        <p:spPr>
          <a:xfrm>
            <a:off x="7884160" y="1804828"/>
            <a:ext cx="3188970" cy="277368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IN LEARNING FOR 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155305-70AD-6220-C91B-66D92D1BED29}"/>
              </a:ext>
            </a:extLst>
          </p:cNvPr>
          <p:cNvSpPr/>
          <p:nvPr/>
        </p:nvSpPr>
        <p:spPr>
          <a:xfrm>
            <a:off x="8621395" y="1236899"/>
            <a:ext cx="1714500" cy="5429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257F48-C896-E010-FA0D-7178E6E5031C}"/>
              </a:ext>
            </a:extLst>
          </p:cNvPr>
          <p:cNvSpPr/>
          <p:nvPr/>
        </p:nvSpPr>
        <p:spPr>
          <a:xfrm>
            <a:off x="7254875" y="4628515"/>
            <a:ext cx="1714500" cy="5429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A854D0-6C06-2250-786C-3243CEDDC897}"/>
              </a:ext>
            </a:extLst>
          </p:cNvPr>
          <p:cNvSpPr/>
          <p:nvPr/>
        </p:nvSpPr>
        <p:spPr>
          <a:xfrm>
            <a:off x="10215880" y="4628515"/>
            <a:ext cx="1714500" cy="5429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CF5D29-7409-7030-F422-C8D7F0A7E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" t="11556" r="34501" b="16528"/>
          <a:stretch/>
        </p:blipFill>
        <p:spPr>
          <a:xfrm>
            <a:off x="91440" y="1315968"/>
            <a:ext cx="6004560" cy="37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1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72C8-69AB-4BF9-8171-BE9E2E5B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Signposting is the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23AD-3C83-44CB-A1BB-6D1AAAE9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553173" cy="4716577"/>
          </a:xfrm>
        </p:spPr>
        <p:txBody>
          <a:bodyPr/>
          <a:lstStyle/>
          <a:p>
            <a:r>
              <a:rPr lang="en-GB" dirty="0"/>
              <a:t>We want to help you, help your children</a:t>
            </a:r>
          </a:p>
          <a:p>
            <a:endParaRPr lang="en-GB" dirty="0"/>
          </a:p>
          <a:p>
            <a:r>
              <a:rPr lang="en-GB" dirty="0"/>
              <a:t>Provide quick, easy, simple links to support</a:t>
            </a:r>
          </a:p>
          <a:p>
            <a:endParaRPr lang="en-GB" dirty="0"/>
          </a:p>
          <a:p>
            <a:r>
              <a:rPr lang="en-GB" dirty="0"/>
              <a:t>Keep communication open throughout the year to help supportive conversations = improved outcomes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B2D8D-E768-456C-8DEB-E98E6DFC8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9" t="15120" r="44407" b="21374"/>
          <a:stretch/>
        </p:blipFill>
        <p:spPr>
          <a:xfrm>
            <a:off x="6527921" y="2375555"/>
            <a:ext cx="5203595" cy="37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3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707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S4,5,6  How to Pass your Qualifications</vt:lpstr>
      <vt:lpstr>Welcome </vt:lpstr>
      <vt:lpstr>Keep updated</vt:lpstr>
      <vt:lpstr>Our Values….Day in day out</vt:lpstr>
      <vt:lpstr>PowerPoint Presentation</vt:lpstr>
      <vt:lpstr>Our youngsters do well!</vt:lpstr>
      <vt:lpstr>Our latest S4,5,6 Leavers</vt:lpstr>
      <vt:lpstr>The link is crucial! </vt:lpstr>
      <vt:lpstr>Signposting is the aim</vt:lpstr>
      <vt:lpstr>Our Focus</vt:lpstr>
      <vt:lpstr>Scottish Qualification Authority SQA</vt:lpstr>
      <vt:lpstr>Scottish Qualification Authority SQA</vt:lpstr>
      <vt:lpstr>Prelims - Some points of interest</vt:lpstr>
      <vt:lpstr>Live N Learn Wed 1st November</vt:lpstr>
      <vt:lpstr>Microsoft Teams – materials, lessons, help</vt:lpstr>
      <vt:lpstr>How to Pass Guides</vt:lpstr>
      <vt:lpstr>Our key messages to Pupils</vt:lpstr>
      <vt:lpstr>PowerPoint Presentation</vt:lpstr>
      <vt:lpstr>PowerPoint Presentation</vt:lpstr>
      <vt:lpstr>PowerPoint Presentation</vt:lpstr>
      <vt:lpstr>SQA Website</vt:lpstr>
      <vt:lpstr>PowerPoint Presentation</vt:lpstr>
      <vt:lpstr>Make it visible…</vt:lpstr>
      <vt:lpstr>It takes a village – Our Partners</vt:lpstr>
      <vt:lpstr>‘Break out’ opportunity</vt:lpstr>
    </vt:vector>
  </TitlesOfParts>
  <Company>City of Edinburgh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S4,5,6  How to Pass your NQ</dc:title>
  <dc:creator>Michael Irving</dc:creator>
  <cp:lastModifiedBy>Rachel Watson</cp:lastModifiedBy>
  <cp:revision>49</cp:revision>
  <dcterms:created xsi:type="dcterms:W3CDTF">2017-11-21T08:27:09Z</dcterms:created>
  <dcterms:modified xsi:type="dcterms:W3CDTF">2023-09-29T07:02:54Z</dcterms:modified>
</cp:coreProperties>
</file>