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6"/>
  </p:notesMasterIdLst>
  <p:sldIdLst>
    <p:sldId id="256" r:id="rId7"/>
    <p:sldId id="257" r:id="rId8"/>
    <p:sldId id="299" r:id="rId9"/>
    <p:sldId id="258" r:id="rId10"/>
    <p:sldId id="260" r:id="rId11"/>
    <p:sldId id="320" r:id="rId12"/>
    <p:sldId id="322" r:id="rId13"/>
    <p:sldId id="313" r:id="rId14"/>
    <p:sldId id="290" r:id="rId15"/>
    <p:sldId id="291" r:id="rId16"/>
    <p:sldId id="292" r:id="rId17"/>
    <p:sldId id="294" r:id="rId18"/>
    <p:sldId id="295" r:id="rId19"/>
    <p:sldId id="317" r:id="rId20"/>
    <p:sldId id="311" r:id="rId21"/>
    <p:sldId id="314" r:id="rId22"/>
    <p:sldId id="296" r:id="rId23"/>
    <p:sldId id="324" r:id="rId24"/>
    <p:sldId id="305" r:id="rId25"/>
    <p:sldId id="328" r:id="rId26"/>
    <p:sldId id="329" r:id="rId27"/>
    <p:sldId id="330" r:id="rId28"/>
    <p:sldId id="326" r:id="rId29"/>
    <p:sldId id="325" r:id="rId30"/>
    <p:sldId id="300" r:id="rId31"/>
    <p:sldId id="327" r:id="rId32"/>
    <p:sldId id="301" r:id="rId33"/>
    <p:sldId id="297" r:id="rId34"/>
    <p:sldId id="31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5AA35-DB7C-470D-9669-0766E8F5894E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7899D-DE75-4BC7-9777-9F5025EED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0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777FB-AB1E-4EFD-B6A3-D2CDE715CD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3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3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1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1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41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9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16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60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51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09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21685-AD77-4F7F-C89C-D36568893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67B1E-9150-2CE1-56FE-93670EE8D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AF481-A35D-C50A-E9C5-3C437718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266F2-CCB4-16CA-3013-5C9FBF1EC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3F104-EC4D-0F2D-A0A1-5B7BA2F5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59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EDE8-A8D9-34A3-BFEB-AEFFFDD8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49EFD-477E-89A5-07A0-9AAB14BA5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07CB-40B6-76E3-7465-CECD7D2A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C2EB-A9C4-95B4-E492-89799D6F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4D61B-7F38-3FC6-EFEA-BF825288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01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05FE9-1125-BC3D-96F1-2A878A16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8B2B3-087C-01DA-CDAB-9B3A73B02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E7EBC-2AB1-5592-BA0A-06BE790A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DB9E9-E966-95F5-5ADC-3C03C110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2735-FFEC-87FD-3C41-457C328A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36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5A93-D4EC-9BD7-3987-5E72118B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7822D-AB19-DC7C-129C-9F9D57E1D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DDA98-0C9B-A3E5-E704-7F25727CE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A97CE-AD21-5A86-55DC-24ABB32D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76578-2A00-28BB-C266-F73E2440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1F0AD-3BA0-7DAB-D77F-B2922BB7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43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3FCE1-2441-DCE7-FB27-49B846F6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BCED4-7AC1-9FD9-17D6-16B106CF1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B5CF4-1C44-BE63-767F-5AE1E5B81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A4116-C2B9-0D8C-25A3-95CE21456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08BBFB-BAC0-A69F-0871-DC3C3E367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EA26D-CCDC-4B00-8906-955C3E42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2048F-4A22-DBED-100A-4FD61C1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632D1-234A-43D2-766C-C2FA538F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73A3-CFBA-50D8-A262-57EF22E8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08CEB-A65C-6ECC-45BB-9FF54F3A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DB90F-5861-57AB-10F5-F5FDDDCF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38812-127E-C082-A334-89D95720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04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9B4509-AEC4-4377-79E0-C94BFE3E1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A6CD8-2A0E-A052-F069-340E07DD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D5505-F6FB-C415-FD8B-06E37F05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429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E649-A3CB-9C9E-296D-CC308FE7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53F1D-C94E-DFDC-7183-83A2EA81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32E83-30A6-CD43-B8A2-127FCBA00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1CE2C-5D4B-44FA-5A34-3F235582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7097D-5E83-3B10-81A8-8E96E00C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32F64-4B6C-0021-E7C9-BBEC28E05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96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99EB-1EA8-A803-F560-287DDFA11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473DC3-DD02-44A8-EAA7-BFE1499ED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979A9-9F83-57DA-B0C3-B72BD62C3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C1D5F-8E0E-2887-7B5D-FDA56D0B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6DE49-89C9-D9FA-D5A8-15BF2657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8AD3E-7352-42A0-2ADD-6704DB1F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3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D7064-2080-6ECD-6B9C-5C776A44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F0923-C9CB-117F-C124-C2DBAFACC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6995D-24DC-EED7-8034-581B05849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08C56-8E46-0366-B058-9A15DFC2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59A50-0799-396B-34BA-D4010261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84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605DD-F0EB-5A42-663A-51E3AADE2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26EAF-E158-BDAD-DA3A-11AE94EF3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C0F0F-26D1-86AB-C9B0-A619D969B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27429-C0CB-2133-6300-192969B18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CE83-F688-ED5A-CD2C-DE42C391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09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5534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75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33508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25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3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349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04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455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1218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58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27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BC03-BF06-D780-6472-0C0ECCF0A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BC97D-37CD-50D1-E54A-77D5B265C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FD51A-EC2D-63ED-628A-E80C17DC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23570-2EB3-83A7-E5FB-1378E7FD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3B7F4-C900-2DDB-45CB-F3B8A9FA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59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9A75-825D-DFB9-98B2-3134B190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453D-B3C0-943A-7737-84007D78A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A583F-CD39-9B1B-C4F2-EC074A4E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EF6D7-D739-8FDA-BB07-2966023E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28E9E-4A5A-D50A-511C-A9B0699E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111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1909-CCE0-8D79-A68D-7D4CA5B79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30D3C-C3DA-6575-2624-AB9C1AE93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4F92C-6D40-084B-C9D2-FC9578BA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31C69-A8E4-0BDB-9E43-E6D79EAB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1EB50-288E-8C02-6571-E9CE961B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30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965E-9206-52FE-62EE-E5A1FCEE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4288-F489-5D82-16FC-96D134F55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53145-E60E-3EF1-8030-33BF66D5B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7602F-E758-CCF5-70CB-72151D2B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C6FFC-98E6-A99A-EF3D-4D27B98E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47475-49AF-CD94-FCBC-1807C3C4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971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C6EA-5F0C-79EE-FC88-A80F5A58A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1268B-53DF-C12E-548D-E96DD3E87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B7A0B-D653-32E8-83E6-733115BEC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9F7652-0D6B-970D-DA20-7812DDF72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9696C-12A2-1ABF-86DB-88F710695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B65A9-FEE5-3FB9-0BAC-292A54CB8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CF18D7-7D73-9375-ADC9-4F6A027A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84DED-82BF-C81A-8B2A-DD6B6828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2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92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8FD34-E155-07DF-795F-6A13BC50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0D022-B5F0-A54E-1607-1E6C370F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CE2DB-EAC2-E6CE-3D5F-7EFFCD9E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25109-CCBD-6906-CD35-8968FD75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4552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555D1-88C8-7130-D87E-FCEFB6C0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0B9A5-5499-7996-29EB-CA2CD651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9042D-87D6-AB93-A456-EE1FB2F1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41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2BE7-28A5-B3BA-3C4A-1B2BCE584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4782F-9E3C-B876-42EF-2088208E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D6C84-E117-6111-FDC1-E8D883CA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57C8B-5240-8C26-F6F7-3BD99ECA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909DB-36C1-BD85-7CEB-5849ED0E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CCF44-4E11-7A75-39F3-3E88349E6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16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EB00-8F66-CAF5-EE2C-ED352664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AFC9D5-E2CB-D9C4-90F3-E653BD9DB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C3688-1F8E-3822-B92F-F250C94EE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6AB10-F049-3DF0-91EC-E0B6F334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31B1C-4CE4-6044-605F-0A1690BA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1BFB1-522E-B18D-071D-948D6C89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2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AD08-5D07-BD38-BB4F-584CDB88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EDA96-778D-FD21-99F3-AEADBFBAC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976A3-444E-1565-8D55-18B528AF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F9868-B146-F0B0-ED8E-15C9283C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CE243-C013-D715-A198-F749FAFD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506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453C6-91EB-A7DF-4DA3-108688300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C8E65-DB5D-AB7B-EE10-AFF16A02E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19860-585D-02A6-EE6C-B6D1155A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D3426-3D9D-3A92-69BA-B186A50D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9C20D-DD60-64D4-0D5C-B2C52C7E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76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178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0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96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8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83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737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8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321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57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08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655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5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4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6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A469-B35F-4F4A-AE3D-6C28272F5D75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49D6-6E0A-4FB2-AA67-BAE4017FB8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5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98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42C13A-47AA-26C4-33AD-C47D9EEFA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D805B-258C-20F3-770D-2D7026F94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7C5F6-6219-D280-26B4-B35A76733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C77F7D-3AA3-4841-9F6B-81D949A5D3E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BE3AB-9962-B14C-BA03-81579F93A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149E9-0FBF-9D98-ECA1-F4562FF6C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030017-48DD-6D45-A995-97A13892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6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805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F556F9-5254-3582-1A42-2FD5F836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2E2B1-77DC-1AC1-AED6-5AE87951E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3CE5B-0F66-1410-EE4B-F73BDB4AD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AA5BCE-B57C-4B59-9508-2053C91F29A7}" type="datetimeFigureOut">
              <a:rPr lang="en-GB" smtClean="0"/>
              <a:t>26/09/2024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4EB78-E0E8-0545-88EE-A688D7CA6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38CF-91C0-10F5-5760-C691E53B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7A2B92-F21D-4206-9545-EEC672A3F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qa.org.uk/sqa/files_ccc/nq-2025-exam-timetabl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qa.org.uk/pastpapers/findpastpaper.htm" TargetMode="Externa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30.jp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567" y="143692"/>
            <a:ext cx="11939451" cy="1759540"/>
          </a:xfrm>
        </p:spPr>
        <p:txBody>
          <a:bodyPr>
            <a:normAutofit/>
          </a:bodyPr>
          <a:lstStyle/>
          <a:p>
            <a:r>
              <a:rPr lang="en-GB" b="1" dirty="0"/>
              <a:t>S4,5,6 </a:t>
            </a:r>
            <a:br>
              <a:rPr lang="en-GB" b="1" dirty="0"/>
            </a:br>
            <a:r>
              <a:rPr lang="en-GB" b="1" dirty="0"/>
              <a:t>How to Pass your Qualifications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455" y="2959765"/>
            <a:ext cx="3750945" cy="36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Scottish Qualification Authority SQA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National 1,2,3,4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 internal units (2 or 3) to help assess learning</a:t>
            </a:r>
          </a:p>
          <a:p>
            <a:endParaRPr lang="en-GB" dirty="0"/>
          </a:p>
          <a:p>
            <a:r>
              <a:rPr lang="en-GB" dirty="0"/>
              <a:t>Internal Added Value Unit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Some work marked by Leith Academy staff: folios, practical work, performances, portfolios</a:t>
            </a:r>
          </a:p>
          <a:p>
            <a:endParaRPr lang="en-GB" dirty="0"/>
          </a:p>
          <a:p>
            <a:r>
              <a:rPr lang="en-GB" dirty="0"/>
              <a:t>No final exam required: pass or fail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420" t="42411" r="20350" b="6518"/>
          <a:stretch/>
        </p:blipFill>
        <p:spPr>
          <a:xfrm>
            <a:off x="6923314" y="2534194"/>
            <a:ext cx="3602789" cy="17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7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Scottish Qualification Authority SQA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5949" y="1809722"/>
            <a:ext cx="5705723" cy="4692741"/>
          </a:xfrm>
        </p:spPr>
        <p:txBody>
          <a:bodyPr>
            <a:normAutofit fontScale="92500"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National 5 / Higher / Advanced Higher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Some work marked by Leith Academy staff: folios, practical work, performances, portfolios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Some work sent to SQA to be marked: folios, dissertations, art work</a:t>
            </a: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An exam, in most subjects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420" t="42411" r="20350" b="6518"/>
          <a:stretch/>
        </p:blipFill>
        <p:spPr>
          <a:xfrm>
            <a:off x="9565419" y="0"/>
            <a:ext cx="2399870" cy="1183384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6639339" y="1809722"/>
            <a:ext cx="5408212" cy="469274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Level 5 and 6 NPAs, Skills for Work, Awards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No exam, all work is made up of units to be marked: folios, practical work, performances, portfolios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2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Dates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Tracking Report  – week beginning 7</a:t>
            </a:r>
            <a:r>
              <a:rPr lang="en-GB" baseline="30000" dirty="0"/>
              <a:t>th</a:t>
            </a:r>
            <a:r>
              <a:rPr lang="en-GB" dirty="0"/>
              <a:t> October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PERSON Parents’ Evenings coming up – progress check, target setting</a:t>
            </a:r>
          </a:p>
          <a:p>
            <a:pPr marL="0" indent="0">
              <a:buNone/>
            </a:pPr>
            <a:r>
              <a:rPr lang="en-GB" dirty="0"/>
              <a:t>(30</a:t>
            </a:r>
            <a:r>
              <a:rPr lang="en-GB" baseline="30000" dirty="0"/>
              <a:t>th</a:t>
            </a:r>
            <a:r>
              <a:rPr lang="en-GB" dirty="0"/>
              <a:t> October Anderson/Barton and 12</a:t>
            </a:r>
            <a:r>
              <a:rPr lang="en-GB" baseline="30000" dirty="0"/>
              <a:t>th</a:t>
            </a:r>
            <a:r>
              <a:rPr lang="en-GB" dirty="0"/>
              <a:t> November Cowan/Port)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Prelim Window 1 – Practical/classroom-based 2</a:t>
            </a:r>
            <a:r>
              <a:rPr lang="en-GB" baseline="30000" dirty="0"/>
              <a:t>nd</a:t>
            </a:r>
            <a:r>
              <a:rPr lang="en-GB" dirty="0"/>
              <a:t> – 13</a:t>
            </a:r>
            <a:r>
              <a:rPr lang="en-GB" baseline="30000" dirty="0"/>
              <a:t>th</a:t>
            </a:r>
            <a:r>
              <a:rPr lang="en-GB" dirty="0"/>
              <a:t> December</a:t>
            </a:r>
          </a:p>
          <a:p>
            <a:r>
              <a:rPr lang="en-GB" dirty="0"/>
              <a:t>Prelim Window 2 – Games Hall 13</a:t>
            </a:r>
            <a:r>
              <a:rPr lang="en-GB" baseline="30000" dirty="0"/>
              <a:t>th</a:t>
            </a:r>
            <a:r>
              <a:rPr lang="en-GB" dirty="0"/>
              <a:t> – 17</a:t>
            </a:r>
            <a:r>
              <a:rPr lang="en-GB" baseline="30000" dirty="0"/>
              <a:t>th</a:t>
            </a:r>
            <a:r>
              <a:rPr lang="en-GB" dirty="0"/>
              <a:t> January</a:t>
            </a:r>
          </a:p>
          <a:p>
            <a:r>
              <a:rPr lang="en-GB" dirty="0"/>
              <a:t>Prelims are not there to catch youngsters out</a:t>
            </a:r>
          </a:p>
          <a:p>
            <a:r>
              <a:rPr lang="en-GB" dirty="0"/>
              <a:t>Prelims should allow Pupils to know strengths…and areas to improve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SQA 2025 Exam timetable – highlight your exams!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National Qualifications 2025 Exam Timetable (sqa.org.uk)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0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N Learn Session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2493962"/>
            <a:ext cx="5181600" cy="2668588"/>
          </a:xfrm>
        </p:spPr>
        <p:txBody>
          <a:bodyPr>
            <a:normAutofit/>
          </a:bodyPr>
          <a:lstStyle/>
          <a:p>
            <a:r>
              <a:rPr lang="en-GB" dirty="0"/>
              <a:t>Session for all S4 Pupils around mindset, aspiration, being positive, study techniques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55" t="32053" r="33401" b="18125"/>
          <a:stretch/>
        </p:blipFill>
        <p:spPr>
          <a:xfrm>
            <a:off x="6019800" y="2179025"/>
            <a:ext cx="4715693" cy="3644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4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6DBF3-171A-4579-902E-F642430B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/>
              <a:t>How to Pass Guides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8A273-9F74-48CF-89F9-66C0719CC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6" y="3684382"/>
            <a:ext cx="9192908" cy="2943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0D6750-B705-4E5E-ACAA-FF36F205E54E}"/>
              </a:ext>
            </a:extLst>
          </p:cNvPr>
          <p:cNvSpPr txBox="1"/>
          <p:nvPr/>
        </p:nvSpPr>
        <p:spPr>
          <a:xfrm>
            <a:off x="457200" y="1410653"/>
            <a:ext cx="10687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Available to borrow</a:t>
            </a:r>
          </a:p>
          <a:p>
            <a:r>
              <a:rPr lang="en-GB" sz="4000" dirty="0"/>
              <a:t>Sign-out from Joe (Learning Resource Centre)</a:t>
            </a:r>
          </a:p>
        </p:txBody>
      </p:sp>
    </p:spTree>
    <p:extLst>
      <p:ext uri="{BB962C8B-B14F-4D97-AF65-F5344CB8AC3E}">
        <p14:creationId xmlns:p14="http://schemas.microsoft.com/office/powerpoint/2010/main" val="917572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C2213-0E19-4E0F-8388-C95A095F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Microsoft </a:t>
            </a:r>
            <a:r>
              <a:rPr lang="en-GB" b="1" dirty="0"/>
              <a:t>Teams</a:t>
            </a:r>
            <a:r>
              <a:rPr lang="en-GB" dirty="0"/>
              <a:t> – materials, lessons, help</a:t>
            </a:r>
          </a:p>
        </p:txBody>
      </p:sp>
      <p:pic>
        <p:nvPicPr>
          <p:cNvPr id="1026" name="Picture 2" descr="Microsoft Teams usage jumps 50 percent to 115 million daily active users -  The Verge">
            <a:extLst>
              <a:ext uri="{FF2B5EF4-FFF2-40B4-BE49-F238E27FC236}">
                <a16:creationId xmlns:a16="http://schemas.microsoft.com/office/drawing/2014/main" id="{29618B65-8BC4-49FE-9375-20DEA57BA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10937" r="3052" b="13803"/>
          <a:stretch/>
        </p:blipFill>
        <p:spPr bwMode="auto">
          <a:xfrm>
            <a:off x="396240" y="1239520"/>
            <a:ext cx="11399520" cy="51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7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2F80FF-C0D8-FA21-D2BF-920DD614106A}"/>
              </a:ext>
            </a:extLst>
          </p:cNvPr>
          <p:cNvSpPr txBox="1"/>
          <p:nvPr/>
        </p:nvSpPr>
        <p:spPr>
          <a:xfrm rot="10800000" flipH="1" flipV="1">
            <a:off x="215360" y="1257498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Webinars will start 28</a:t>
            </a:r>
            <a:r>
              <a:rPr lang="en-GB" sz="2800" baseline="30000" dirty="0"/>
              <a:t>th</a:t>
            </a:r>
            <a:r>
              <a:rPr lang="en-GB" sz="2800" dirty="0"/>
              <a:t> October.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37946-3652-FE29-7D5B-39950B1A1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34" y="0"/>
            <a:ext cx="9405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1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4761" y="192713"/>
            <a:ext cx="10515600" cy="641023"/>
          </a:xfrm>
        </p:spPr>
        <p:txBody>
          <a:bodyPr>
            <a:normAutofit fontScale="90000"/>
          </a:bodyPr>
          <a:lstStyle/>
          <a:p>
            <a:r>
              <a:rPr lang="en-GB" dirty="0"/>
              <a:t>Our key messages to Pupils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81639" y="833736"/>
            <a:ext cx="10515600" cy="6024264"/>
          </a:xfrm>
        </p:spPr>
        <p:txBody>
          <a:bodyPr>
            <a:noAutofit/>
          </a:bodyPr>
          <a:lstStyle/>
          <a:p>
            <a:r>
              <a:rPr lang="en-GB" sz="2400" dirty="0"/>
              <a:t>Plan your revision time, free time, family time</a:t>
            </a:r>
            <a:endParaRPr lang="en-GB" sz="1000" dirty="0"/>
          </a:p>
          <a:p>
            <a:r>
              <a:rPr lang="en-GB" sz="2400" dirty="0"/>
              <a:t>Ask questions! You need to be honest and open and ask us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2400" dirty="0"/>
              <a:t>Eat, drink, sleep - repeat </a:t>
            </a:r>
          </a:p>
          <a:p>
            <a:r>
              <a:rPr lang="en-GB" sz="2400" dirty="0"/>
              <a:t>Attend supported study (and Easter Revision) sessions as required</a:t>
            </a:r>
          </a:p>
          <a:p>
            <a:r>
              <a:rPr lang="en-GB" sz="2400" dirty="0"/>
              <a:t>Carefully consider the tracking reports…borderline band 7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2400" dirty="0"/>
              <a:t>The following have lots of resources and revision materials:</a:t>
            </a:r>
          </a:p>
          <a:p>
            <a:pPr marL="0" indent="0">
              <a:buNone/>
            </a:pPr>
            <a:r>
              <a:rPr lang="en-GB" sz="2400" dirty="0"/>
              <a:t>- Class Teams</a:t>
            </a:r>
          </a:p>
          <a:p>
            <a:pPr>
              <a:buFontTx/>
              <a:buChar char="-"/>
            </a:pPr>
            <a:r>
              <a:rPr lang="en-GB" sz="2400" dirty="0"/>
              <a:t>Scholar (see Miss Bell for login)</a:t>
            </a:r>
          </a:p>
          <a:p>
            <a:pPr>
              <a:buFontTx/>
              <a:buChar char="-"/>
            </a:pPr>
            <a:r>
              <a:rPr lang="en-GB" sz="2400" dirty="0"/>
              <a:t>Achieve</a:t>
            </a:r>
          </a:p>
          <a:p>
            <a:pPr marL="0" indent="0">
              <a:buNone/>
            </a:pPr>
            <a:r>
              <a:rPr lang="en-GB" sz="2400" dirty="0"/>
              <a:t>- E-</a:t>
            </a:r>
            <a:r>
              <a:rPr lang="en-GB" sz="2400" dirty="0" err="1"/>
              <a:t>sgoil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- ClickView</a:t>
            </a:r>
          </a:p>
          <a:p>
            <a:pPr marL="0" indent="0">
              <a:buNone/>
            </a:pPr>
            <a:r>
              <a:rPr lang="en-GB" sz="2400" dirty="0"/>
              <a:t>- SQA website (past papers from previous years and Understanding Standards)</a:t>
            </a:r>
          </a:p>
          <a:p>
            <a:pPr marL="0" indent="0">
              <a:buNone/>
            </a:pPr>
            <a:endParaRPr lang="en-GB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90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07B0-2ECA-72FF-5B8A-50BBD1E0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2" y="400669"/>
            <a:ext cx="8055152" cy="1188720"/>
          </a:xfrm>
        </p:spPr>
        <p:txBody>
          <a:bodyPr/>
          <a:lstStyle/>
          <a:p>
            <a:r>
              <a:rPr lang="en-GB" dirty="0"/>
              <a:t>Websites to ENHANCE your learning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176C9-A86B-3B30-97EB-2E157C8C5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91170"/>
            <a:ext cx="7729728" cy="4606183"/>
          </a:xfrm>
        </p:spPr>
        <p:txBody>
          <a:bodyPr>
            <a:normAutofit fontScale="77500" lnSpcReduction="20000"/>
          </a:bodyPr>
          <a:lstStyle/>
          <a:p>
            <a:r>
              <a:rPr lang="en-GB" sz="3400" dirty="0"/>
              <a:t>Scholar: pioneering education with Heriot Watt university since 1999, </a:t>
            </a:r>
            <a:r>
              <a:rPr lang="en-GB" sz="3400" b="0" i="0" u="none" strike="noStrike" dirty="0">
                <a:solidFill>
                  <a:srgbClr val="242424"/>
                </a:solidFill>
                <a:effectLst/>
                <a:latin typeface="Circular"/>
              </a:rPr>
              <a:t>marry the best of education and technology to create an exceptional learning experience. </a:t>
            </a:r>
            <a:r>
              <a:rPr lang="en-GB" sz="3400" dirty="0">
                <a:solidFill>
                  <a:srgbClr val="242424"/>
                </a:solidFill>
                <a:latin typeface="Circular"/>
              </a:rPr>
              <a:t>Scholars </a:t>
            </a:r>
            <a:r>
              <a:rPr lang="en-GB" sz="3400" b="0" i="0" u="none" strike="noStrike" dirty="0">
                <a:solidFill>
                  <a:srgbClr val="242424"/>
                </a:solidFill>
                <a:effectLst/>
                <a:latin typeface="Circular"/>
              </a:rPr>
              <a:t>content is crafted with practising subject-specialist teachers, ensuring its content is relevant and in-depth.</a:t>
            </a:r>
          </a:p>
          <a:p>
            <a:r>
              <a:rPr lang="en-GB" sz="3400" dirty="0">
                <a:solidFill>
                  <a:srgbClr val="242424"/>
                </a:solidFill>
                <a:latin typeface="Circular"/>
              </a:rPr>
              <a:t>Achieve: is a website where you can learn, assets and self-evaluate. It provides necessary information about topics and subtopics within your chosen courses.</a:t>
            </a:r>
          </a:p>
          <a:p>
            <a:r>
              <a:rPr lang="en-GB" sz="3400" b="0" i="0" u="none" strike="noStrike" dirty="0">
                <a:solidFill>
                  <a:srgbClr val="242424"/>
                </a:solidFill>
                <a:effectLst/>
                <a:latin typeface="Circular"/>
              </a:rPr>
              <a:t>B</a:t>
            </a:r>
            <a:r>
              <a:rPr lang="en-GB" sz="3400" dirty="0">
                <a:solidFill>
                  <a:srgbClr val="242424"/>
                </a:solidFill>
                <a:latin typeface="Circular"/>
              </a:rPr>
              <a:t>BC Bite Size: can be used to help you with your homework or to help you revise your subjects with videos, notes, activities and quizzes. </a:t>
            </a:r>
            <a:endParaRPr lang="en-GB" sz="3400" b="0" i="0" u="none" strike="noStrike" dirty="0">
              <a:solidFill>
                <a:srgbClr val="242424"/>
              </a:solidFill>
              <a:effectLst/>
              <a:latin typeface="Circular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49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scholar hw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33" y="0"/>
            <a:ext cx="3697100" cy="9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18D166A-6A0A-4AB5-B488-987584F0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134133"/>
            <a:ext cx="10725150" cy="45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F36A0-3D24-42CD-8772-9869B88A6A3B}"/>
              </a:ext>
            </a:extLst>
          </p:cNvPr>
          <p:cNvSpPr txBox="1"/>
          <p:nvPr/>
        </p:nvSpPr>
        <p:spPr>
          <a:xfrm>
            <a:off x="3190240" y="5875957"/>
            <a:ext cx="702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Email or speak to Miss Bell if you don’t have your login details.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F3688-0A97-4094-AAEE-A5D5FABC3CC7}"/>
              </a:ext>
            </a:extLst>
          </p:cNvPr>
          <p:cNvSpPr txBox="1"/>
          <p:nvPr/>
        </p:nvSpPr>
        <p:spPr>
          <a:xfrm>
            <a:off x="8572500" y="2111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https://scholar.hw.ac.uk</a:t>
            </a:r>
          </a:p>
        </p:txBody>
      </p:sp>
    </p:spTree>
    <p:extLst>
      <p:ext uri="{BB962C8B-B14F-4D97-AF65-F5344CB8AC3E}">
        <p14:creationId xmlns:p14="http://schemas.microsoft.com/office/powerpoint/2010/main" val="297446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2385"/>
            <a:ext cx="10677939" cy="4351338"/>
          </a:xfrm>
        </p:spPr>
        <p:txBody>
          <a:bodyPr/>
          <a:lstStyle/>
          <a:p>
            <a:r>
              <a:rPr lang="en-GB" dirty="0"/>
              <a:t>Thank you for coming along.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Learning Intention: </a:t>
            </a:r>
          </a:p>
          <a:p>
            <a:r>
              <a:rPr lang="en-GB" dirty="0"/>
              <a:t>To help you support your child through their National Qualifications</a:t>
            </a:r>
          </a:p>
          <a:p>
            <a:r>
              <a:rPr lang="en-GB" dirty="0"/>
              <a:t>To allow us to work together as a School and Home / Family</a:t>
            </a:r>
          </a:p>
          <a:p>
            <a:r>
              <a:rPr lang="en-GB" dirty="0"/>
              <a:t>To help develop your understanding of the Scottish system (SQA)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6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DB3FD-86F8-6F1C-9BE4-0CE6E7931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237" y="387563"/>
            <a:ext cx="5118219" cy="53301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Ask your teacher for your login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E3612-45EB-3BA5-7EEB-32C24901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55" y="0"/>
            <a:ext cx="1958349" cy="1500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E30F17-6020-3664-D8FD-95C0D8505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943" y="1930400"/>
            <a:ext cx="4493010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A40609-9F2B-6588-0536-6DC7E5AF9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47" y="1930400"/>
            <a:ext cx="7664843" cy="42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22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F6A8C0-554C-CACD-57C7-973936B3BF40}"/>
              </a:ext>
            </a:extLst>
          </p:cNvPr>
          <p:cNvSpPr txBox="1">
            <a:spLocks/>
          </p:cNvSpPr>
          <p:nvPr/>
        </p:nvSpPr>
        <p:spPr>
          <a:xfrm>
            <a:off x="2922739" y="2834252"/>
            <a:ext cx="6346521" cy="118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TEAMS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AND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A02B93">
                    <a:lumMod val="49000"/>
                  </a:srgb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ONE NOTE </a:t>
            </a:r>
          </a:p>
        </p:txBody>
      </p:sp>
      <p:pic>
        <p:nvPicPr>
          <p:cNvPr id="7" name="Picture 6" descr="Microsoft Teams - Your Intro to Digital Transformation - Triple4">
            <a:extLst>
              <a:ext uri="{FF2B5EF4-FFF2-40B4-BE49-F238E27FC236}">
                <a16:creationId xmlns:a16="http://schemas.microsoft.com/office/drawing/2014/main" id="{E4D7D981-8189-3576-9FE9-8705C52779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" t="14795" b="5428"/>
          <a:stretch/>
        </p:blipFill>
        <p:spPr>
          <a:xfrm>
            <a:off x="1898718" y="2833129"/>
            <a:ext cx="1299602" cy="985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icrosoft OneNote (1 Hour 49 min) – CPD Portal">
            <a:extLst>
              <a:ext uri="{FF2B5EF4-FFF2-40B4-BE49-F238E27FC236}">
                <a16:creationId xmlns:a16="http://schemas.microsoft.com/office/drawing/2014/main" id="{F4726077-690D-4CFE-3845-E7886649A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619" y="2838188"/>
            <a:ext cx="1386215" cy="97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131E83-255E-270E-3B76-8CF6A20EC3E2}"/>
              </a:ext>
            </a:extLst>
          </p:cNvPr>
          <p:cNvSpPr txBox="1"/>
          <p:nvPr/>
        </p:nvSpPr>
        <p:spPr>
          <a:xfrm>
            <a:off x="2397720" y="340010"/>
            <a:ext cx="761806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USEFUL  TOOLS  FOR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REVISION 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 descr="Checklist Icon Vector Art, Icons, and Graphics for Free Download">
            <a:extLst>
              <a:ext uri="{FF2B5EF4-FFF2-40B4-BE49-F238E27FC236}">
                <a16:creationId xmlns:a16="http://schemas.microsoft.com/office/drawing/2014/main" id="{B1E23A40-1E7B-3924-975B-559B674EFB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54" r="16393" b="1695"/>
          <a:stretch/>
        </p:blipFill>
        <p:spPr>
          <a:xfrm>
            <a:off x="9484159" y="340421"/>
            <a:ext cx="437155" cy="603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87868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0054" y="282641"/>
            <a:ext cx="2327755" cy="67455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4800" b="1">
                <a:solidFill>
                  <a:schemeClr val="tx2">
                    <a:lumMod val="90000"/>
                    <a:lumOff val="10000"/>
                  </a:schemeClr>
                </a:solidFill>
                <a:latin typeface="Aptos Display"/>
              </a:rPr>
              <a:t>TEAMS </a:t>
            </a:r>
          </a:p>
          <a:p>
            <a:pPr marL="342900" indent="-342900">
              <a:buFont typeface="Courier New" panose="020B0604020202020204" pitchFamily="34" charset="0"/>
              <a:buChar char="o"/>
            </a:pPr>
            <a:endParaRPr lang="en-US" b="1">
              <a:solidFill>
                <a:srgbClr val="000000"/>
              </a:solidFill>
              <a:latin typeface="Aptos Display"/>
            </a:endParaRPr>
          </a:p>
          <a:p>
            <a:pPr marL="342900" indent="-342900">
              <a:buFont typeface="Courier New" panose="020B0604020202020204" pitchFamily="34" charset="0"/>
              <a:buChar char="o"/>
            </a:pPr>
            <a:endParaRPr lang="en-US" b="1">
              <a:solidFill>
                <a:srgbClr val="000000"/>
              </a:solidFill>
              <a:latin typeface="Aptos Display"/>
            </a:endParaRPr>
          </a:p>
          <a:p>
            <a:endParaRPr lang="en-US" sz="4800" b="1">
              <a:solidFill>
                <a:srgbClr val="163E64"/>
              </a:solidFill>
              <a:latin typeface="Aptos Displ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A31D0-DB3E-46A7-3274-0B4897DE8FFF}"/>
              </a:ext>
            </a:extLst>
          </p:cNvPr>
          <p:cNvSpPr txBox="1"/>
          <p:nvPr/>
        </p:nvSpPr>
        <p:spPr>
          <a:xfrm>
            <a:off x="549058" y="956153"/>
            <a:ext cx="5164898" cy="375487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It is important to be on schedule for revision and coursework. Teams can be a useful resource to improve time management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Be prepared. Make sure to check teams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      Consistently, it is important to be aware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      of updates and deadlines.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 Every little Helps. Make most of the files     section to access additional learning resources and coursework.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4A2FB-6D8A-9F62-D84B-C7D168C4E08A}"/>
              </a:ext>
            </a:extLst>
          </p:cNvPr>
          <p:cNvSpPr txBox="1"/>
          <p:nvPr/>
        </p:nvSpPr>
        <p:spPr>
          <a:xfrm>
            <a:off x="6509359" y="235906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4E1548"/>
                </a:solidFill>
                <a:effectLst/>
                <a:uLnTx/>
                <a:uFillTx/>
                <a:latin typeface="Aptos Display"/>
                <a:ea typeface="+mn-ea"/>
                <a:cs typeface="+mn-cs"/>
              </a:rPr>
              <a:t>ONE NOTE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0DA11-0109-E04A-A5CE-B259832227B5}"/>
              </a:ext>
            </a:extLst>
          </p:cNvPr>
          <p:cNvSpPr txBox="1"/>
          <p:nvPr/>
        </p:nvSpPr>
        <p:spPr>
          <a:xfrm>
            <a:off x="6239628" y="1263929"/>
            <a:ext cx="5690609" cy="3139321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useful tool to catch up on missed course content.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Some of the resources One Note offers: 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Course notes and revision notes.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Past papers and worksheets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Track progress. Make personal sections and attempt past paper questions.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Get as much feedback as possible from teachers (on and off school) e.g. markings.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B0DA-87D0-8D49-8687-8B2B8F3B5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11667"/>
            <a:ext cx="9601200" cy="1485900"/>
          </a:xfrm>
        </p:spPr>
        <p:txBody>
          <a:bodyPr>
            <a:normAutofit/>
          </a:bodyPr>
          <a:lstStyle/>
          <a:p>
            <a:r>
              <a:rPr lang="en-GB" sz="5300" b="1" u="sng" dirty="0"/>
              <a:t>Past Papers</a:t>
            </a:r>
            <a:r>
              <a:rPr lang="en-GB" sz="4800" dirty="0"/>
              <a:t>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D1508-48E7-C414-86E2-7C3640FD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38111"/>
            <a:ext cx="9601200" cy="5108222"/>
          </a:xfrm>
        </p:spPr>
        <p:txBody>
          <a:bodyPr>
            <a:normAutofit fontScale="92500" lnSpcReduction="10000"/>
          </a:bodyPr>
          <a:lstStyle/>
          <a:p>
            <a:r>
              <a:rPr lang="en-GB" sz="3100" dirty="0"/>
              <a:t>Ability to access past papers on some subjects back to 2018</a:t>
            </a:r>
          </a:p>
          <a:p>
            <a:endParaRPr lang="en-GB" sz="3100" dirty="0"/>
          </a:p>
          <a:p>
            <a:r>
              <a:rPr lang="en-GB" sz="3100" dirty="0"/>
              <a:t>Very useful in testing yourself and acknowledging what needs to be worked on </a:t>
            </a:r>
          </a:p>
          <a:p>
            <a:endParaRPr lang="en-GB" sz="3100" dirty="0"/>
          </a:p>
          <a:p>
            <a:r>
              <a:rPr lang="en-GB" sz="3100" dirty="0"/>
              <a:t>Marking instructions available to be able to recognise where marks were gained/lost </a:t>
            </a:r>
          </a:p>
          <a:p>
            <a:endParaRPr lang="en-GB" sz="3100" dirty="0"/>
          </a:p>
          <a:p>
            <a:r>
              <a:rPr lang="en-US" sz="3200" dirty="0">
                <a:hlinkClick r:id="rId2"/>
              </a:rPr>
              <a:t>https://</a:t>
            </a:r>
            <a:r>
              <a:rPr lang="en-US" sz="3200" dirty="0" err="1">
                <a:hlinkClick r:id="rId2"/>
              </a:rPr>
              <a:t>www.sqa.org.uk</a:t>
            </a:r>
            <a:r>
              <a:rPr lang="en-US" sz="3200" dirty="0">
                <a:hlinkClick r:id="rId2"/>
              </a:rPr>
              <a:t>/</a:t>
            </a:r>
            <a:r>
              <a:rPr lang="en-US" sz="3200" dirty="0" err="1">
                <a:hlinkClick r:id="rId2"/>
              </a:rPr>
              <a:t>pastpapers</a:t>
            </a:r>
            <a:r>
              <a:rPr lang="en-US" sz="3200" dirty="0">
                <a:hlinkClick r:id="rId2"/>
              </a:rPr>
              <a:t>/</a:t>
            </a:r>
            <a:r>
              <a:rPr lang="en-US" sz="3200" dirty="0" err="1">
                <a:hlinkClick r:id="rId2"/>
              </a:rPr>
              <a:t>findpastpaper.htm</a:t>
            </a:r>
            <a:endParaRPr lang="en-GB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3C7C6-AA2A-D2C5-FBE4-2442850B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176" y="273116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Supported Studies 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7" name="Graphic 6" descr="Run">
            <a:extLst>
              <a:ext uri="{FF2B5EF4-FFF2-40B4-BE49-F238E27FC236}">
                <a16:creationId xmlns:a16="http://schemas.microsoft.com/office/drawing/2014/main" id="{715764CE-00D1-39B5-5EF2-143C7228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84C29-9430-31F5-0922-8CB22BCAA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384419"/>
            <a:ext cx="4977578" cy="5059109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They are run by each department at lunchtime or after school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It’s not run like a lesson, it’s self-led 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I would advise all year round, </a:t>
            </a:r>
            <a:r>
              <a:rPr lang="en-GB" sz="2000" b="1" dirty="0">
                <a:solidFill>
                  <a:schemeClr val="tx2"/>
                </a:solidFill>
              </a:rPr>
              <a:t>consistency is key 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Perfect for subjects you find slightly more challenging 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They allow you to have access to a teacher to ask questions to when confused 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Great for motivation </a:t>
            </a: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Bring your friends along and help each other out.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335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67E883-1EB5-FFD7-32AC-76DD5F81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812" y="85258"/>
            <a:ext cx="4658375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99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74EFF-DDEB-9759-0866-B2C8F9E4B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</a:t>
            </a:r>
            <a:r>
              <a:rPr lang="en-GB" b="1" dirty="0"/>
              <a:t>your</a:t>
            </a:r>
            <a:r>
              <a:rPr lang="en-GB" dirty="0"/>
              <a:t> revision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E6707-00B1-9D02-ED7C-BB1DC44D1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Out of all of the revision methods we talked about before, at least one or two is bound to stick!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best way to find out which revision method works for you is to revise using a method and then completing a past paper exam.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Depending on your result, you can then settle on the method.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Your revision method can change over time, so make sure to keep researching.</a:t>
            </a:r>
          </a:p>
        </p:txBody>
      </p:sp>
    </p:spTree>
    <p:extLst>
      <p:ext uri="{BB962C8B-B14F-4D97-AF65-F5344CB8AC3E}">
        <p14:creationId xmlns:p14="http://schemas.microsoft.com/office/powerpoint/2010/main" val="2028664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it visible…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14" t="31697" r="55188" b="7768"/>
          <a:stretch/>
        </p:blipFill>
        <p:spPr>
          <a:xfrm rot="20538690">
            <a:off x="6628240" y="719054"/>
            <a:ext cx="4006648" cy="5499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59" t="8661" r="60207" b="11339"/>
          <a:stretch/>
        </p:blipFill>
        <p:spPr>
          <a:xfrm rot="655750">
            <a:off x="2370025" y="2238861"/>
            <a:ext cx="3148148" cy="4197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50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takes a village – Our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69823" cy="4431484"/>
          </a:xfrm>
        </p:spPr>
        <p:txBody>
          <a:bodyPr/>
          <a:lstStyle/>
          <a:p>
            <a:r>
              <a:rPr lang="en-GB" dirty="0"/>
              <a:t>We can’t achieve just as a School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need Families, Partners, Communities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204" y="2995140"/>
            <a:ext cx="1580606" cy="790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37" y="3659506"/>
            <a:ext cx="1473927" cy="1473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974" y="4107695"/>
            <a:ext cx="1473927" cy="789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5217">
            <a:off x="6197772" y="3951493"/>
            <a:ext cx="1734352" cy="9419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293" y="5402134"/>
            <a:ext cx="2006608" cy="10062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976" y="5544753"/>
            <a:ext cx="2638425" cy="752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223" y="1968957"/>
            <a:ext cx="2057262" cy="1457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2C088D-24FE-0FB8-37F7-9E94465C5A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308" y="4712699"/>
            <a:ext cx="2331576" cy="15239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279A1C-05BF-9CDF-237C-9DA589AC674E}"/>
              </a:ext>
            </a:extLst>
          </p:cNvPr>
          <p:cNvSpPr txBox="1"/>
          <p:nvPr/>
        </p:nvSpPr>
        <p:spPr>
          <a:xfrm>
            <a:off x="2711175" y="4874510"/>
            <a:ext cx="2491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Pupils can make an appointment to see Giles, our Careers Advisor.</a:t>
            </a:r>
          </a:p>
        </p:txBody>
      </p:sp>
    </p:spTree>
    <p:extLst>
      <p:ext uri="{BB962C8B-B14F-4D97-AF65-F5344CB8AC3E}">
        <p14:creationId xmlns:p14="http://schemas.microsoft.com/office/powerpoint/2010/main" val="79241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A107-31D1-4AF4-BA88-EBE2EABB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‘Break out’ opportunity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955DF-18DD-4A73-AAB5-E57F4AFDDD8B}"/>
              </a:ext>
            </a:extLst>
          </p:cNvPr>
          <p:cNvSpPr txBox="1"/>
          <p:nvPr/>
        </p:nvSpPr>
        <p:spPr>
          <a:xfrm>
            <a:off x="904876" y="1962150"/>
            <a:ext cx="10163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Move round the stalls </a:t>
            </a:r>
          </a:p>
          <a:p>
            <a:endParaRPr lang="en-GB" sz="3200" dirty="0"/>
          </a:p>
          <a:p>
            <a:r>
              <a:rPr lang="en-GB" sz="3200" dirty="0"/>
              <a:t>Speak to subject teachers and Prefects</a:t>
            </a:r>
          </a:p>
        </p:txBody>
      </p:sp>
    </p:spTree>
    <p:extLst>
      <p:ext uri="{BB962C8B-B14F-4D97-AF65-F5344CB8AC3E}">
        <p14:creationId xmlns:p14="http://schemas.microsoft.com/office/powerpoint/2010/main" val="140850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05" y="149086"/>
            <a:ext cx="10515600" cy="1325563"/>
          </a:xfrm>
        </p:spPr>
        <p:txBody>
          <a:bodyPr/>
          <a:lstStyle/>
          <a:p>
            <a:r>
              <a:rPr lang="en-GB" dirty="0"/>
              <a:t>Keep updated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205" y="3574732"/>
            <a:ext cx="4323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leithacademy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6A430-BAF3-4FFC-A1E8-FEFD0B434CD3}"/>
              </a:ext>
            </a:extLst>
          </p:cNvPr>
          <p:cNvSpPr txBox="1"/>
          <p:nvPr/>
        </p:nvSpPr>
        <p:spPr>
          <a:xfrm>
            <a:off x="5924038" y="4675465"/>
            <a:ext cx="558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https://leithacademy.uk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FFEAA-74F0-8533-E553-122F050E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5" y="1700050"/>
            <a:ext cx="3562350" cy="1898277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F1168323-24F2-84E2-776C-F8DE5D59AA0C}"/>
              </a:ext>
            </a:extLst>
          </p:cNvPr>
          <p:cNvSpPr/>
          <p:nvPr/>
        </p:nvSpPr>
        <p:spPr>
          <a:xfrm>
            <a:off x="7486650" y="5305646"/>
            <a:ext cx="2867025" cy="1419003"/>
          </a:xfrm>
          <a:prstGeom prst="upArrow">
            <a:avLst>
              <a:gd name="adj1" fmla="val 50000"/>
              <a:gd name="adj2" fmla="val 401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CALENDAR WITH 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15CE9-CE65-D32A-220D-FE8A9732F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557" y="1614421"/>
            <a:ext cx="2795231" cy="1928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4E9D40-7C8C-3E62-204A-31274A198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334" y="871870"/>
            <a:ext cx="4294314" cy="35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7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8122"/>
          </a:xfrm>
        </p:spPr>
        <p:txBody>
          <a:bodyPr/>
          <a:lstStyle/>
          <a:p>
            <a:r>
              <a:rPr lang="en-GB" dirty="0"/>
              <a:t>Our Values….Day in day 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711" y="4968019"/>
            <a:ext cx="211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-Sticking with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-Resilience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-Growth mindset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27327" y="5429684"/>
            <a:ext cx="2155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Positive Destinations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Wider Achievement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139" y="1283248"/>
            <a:ext cx="2829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-LGBT+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-Equalities and Inclusion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-Sustainability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-Health &amp; Wellbeing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-Restorative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-Curriculum Pathways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-Key Adult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559022"/>
            <a:ext cx="4963886" cy="485916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2037806" y="5316583"/>
            <a:ext cx="2769325" cy="378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8161021" y="6021977"/>
            <a:ext cx="1328055" cy="110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41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71" t="16696" r="36312" b="9553"/>
          <a:stretch/>
        </p:blipFill>
        <p:spPr>
          <a:xfrm>
            <a:off x="629194" y="692331"/>
            <a:ext cx="6565131" cy="4975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544" y="302755"/>
            <a:ext cx="2220594" cy="2173746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EA2BFC55-6582-547E-4709-D13EA7F2E7D4}"/>
              </a:ext>
            </a:extLst>
          </p:cNvPr>
          <p:cNvSpPr/>
          <p:nvPr/>
        </p:nvSpPr>
        <p:spPr>
          <a:xfrm rot="1037645">
            <a:off x="6798361" y="2480412"/>
            <a:ext cx="5277578" cy="22669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PROCESSES AND GOOD HABITS ARE VITAL!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EE019-0248-9140-0231-CF00ECD210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5000" r="35859" b="41528"/>
          <a:stretch/>
        </p:blipFill>
        <p:spPr>
          <a:xfrm>
            <a:off x="7624446" y="4381500"/>
            <a:ext cx="2354218" cy="21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4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FCC5-D6CF-CDEC-1FA0-40BFC971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youngsters do well….deservedly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9A0BFC-BFE1-323B-2F2B-6ECBBECC6701}"/>
              </a:ext>
            </a:extLst>
          </p:cNvPr>
          <p:cNvSpPr/>
          <p:nvPr/>
        </p:nvSpPr>
        <p:spPr>
          <a:xfrm>
            <a:off x="9554845" y="3000375"/>
            <a:ext cx="2057400" cy="3048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LEARNERS LEAVE LEITH ACADEMY WITH POSITIVE LIT / NUM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0A462-A794-4D93-442E-C45B00097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7" t="36592" r="42750" b="9038"/>
          <a:stretch/>
        </p:blipFill>
        <p:spPr>
          <a:xfrm>
            <a:off x="294639" y="1690688"/>
            <a:ext cx="8560755" cy="5100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CD3C6-7EA2-10A0-D6DD-009338807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5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0E3C-6A35-B129-67E7-F5227629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link is crucial! 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C1AE582-D29E-8DD9-0F1A-FCC2F7DE319F}"/>
              </a:ext>
            </a:extLst>
          </p:cNvPr>
          <p:cNvSpPr/>
          <p:nvPr/>
        </p:nvSpPr>
        <p:spPr>
          <a:xfrm>
            <a:off x="7884160" y="1804828"/>
            <a:ext cx="3188970" cy="277368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IN LEARNING FOR 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155305-70AD-6220-C91B-66D92D1BED29}"/>
              </a:ext>
            </a:extLst>
          </p:cNvPr>
          <p:cNvSpPr/>
          <p:nvPr/>
        </p:nvSpPr>
        <p:spPr>
          <a:xfrm>
            <a:off x="8621395" y="1236899"/>
            <a:ext cx="1714500" cy="5429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257F48-C896-E010-FA0D-7178E6E5031C}"/>
              </a:ext>
            </a:extLst>
          </p:cNvPr>
          <p:cNvSpPr/>
          <p:nvPr/>
        </p:nvSpPr>
        <p:spPr>
          <a:xfrm>
            <a:off x="7254875" y="4628515"/>
            <a:ext cx="1714500" cy="5429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A854D0-6C06-2250-786C-3243CEDDC897}"/>
              </a:ext>
            </a:extLst>
          </p:cNvPr>
          <p:cNvSpPr/>
          <p:nvPr/>
        </p:nvSpPr>
        <p:spPr>
          <a:xfrm>
            <a:off x="10215880" y="4628515"/>
            <a:ext cx="1714500" cy="5429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CF5D29-7409-7030-F422-C8D7F0A7E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" t="11556" r="34501" b="16528"/>
          <a:stretch/>
        </p:blipFill>
        <p:spPr>
          <a:xfrm>
            <a:off x="91440" y="1315968"/>
            <a:ext cx="6004560" cy="37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1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072C8-69AB-4BF9-8171-BE9E2E5B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Signposting is the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023AD-3C83-44CB-A1BB-6D1AAAE9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553173" cy="4716577"/>
          </a:xfrm>
        </p:spPr>
        <p:txBody>
          <a:bodyPr/>
          <a:lstStyle/>
          <a:p>
            <a:r>
              <a:rPr lang="en-GB" dirty="0"/>
              <a:t>We want to help you, help your children</a:t>
            </a:r>
          </a:p>
          <a:p>
            <a:endParaRPr lang="en-GB" dirty="0"/>
          </a:p>
          <a:p>
            <a:r>
              <a:rPr lang="en-GB" dirty="0"/>
              <a:t>Provide quick, easy, simple links to support</a:t>
            </a:r>
          </a:p>
          <a:p>
            <a:endParaRPr lang="en-GB" dirty="0"/>
          </a:p>
          <a:p>
            <a:r>
              <a:rPr lang="en-GB" dirty="0"/>
              <a:t>Keep communication open throughout the year to help supportive conversations = improved outcomes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CB2D8D-E768-456C-8DEB-E98E6DFC8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9" t="15120" r="44407" b="21374"/>
          <a:stretch/>
        </p:blipFill>
        <p:spPr>
          <a:xfrm>
            <a:off x="6527921" y="2375555"/>
            <a:ext cx="5203595" cy="37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Results and Achievements are key areas of focus for us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0070C0"/>
                </a:solidFill>
              </a:rPr>
              <a:t>- improved outcomes to help young people in their next step</a:t>
            </a:r>
          </a:p>
          <a:p>
            <a:endParaRPr lang="en-GB" dirty="0"/>
          </a:p>
          <a:p>
            <a:r>
              <a:rPr lang="en-GB" dirty="0"/>
              <a:t>Literacy and Numeracy are key areas of focus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rgbClr val="0070C0"/>
                </a:solidFill>
              </a:rPr>
              <a:t>- improved outcomes increase life chances / opportunities for all</a:t>
            </a:r>
            <a:endParaRPr lang="en-GB" dirty="0"/>
          </a:p>
          <a:p>
            <a:endParaRPr lang="en-GB" dirty="0"/>
          </a:p>
          <a:p>
            <a:r>
              <a:rPr lang="en-GB" dirty="0"/>
              <a:t>Having a path into a Positive Destination is a key focus</a:t>
            </a:r>
          </a:p>
          <a:p>
            <a:endParaRPr lang="en-GB" dirty="0"/>
          </a:p>
          <a:p>
            <a:r>
              <a:rPr lang="en-GB" dirty="0"/>
              <a:t>Being aspirational in all that we do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910" y="192713"/>
            <a:ext cx="1580606" cy="15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1137</Words>
  <Application>Microsoft Office PowerPoint</Application>
  <PresentationFormat>Widescreen</PresentationFormat>
  <Paragraphs>171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Calibri Light</vt:lpstr>
      <vt:lpstr>Circular</vt:lpstr>
      <vt:lpstr>Courier New</vt:lpstr>
      <vt:lpstr>Franklin Gothic Book</vt:lpstr>
      <vt:lpstr>Gill Sans MT</vt:lpstr>
      <vt:lpstr>Office Theme</vt:lpstr>
      <vt:lpstr>Parcel</vt:lpstr>
      <vt:lpstr>1_Office Theme</vt:lpstr>
      <vt:lpstr>Crop</vt:lpstr>
      <vt:lpstr>2_Office Theme</vt:lpstr>
      <vt:lpstr>3_Office Theme</vt:lpstr>
      <vt:lpstr>S4,5,6  How to Pass your Qualifications</vt:lpstr>
      <vt:lpstr>Welcome </vt:lpstr>
      <vt:lpstr>Keep updated</vt:lpstr>
      <vt:lpstr>Our Values….Day in day out</vt:lpstr>
      <vt:lpstr>PowerPoint Presentation</vt:lpstr>
      <vt:lpstr>Our youngsters do well….deservedly </vt:lpstr>
      <vt:lpstr>The link is crucial! </vt:lpstr>
      <vt:lpstr>Signposting is the aim</vt:lpstr>
      <vt:lpstr>Our Focus</vt:lpstr>
      <vt:lpstr>Scottish Qualification Authority SQA</vt:lpstr>
      <vt:lpstr>Scottish Qualification Authority SQA</vt:lpstr>
      <vt:lpstr>Key Dates</vt:lpstr>
      <vt:lpstr>Live N Learn Session</vt:lpstr>
      <vt:lpstr>How to Pass Guides</vt:lpstr>
      <vt:lpstr>Microsoft Teams – materials, lessons, help</vt:lpstr>
      <vt:lpstr>PowerPoint Presentation</vt:lpstr>
      <vt:lpstr>Our key messages to Pupils</vt:lpstr>
      <vt:lpstr>Websites to ENHANCE your learning</vt:lpstr>
      <vt:lpstr>PowerPoint Presentation</vt:lpstr>
      <vt:lpstr>PowerPoint Presentation</vt:lpstr>
      <vt:lpstr>PowerPoint Presentation</vt:lpstr>
      <vt:lpstr>PowerPoint Presentation</vt:lpstr>
      <vt:lpstr>Past Papers </vt:lpstr>
      <vt:lpstr>Supported Studies </vt:lpstr>
      <vt:lpstr>PowerPoint Presentation</vt:lpstr>
      <vt:lpstr>Choosing your revision method</vt:lpstr>
      <vt:lpstr>Make it visible…</vt:lpstr>
      <vt:lpstr>It takes a village – Our Partners</vt:lpstr>
      <vt:lpstr>‘Break out’ opportunity</vt:lpstr>
    </vt:vector>
  </TitlesOfParts>
  <Company>City of Edinburgh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S4,5,6  How to Pass your NQ</dc:title>
  <dc:creator>Michael Irving</dc:creator>
  <cp:lastModifiedBy>Rachel Watson</cp:lastModifiedBy>
  <cp:revision>56</cp:revision>
  <dcterms:created xsi:type="dcterms:W3CDTF">2017-11-21T08:27:09Z</dcterms:created>
  <dcterms:modified xsi:type="dcterms:W3CDTF">2024-09-27T06:45:36Z</dcterms:modified>
</cp:coreProperties>
</file>