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821" r:id="rId5"/>
  </p:sldMasterIdLst>
  <p:notesMasterIdLst>
    <p:notesMasterId r:id="rId36"/>
  </p:notesMasterIdLst>
  <p:handoutMasterIdLst>
    <p:handoutMasterId r:id="rId37"/>
  </p:handoutMasterIdLst>
  <p:sldIdLst>
    <p:sldId id="267" r:id="rId6"/>
    <p:sldId id="290" r:id="rId7"/>
    <p:sldId id="256" r:id="rId8"/>
    <p:sldId id="257" r:id="rId9"/>
    <p:sldId id="258" r:id="rId10"/>
    <p:sldId id="259" r:id="rId11"/>
    <p:sldId id="268" r:id="rId12"/>
    <p:sldId id="278" r:id="rId13"/>
    <p:sldId id="269" r:id="rId14"/>
    <p:sldId id="274" r:id="rId15"/>
    <p:sldId id="260" r:id="rId16"/>
    <p:sldId id="271" r:id="rId17"/>
    <p:sldId id="270" r:id="rId18"/>
    <p:sldId id="275" r:id="rId19"/>
    <p:sldId id="262" r:id="rId20"/>
    <p:sldId id="263" r:id="rId21"/>
    <p:sldId id="264" r:id="rId22"/>
    <p:sldId id="266" r:id="rId23"/>
    <p:sldId id="272" r:id="rId24"/>
    <p:sldId id="279" r:id="rId25"/>
    <p:sldId id="280" r:id="rId26"/>
    <p:sldId id="281" r:id="rId27"/>
    <p:sldId id="282" r:id="rId28"/>
    <p:sldId id="273" r:id="rId29"/>
    <p:sldId id="285" r:id="rId30"/>
    <p:sldId id="286" r:id="rId31"/>
    <p:sldId id="287" r:id="rId32"/>
    <p:sldId id="288" r:id="rId33"/>
    <p:sldId id="289" r:id="rId34"/>
    <p:sldId id="265" r:id="rId35"/>
  </p:sldIdLst>
  <p:sldSz cx="12192000" cy="6858000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9B1D1C-DDC6-4AC7-BD19-B8A0E329D234}">
          <p14:sldIdLst>
            <p14:sldId id="267"/>
            <p14:sldId id="290"/>
            <p14:sldId id="256"/>
            <p14:sldId id="257"/>
            <p14:sldId id="258"/>
            <p14:sldId id="259"/>
            <p14:sldId id="268"/>
            <p14:sldId id="278"/>
            <p14:sldId id="269"/>
            <p14:sldId id="274"/>
            <p14:sldId id="260"/>
            <p14:sldId id="271"/>
            <p14:sldId id="270"/>
            <p14:sldId id="275"/>
            <p14:sldId id="262"/>
            <p14:sldId id="263"/>
            <p14:sldId id="264"/>
            <p14:sldId id="266"/>
            <p14:sldId id="272"/>
            <p14:sldId id="279"/>
            <p14:sldId id="280"/>
            <p14:sldId id="281"/>
            <p14:sldId id="282"/>
            <p14:sldId id="273"/>
            <p14:sldId id="285"/>
            <p14:sldId id="286"/>
            <p14:sldId id="287"/>
            <p14:sldId id="288"/>
            <p14:sldId id="28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tewart" userId="963dc3b0-c78c-4500-b783-5002aecabc32" providerId="ADAL" clId="{86BC00CC-4BE6-43D0-ABBA-8FEB775C3DC5}"/>
    <pc:docChg chg="undo custSel modSld">
      <pc:chgData name="Ben Stewart" userId="963dc3b0-c78c-4500-b783-5002aecabc32" providerId="ADAL" clId="{86BC00CC-4BE6-43D0-ABBA-8FEB775C3DC5}" dt="2024-11-19T15:52:51.795" v="416" actId="27636"/>
      <pc:docMkLst>
        <pc:docMk/>
      </pc:docMkLst>
      <pc:sldChg chg="modSp mod">
        <pc:chgData name="Ben Stewart" userId="963dc3b0-c78c-4500-b783-5002aecabc32" providerId="ADAL" clId="{86BC00CC-4BE6-43D0-ABBA-8FEB775C3DC5}" dt="2024-11-19T13:55:17.584" v="12" actId="20577"/>
        <pc:sldMkLst>
          <pc:docMk/>
          <pc:sldMk cId="3061336746" sldId="258"/>
        </pc:sldMkLst>
      </pc:sldChg>
      <pc:sldChg chg="addSp modSp mod">
        <pc:chgData name="Ben Stewart" userId="963dc3b0-c78c-4500-b783-5002aecabc32" providerId="ADAL" clId="{86BC00CC-4BE6-43D0-ABBA-8FEB775C3DC5}" dt="2024-11-19T15:46:08.161" v="314" actId="20577"/>
        <pc:sldMkLst>
          <pc:docMk/>
          <pc:sldMk cId="2630161571" sldId="260"/>
        </pc:sldMkLst>
      </pc:sldChg>
      <pc:sldChg chg="addSp modSp mod">
        <pc:chgData name="Ben Stewart" userId="963dc3b0-c78c-4500-b783-5002aecabc32" providerId="ADAL" clId="{86BC00CC-4BE6-43D0-ABBA-8FEB775C3DC5}" dt="2024-11-19T15:51:33.676" v="395" actId="1076"/>
        <pc:sldMkLst>
          <pc:docMk/>
          <pc:sldMk cId="2145480886" sldId="263"/>
        </pc:sldMkLst>
      </pc:sldChg>
      <pc:sldChg chg="modSp mod">
        <pc:chgData name="Ben Stewart" userId="963dc3b0-c78c-4500-b783-5002aecabc32" providerId="ADAL" clId="{86BC00CC-4BE6-43D0-ABBA-8FEB775C3DC5}" dt="2024-11-19T13:59:10.367" v="69" actId="14100"/>
        <pc:sldMkLst>
          <pc:docMk/>
          <pc:sldMk cId="448616991" sldId="264"/>
        </pc:sldMkLst>
      </pc:sldChg>
      <pc:sldChg chg="modSp mod">
        <pc:chgData name="Ben Stewart" userId="963dc3b0-c78c-4500-b783-5002aecabc32" providerId="ADAL" clId="{86BC00CC-4BE6-43D0-ABBA-8FEB775C3DC5}" dt="2024-11-19T15:52:51.795" v="416" actId="27636"/>
        <pc:sldMkLst>
          <pc:docMk/>
          <pc:sldMk cId="3240749777" sldId="266"/>
        </pc:sldMkLst>
      </pc:sldChg>
      <pc:sldChg chg="addSp modSp mod">
        <pc:chgData name="Ben Stewart" userId="963dc3b0-c78c-4500-b783-5002aecabc32" providerId="ADAL" clId="{86BC00CC-4BE6-43D0-ABBA-8FEB775C3DC5}" dt="2024-11-19T15:49:48.188" v="386" actId="20577"/>
        <pc:sldMkLst>
          <pc:docMk/>
          <pc:sldMk cId="962028768" sldId="270"/>
        </pc:sldMkLst>
      </pc:sldChg>
      <pc:sldChg chg="addSp modSp mod">
        <pc:chgData name="Ben Stewart" userId="963dc3b0-c78c-4500-b783-5002aecabc32" providerId="ADAL" clId="{86BC00CC-4BE6-43D0-ABBA-8FEB775C3DC5}" dt="2024-11-19T15:44:53.241" v="266" actId="1076"/>
        <pc:sldMkLst>
          <pc:docMk/>
          <pc:sldMk cId="3288937376" sldId="271"/>
        </pc:sldMkLst>
      </pc:sldChg>
      <pc:sldChg chg="modSp mod">
        <pc:chgData name="Ben Stewart" userId="963dc3b0-c78c-4500-b783-5002aecabc32" providerId="ADAL" clId="{86BC00CC-4BE6-43D0-ABBA-8FEB775C3DC5}" dt="2024-11-19T13:57:16.117" v="14" actId="20577"/>
        <pc:sldMkLst>
          <pc:docMk/>
          <pc:sldMk cId="2653206362" sldId="274"/>
        </pc:sldMkLst>
      </pc:sldChg>
      <pc:sldChg chg="modSp mod">
        <pc:chgData name="Ben Stewart" userId="963dc3b0-c78c-4500-b783-5002aecabc32" providerId="ADAL" clId="{86BC00CC-4BE6-43D0-ABBA-8FEB775C3DC5}" dt="2024-11-19T13:59:53.834" v="110" actId="20577"/>
        <pc:sldMkLst>
          <pc:docMk/>
          <pc:sldMk cId="1442126663" sldId="279"/>
        </pc:sldMkLst>
      </pc:sldChg>
      <pc:sldChg chg="modSp mod">
        <pc:chgData name="Ben Stewart" userId="963dc3b0-c78c-4500-b783-5002aecabc32" providerId="ADAL" clId="{86BC00CC-4BE6-43D0-ABBA-8FEB775C3DC5}" dt="2024-11-19T14:00:41.258" v="113" actId="20577"/>
        <pc:sldMkLst>
          <pc:docMk/>
          <pc:sldMk cId="2397199940" sldId="286"/>
        </pc:sldMkLst>
      </pc:sldChg>
      <pc:sldChg chg="modSp mod">
        <pc:chgData name="Ben Stewart" userId="963dc3b0-c78c-4500-b783-5002aecabc32" providerId="ADAL" clId="{86BC00CC-4BE6-43D0-ABBA-8FEB775C3DC5}" dt="2024-11-19T14:00:32.921" v="111" actId="20577"/>
        <pc:sldMkLst>
          <pc:docMk/>
          <pc:sldMk cId="3654104746" sldId="287"/>
        </pc:sldMkLst>
      </pc:sldChg>
      <pc:sldChg chg="modSp mod">
        <pc:chgData name="Ben Stewart" userId="963dc3b0-c78c-4500-b783-5002aecabc32" providerId="ADAL" clId="{86BC00CC-4BE6-43D0-ABBA-8FEB775C3DC5}" dt="2024-11-19T14:00:59.476" v="126" actId="20577"/>
        <pc:sldMkLst>
          <pc:docMk/>
          <pc:sldMk cId="575161482" sldId="289"/>
        </pc:sldMkLst>
      </pc:sldChg>
      <pc:sldChg chg="modSp mod">
        <pc:chgData name="Ben Stewart" userId="963dc3b0-c78c-4500-b783-5002aecabc32" providerId="ADAL" clId="{86BC00CC-4BE6-43D0-ABBA-8FEB775C3DC5}" dt="2024-11-19T13:54:21.778" v="1" actId="20577"/>
        <pc:sldMkLst>
          <pc:docMk/>
          <pc:sldMk cId="4171445731" sldId="290"/>
        </pc:sldMkLst>
      </pc:sldChg>
    </pc:docChg>
  </pc:docChgLst>
  <pc:docChgLst>
    <pc:chgData name="Ben Stewart" userId="963dc3b0-c78c-4500-b783-5002aecabc32" providerId="ADAL" clId="{1166AAB5-9EF9-469D-8845-5A130FDE7F97}"/>
    <pc:docChg chg="delSld modSld modSection">
      <pc:chgData name="Ben Stewart" userId="963dc3b0-c78c-4500-b783-5002aecabc32" providerId="ADAL" clId="{1166AAB5-9EF9-469D-8845-5A130FDE7F97}" dt="2025-02-24T15:14:10.755" v="9" actId="2696"/>
      <pc:docMkLst>
        <pc:docMk/>
      </pc:docMkLst>
      <pc:sldChg chg="modSp mod">
        <pc:chgData name="Ben Stewart" userId="963dc3b0-c78c-4500-b783-5002aecabc32" providerId="ADAL" clId="{1166AAB5-9EF9-469D-8845-5A130FDE7F97}" dt="2025-02-24T15:11:57.498" v="7" actId="20577"/>
        <pc:sldMkLst>
          <pc:docMk/>
          <pc:sldMk cId="287062400" sldId="268"/>
        </pc:sldMkLst>
        <pc:spChg chg="mod">
          <ac:chgData name="Ben Stewart" userId="963dc3b0-c78c-4500-b783-5002aecabc32" providerId="ADAL" clId="{1166AAB5-9EF9-469D-8845-5A130FDE7F97}" dt="2025-02-24T15:11:57.498" v="7" actId="20577"/>
          <ac:spMkLst>
            <pc:docMk/>
            <pc:sldMk cId="287062400" sldId="268"/>
            <ac:spMk id="3" creationId="{00000000-0000-0000-0000-000000000000}"/>
          </ac:spMkLst>
        </pc:spChg>
      </pc:sldChg>
      <pc:sldChg chg="modSp mod">
        <pc:chgData name="Ben Stewart" userId="963dc3b0-c78c-4500-b783-5002aecabc32" providerId="ADAL" clId="{1166AAB5-9EF9-469D-8845-5A130FDE7F97}" dt="2025-02-24T15:12:36.346" v="8" actId="20577"/>
        <pc:sldMkLst>
          <pc:docMk/>
          <pc:sldMk cId="1097893012" sldId="269"/>
        </pc:sldMkLst>
        <pc:spChg chg="mod">
          <ac:chgData name="Ben Stewart" userId="963dc3b0-c78c-4500-b783-5002aecabc32" providerId="ADAL" clId="{1166AAB5-9EF9-469D-8845-5A130FDE7F97}" dt="2025-02-24T15:12:36.346" v="8" actId="20577"/>
          <ac:spMkLst>
            <pc:docMk/>
            <pc:sldMk cId="1097893012" sldId="269"/>
            <ac:spMk id="3" creationId="{00000000-0000-0000-0000-000000000000}"/>
          </ac:spMkLst>
        </pc:spChg>
      </pc:sldChg>
      <pc:sldChg chg="del">
        <pc:chgData name="Ben Stewart" userId="963dc3b0-c78c-4500-b783-5002aecabc32" providerId="ADAL" clId="{1166AAB5-9EF9-469D-8845-5A130FDE7F97}" dt="2025-02-24T15:14:10.755" v="9" actId="2696"/>
        <pc:sldMkLst>
          <pc:docMk/>
          <pc:sldMk cId="1656427980" sldId="276"/>
        </pc:sldMkLst>
      </pc:sldChg>
    </pc:docChg>
  </pc:docChgLst>
  <pc:docChgLst>
    <pc:chgData name="Ben Stewart" userId="963dc3b0-c78c-4500-b783-5002aecabc32" providerId="ADAL" clId="{63F33CEA-839D-4E57-BF82-B1F5CA2C343B}"/>
    <pc:docChg chg="undo custSel modSld">
      <pc:chgData name="Ben Stewart" userId="963dc3b0-c78c-4500-b783-5002aecabc32" providerId="ADAL" clId="{63F33CEA-839D-4E57-BF82-B1F5CA2C343B}" dt="2025-01-31T10:09:03.904" v="283" actId="255"/>
      <pc:docMkLst>
        <pc:docMk/>
      </pc:docMkLst>
      <pc:sldChg chg="modSp mod">
        <pc:chgData name="Ben Stewart" userId="963dc3b0-c78c-4500-b783-5002aecabc32" providerId="ADAL" clId="{63F33CEA-839D-4E57-BF82-B1F5CA2C343B}" dt="2025-01-31T10:02:15.669" v="248" actId="20577"/>
        <pc:sldMkLst>
          <pc:docMk/>
          <pc:sldMk cId="2630161571" sldId="260"/>
        </pc:sldMkLst>
        <pc:spChg chg="mod">
          <ac:chgData name="Ben Stewart" userId="963dc3b0-c78c-4500-b783-5002aecabc32" providerId="ADAL" clId="{63F33CEA-839D-4E57-BF82-B1F5CA2C343B}" dt="2025-01-31T10:02:15.669" v="248" actId="20577"/>
          <ac:spMkLst>
            <pc:docMk/>
            <pc:sldMk cId="2630161571" sldId="260"/>
            <ac:spMk id="3" creationId="{00000000-0000-0000-0000-000000000000}"/>
          </ac:spMkLst>
        </pc:spChg>
        <pc:spChg chg="mod">
          <ac:chgData name="Ben Stewart" userId="963dc3b0-c78c-4500-b783-5002aecabc32" providerId="ADAL" clId="{63F33CEA-839D-4E57-BF82-B1F5CA2C343B}" dt="2025-01-31T09:56:34.148" v="181" actId="20577"/>
          <ac:spMkLst>
            <pc:docMk/>
            <pc:sldMk cId="2630161571" sldId="260"/>
            <ac:spMk id="4" creationId="{00000000-0000-0000-0000-000000000000}"/>
          </ac:spMkLst>
        </pc:spChg>
      </pc:sldChg>
      <pc:sldChg chg="modSp mod">
        <pc:chgData name="Ben Stewart" userId="963dc3b0-c78c-4500-b783-5002aecabc32" providerId="ADAL" clId="{63F33CEA-839D-4E57-BF82-B1F5CA2C343B}" dt="2025-01-31T09:55:07.320" v="94" actId="27636"/>
        <pc:sldMkLst>
          <pc:docMk/>
          <pc:sldMk cId="1097893012" sldId="269"/>
        </pc:sldMkLst>
        <pc:spChg chg="mod">
          <ac:chgData name="Ben Stewart" userId="963dc3b0-c78c-4500-b783-5002aecabc32" providerId="ADAL" clId="{63F33CEA-839D-4E57-BF82-B1F5CA2C343B}" dt="2025-01-31T09:55:07.320" v="94" actId="27636"/>
          <ac:spMkLst>
            <pc:docMk/>
            <pc:sldMk cId="1097893012" sldId="269"/>
            <ac:spMk id="3" creationId="{00000000-0000-0000-0000-000000000000}"/>
          </ac:spMkLst>
        </pc:spChg>
      </pc:sldChg>
      <pc:sldChg chg="modSp mod">
        <pc:chgData name="Ben Stewart" userId="963dc3b0-c78c-4500-b783-5002aecabc32" providerId="ADAL" clId="{63F33CEA-839D-4E57-BF82-B1F5CA2C343B}" dt="2025-01-31T10:06:50.078" v="250" actId="20577"/>
        <pc:sldMkLst>
          <pc:docMk/>
          <pc:sldMk cId="1384306903" sldId="282"/>
        </pc:sldMkLst>
        <pc:spChg chg="mod">
          <ac:chgData name="Ben Stewart" userId="963dc3b0-c78c-4500-b783-5002aecabc32" providerId="ADAL" clId="{63F33CEA-839D-4E57-BF82-B1F5CA2C343B}" dt="2025-01-31T10:06:50.078" v="250" actId="20577"/>
          <ac:spMkLst>
            <pc:docMk/>
            <pc:sldMk cId="1384306903" sldId="282"/>
            <ac:spMk id="160" creationId="{AAB46B2D-0AF2-42A2-8393-DA82126CE6DB}"/>
          </ac:spMkLst>
        </pc:spChg>
      </pc:sldChg>
      <pc:sldChg chg="modSp mod">
        <pc:chgData name="Ben Stewart" userId="963dc3b0-c78c-4500-b783-5002aecabc32" providerId="ADAL" clId="{63F33CEA-839D-4E57-BF82-B1F5CA2C343B}" dt="2025-01-31T10:09:03.904" v="283" actId="255"/>
        <pc:sldMkLst>
          <pc:docMk/>
          <pc:sldMk cId="575161482" sldId="289"/>
        </pc:sldMkLst>
        <pc:spChg chg="mod">
          <ac:chgData name="Ben Stewart" userId="963dc3b0-c78c-4500-b783-5002aecabc32" providerId="ADAL" clId="{63F33CEA-839D-4E57-BF82-B1F5CA2C343B}" dt="2025-01-31T10:09:03.904" v="283" actId="255"/>
          <ac:spMkLst>
            <pc:docMk/>
            <pc:sldMk cId="575161482" sldId="289"/>
            <ac:spMk id="3" creationId="{7EC86222-A9A2-4F62-82B5-49E334CF6E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1FD7-A430-4559-970D-196C64B0E148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AADE-F296-4B30-996D-D0EBECCCF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C2B9-3E1A-44D5-B791-18423FBC8F8C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319B-E097-4983-B1C7-C171D954F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2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2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EF-228F-45D7-A7C8-8DA93233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893C2-9C1C-46BA-BEEF-66A4E2287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8879-AFA4-4276-802E-0AD377D4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69F6-E0BD-407C-9988-0ACFE9D1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7A5A-1DF7-4785-A639-EE7E61E8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AE5E-2FE8-44A8-AF7C-9DAD2A9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7BCEA-14CE-4CFF-849B-A5185A09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17C-08FA-4EDE-987C-5056A7EC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F226-6747-4A1D-B48B-0257559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E72B-52DC-489D-B36C-2A078DAB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DE40F-1BE8-4651-8FF9-0B6834FB5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D2BF3-23FA-4351-AF18-818B1667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EC60-8805-4B4C-880B-733F55EF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2369-8241-4590-9400-5A5EC6E9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6DF6-406E-48B5-B66F-BE6DBC8D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6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3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2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9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0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EA99-6031-4321-B821-49D7118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BACE-6788-49C3-B587-C3A5073A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D3F7-1E51-4C00-A527-059FB528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B384-2893-423A-9346-7F14A9DC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0C403-16F2-4D6A-A618-4969EA45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1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34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1548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9580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903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68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873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EFF8-71FB-44D9-9470-8FEF7F7F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2C58-612B-497F-BB52-11DC114C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5316-BD6B-4BA1-BE60-CC134C55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DBC3-6448-4AEA-9627-BEC423E2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D581-0070-49BB-B80E-BF8CB0EC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FC4-70B9-4803-95F2-C1766F39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9269-FBBB-4C1A-9B6B-D240F6E0D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3069-CD91-4542-A235-EB6AE37B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0D2B6-038C-4607-A29C-58A5C2C6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F68D-6010-4ADE-AD20-FB5E5E2E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E727-8CE6-414F-80DB-98F5197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BBEC-E8E9-4DEC-BD88-0400932C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E8A6-B857-421F-8833-76B771FB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334E-345C-4C54-B78C-E074A503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0C7A-876D-4EFE-BEA7-3C9FBDA99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38A95-D763-48E8-9294-950A9A34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8FEBC-4E12-441F-BA39-EE866FF1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7278B-EC7D-45A7-982A-06311FCE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946AB-874B-4A51-B3D5-F80644B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CA0E-ECA5-4167-8BBD-6C32CA82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1DE13-4F84-4EBD-9DE6-B869B346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E056-9143-4D39-821E-8557735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E2DB-D51B-4CC8-9FC6-935F470F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26689-FDE0-44C0-81B2-2D00F474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281D3-91C9-4DC8-BBE3-3121C498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734D7-D418-48AB-A3B8-9FBA4D8F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AFE9-B0A1-419C-B35F-7103FD8D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8872-FA6B-4B05-8A0D-BD8F07A5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CF73-CE27-4FF6-A9F5-49E079ED3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B66F-19E7-4F5B-9158-B9C2B21D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B346-8C11-4AAF-87F5-6D21BC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9E1A1-B75E-4853-8E4B-0FCCBB2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E72A-D7DB-4446-AAAF-E22C70A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33F22-6172-4698-8D1E-B5939D1E8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B448-17AB-43EE-AEDA-3384DA91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A9C47-A652-4343-AAE5-73DD8CAE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5C6C8-2C62-4FC4-B157-90F2AB21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8C77-8F4A-4E96-8E0A-7DB94614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1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04FAC-160A-4628-92C6-34145018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0B4AF-970C-4249-96AC-E5D79D90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248D-E8DE-44F4-82D1-2EABC9E0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284D-B8F4-4AB7-BF97-3B282372F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BC79-6687-4641-AFF8-88B152728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9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nburghcollege.ac.uk/courses/for-school-pupils" TargetMode="Externa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nburgh.gov.uk/support-pupils/apply-education-maintenance-allowance-ema" TargetMode="Externa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www.skillsdevelopmentscotland.co.uk/contact-s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apprenticeships.sco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92914"/>
            <a:ext cx="9212538" cy="3915176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Senior Phase at </a:t>
            </a:r>
            <a:br>
              <a:rPr lang="en-GB" sz="6600" b="1" dirty="0">
                <a:solidFill>
                  <a:srgbClr val="FF0000"/>
                </a:solidFill>
              </a:rPr>
            </a:br>
            <a:r>
              <a:rPr lang="en-GB" sz="6600" b="1" dirty="0">
                <a:solidFill>
                  <a:srgbClr val="FF0000"/>
                </a:solidFill>
              </a:rPr>
              <a:t>Leith </a:t>
            </a:r>
            <a:r>
              <a:rPr lang="en-GB" sz="7200" b="1" dirty="0">
                <a:solidFill>
                  <a:srgbClr val="FF0000"/>
                </a:solidFill>
              </a:rPr>
              <a:t>Academy: </a:t>
            </a:r>
            <a:br>
              <a:rPr lang="en-GB" sz="7200" b="1" dirty="0">
                <a:solidFill>
                  <a:srgbClr val="FF0000"/>
                </a:solidFill>
              </a:rPr>
            </a:br>
            <a:r>
              <a:rPr lang="en-GB" sz="7200" b="1" dirty="0">
                <a:solidFill>
                  <a:srgbClr val="FF0000"/>
                </a:solidFill>
              </a:rPr>
              <a:t>S4 to S6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4" y="230381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College Courses – Webpage: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hlinkClick r:id="rId2"/>
              </a:rPr>
              <a:t>https://www.edinburghcollege.ac.uk/courses/for-school-pupils</a:t>
            </a: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53206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0323" cy="1400530"/>
          </a:xfrm>
        </p:spPr>
        <p:txBody>
          <a:bodyPr/>
          <a:lstStyle/>
          <a:p>
            <a:br>
              <a:rPr lang="en-GB" sz="4000" b="1" dirty="0">
                <a:solidFill>
                  <a:srgbClr val="FF0000"/>
                </a:solidFill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3646"/>
            <a:ext cx="8946541" cy="4934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Courses for 2025-26 - 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Engineering Skills n5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Photography Higher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team Sports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Sound Production &amp; Recording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Roofing/stonemasonry– S4/5 – </a:t>
            </a:r>
            <a:r>
              <a:rPr lang="en-GB" sz="2800" b="1" u="sng" dirty="0">
                <a:solidFill>
                  <a:srgbClr val="FF0000"/>
                </a:solidFill>
              </a:rPr>
              <a:t>PORTOBELLO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Introduction to 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6720" y="1687398"/>
            <a:ext cx="3049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Apply </a:t>
            </a:r>
          </a:p>
          <a:p>
            <a:r>
              <a:rPr lang="en-GB" sz="4400" b="1" dirty="0"/>
              <a:t>Via </a:t>
            </a:r>
          </a:p>
          <a:p>
            <a:r>
              <a:rPr lang="en-GB" sz="4400" b="1" dirty="0"/>
              <a:t>Edinburgh College Website or Handbook for FAs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882D-F114-3268-C886-7ACA11A8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80" y="50070"/>
            <a:ext cx="530352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66" y="618184"/>
            <a:ext cx="10978191" cy="61702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b="1" dirty="0"/>
              <a:t>Edinburgh College: </a:t>
            </a:r>
            <a:endParaRPr lang="en-GB" sz="56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9600" b="1" u="sng" dirty="0"/>
              <a:t>Foundation Apprenticeships:</a:t>
            </a:r>
            <a:r>
              <a:rPr lang="en-GB" sz="8000" b="1" dirty="0"/>
              <a:t> </a:t>
            </a:r>
          </a:p>
          <a:p>
            <a:r>
              <a:rPr lang="en-GB" sz="9600" b="1" dirty="0"/>
              <a:t>Creative and Digital Media </a:t>
            </a:r>
          </a:p>
          <a:p>
            <a:r>
              <a:rPr lang="en-GB" sz="9600" b="1" dirty="0"/>
              <a:t>Business skills </a:t>
            </a:r>
          </a:p>
          <a:p>
            <a:r>
              <a:rPr lang="en-GB" sz="9600" b="1" dirty="0"/>
              <a:t>Food and Drink Technologies</a:t>
            </a:r>
          </a:p>
          <a:p>
            <a:r>
              <a:rPr lang="en-GB" sz="9600" b="1" dirty="0"/>
              <a:t>HEALTH and SOCIAL CARE</a:t>
            </a:r>
          </a:p>
          <a:p>
            <a:r>
              <a:rPr lang="en-GB" sz="9600" b="1" dirty="0"/>
              <a:t>Social Services: Children and Young People</a:t>
            </a:r>
          </a:p>
          <a:p>
            <a:r>
              <a:rPr lang="en-GB" sz="9600" b="1" dirty="0"/>
              <a:t>scientific technologies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11200" b="1" u="sng" dirty="0"/>
              <a:t>all growth areas for employment in Lothian; </a:t>
            </a:r>
          </a:p>
          <a:p>
            <a:pPr marL="0" indent="0" algn="ctr">
              <a:buNone/>
            </a:pPr>
            <a:r>
              <a:rPr lang="en-GB" sz="11200" b="1" u="sng" dirty="0"/>
              <a:t>all include work placements; </a:t>
            </a:r>
          </a:p>
          <a:p>
            <a:pPr marL="0" indent="0" algn="ctr">
              <a:buNone/>
            </a:pPr>
            <a:r>
              <a:rPr lang="en-GB" sz="11200" b="1" u="sng" dirty="0"/>
              <a:t>all 1-year courses.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33316-10D1-A190-52BD-34CF9A2F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80" y="277495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94CB6-2F41-7D41-ECB3-AB22608F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75" y="-152393"/>
            <a:ext cx="4184374" cy="418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737361"/>
            <a:ext cx="10364452" cy="405384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/>
              <a:t>Only for S5 Pupils – 2-year programme.</a:t>
            </a:r>
          </a:p>
          <a:p>
            <a:r>
              <a:rPr lang="en-GB" sz="3200" b="1" dirty="0"/>
              <a:t>Social mobility focus.</a:t>
            </a:r>
          </a:p>
          <a:p>
            <a:r>
              <a:rPr lang="en-GB" sz="3200" b="1" dirty="0"/>
              <a:t>Interest in developing employability skills.</a:t>
            </a:r>
          </a:p>
          <a:p>
            <a:r>
              <a:rPr lang="en-GB" sz="3200" b="1" dirty="0"/>
              <a:t>Mentors/Mentee.</a:t>
            </a:r>
          </a:p>
          <a:p>
            <a:r>
              <a:rPr lang="en-GB" sz="3200" b="1" dirty="0"/>
              <a:t>Masterclasses.</a:t>
            </a:r>
          </a:p>
          <a:p>
            <a:r>
              <a:rPr lang="en-GB" sz="3200" b="1" dirty="0"/>
              <a:t>4-week paid internship summer of Year One – up to £1000.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25" y="5173869"/>
            <a:ext cx="1731349" cy="16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28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" y="0"/>
            <a:ext cx="1216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4167"/>
            <a:ext cx="10364451" cy="1596177"/>
          </a:xfrm>
        </p:spPr>
        <p:txBody>
          <a:bodyPr/>
          <a:lstStyle/>
          <a:p>
            <a:r>
              <a:rPr lang="en-GB" sz="4800" b="1" dirty="0"/>
              <a:t>Senior Phase Commitment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495425"/>
            <a:ext cx="10364452" cy="42957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Attendance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Punctuality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iPads!!  Charged and in every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Holidays in Term Time – avoid if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Part-time Employment?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Study &amp; Homework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Personal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Regular Hobbies/Interests?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S6 – Dropping Courses?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43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CDF75-50EC-7C6C-55FD-F9991F14D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30785" y="618517"/>
            <a:ext cx="10327636" cy="3424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71674"/>
            <a:ext cx="9403742" cy="4276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S4 &amp; S5 – Thinking ahead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S6 – Acting soon – VET/MED DUE OCTOBER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Commitment to </a:t>
            </a:r>
            <a:r>
              <a:rPr lang="en-GB" sz="3200" b="1" dirty="0" err="1"/>
              <a:t>CfE</a:t>
            </a:r>
            <a:r>
              <a:rPr lang="en-GB" sz="3200" b="1" dirty="0"/>
              <a:t> – Standard Entry = Highers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Edinburgh/Glasgow – 4 or 3 As/rest </a:t>
            </a:r>
            <a:r>
              <a:rPr lang="en-GB" sz="3200" b="1" dirty="0" err="1"/>
              <a:t>Bs</a:t>
            </a:r>
            <a:r>
              <a:rPr lang="en-GB" sz="3200" b="1" dirty="0"/>
              <a:t> – easier entry if achieved in S5 exams; increased demands if over 2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Open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Completing Courses – even if unconditional offers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B994-ED02-B260-2D59-F8712980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66" y="5964238"/>
            <a:ext cx="2695143" cy="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tx2"/>
                </a:solidFill>
              </a:rPr>
              <a:t>S6 Prefects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b="1" dirty="0"/>
              <a:t>Application via SLT – to follow</a:t>
            </a:r>
          </a:p>
          <a:p>
            <a:r>
              <a:rPr lang="en-GB" sz="3600" b="1" dirty="0"/>
              <a:t>Commitment to Uniform</a:t>
            </a:r>
          </a:p>
          <a:p>
            <a:r>
              <a:rPr lang="en-GB" sz="3600" b="1" dirty="0"/>
              <a:t>Commitment to Extracurricular Events</a:t>
            </a:r>
          </a:p>
          <a:p>
            <a:r>
              <a:rPr lang="en-GB" sz="3600" b="1" dirty="0"/>
              <a:t>Commitment to representing the school – not just wearing the blazer!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38" y="4950022"/>
            <a:ext cx="1741587" cy="16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1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44117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E.M.A.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8" y="1182757"/>
            <a:ext cx="11953461" cy="517994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Parental/Carer Income for 2025-26 – Apply online:</a:t>
            </a:r>
          </a:p>
          <a:p>
            <a:pPr marL="0" indent="0">
              <a:buNone/>
            </a:pPr>
            <a:r>
              <a:rPr lang="en-GB" sz="3200" b="1" dirty="0">
                <a:hlinkClick r:id="rId2"/>
              </a:rPr>
              <a:t>https://www.edinburgh.gov.uk/support-pupils/apply-education-maintenance-allowance-ema</a:t>
            </a:r>
            <a:endParaRPr lang="en-GB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16 + years old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£30 per week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Every 2 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In Arrears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 Child in Household – up to £24,421; 2 or more Children in Household – up to £26,844 before tax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No payment if TBC for attendance.</a:t>
            </a:r>
          </a:p>
        </p:txBody>
      </p:sp>
    </p:spTree>
    <p:extLst>
      <p:ext uri="{BB962C8B-B14F-4D97-AF65-F5344CB8AC3E}">
        <p14:creationId xmlns:p14="http://schemas.microsoft.com/office/powerpoint/2010/main" val="324074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Edinburgh Guarant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702" y="999240"/>
            <a:ext cx="8935892" cy="561811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696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2AED-0C47-E9D5-0F95-8F6DCB3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Where will you be and what will you be doing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8AEB-5077-A1D8-A745-3F816F91A6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1 year’s time?</a:t>
            </a:r>
          </a:p>
          <a:p>
            <a:r>
              <a:rPr lang="en-GB" sz="5400" dirty="0"/>
              <a:t>5 years’ time?</a:t>
            </a:r>
          </a:p>
          <a:p>
            <a:r>
              <a:rPr lang="en-GB" sz="5400" dirty="0"/>
              <a:t>10 years’ time?</a:t>
            </a:r>
          </a:p>
        </p:txBody>
      </p:sp>
    </p:spTree>
    <p:extLst>
      <p:ext uri="{BB962C8B-B14F-4D97-AF65-F5344CB8AC3E}">
        <p14:creationId xmlns:p14="http://schemas.microsoft.com/office/powerpoint/2010/main" val="417144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739716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/>
              </a:rPr>
              <a:t>Career Advisor – Giles Macnair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8AAE040E-7738-4508-8859-C9AE0B59E0C8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53481" cy="318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Skills Development Scotland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Scotland’s national skills agency and careers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School Careers Adviser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supporting students to develop career management skills and to put a plan in place so they know what their next step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Career Management Skills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developing the skills and confidence to navigate your own unique career path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Picture 4" descr="VCU FRSC Advising (@VCU4n6advise) / Twitter">
            <a:extLst>
              <a:ext uri="{FF2B5EF4-FFF2-40B4-BE49-F238E27FC236}">
                <a16:creationId xmlns:a16="http://schemas.microsoft.com/office/drawing/2014/main" id="{4DD79E95-DBD0-5F73-F90A-29AF7E0C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815"/>
          <a:stretch/>
        </p:blipFill>
        <p:spPr bwMode="auto">
          <a:xfrm>
            <a:off x="7619410" y="1743851"/>
            <a:ext cx="3606800" cy="2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12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24E3-D452-4065-A18E-1E59FEBF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Pathways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EDB064-3C66-4419-A5F6-3A5C4DD2EAC2}"/>
              </a:ext>
            </a:extLst>
          </p:cNvPr>
          <p:cNvGrpSpPr/>
          <p:nvPr/>
        </p:nvGrpSpPr>
        <p:grpSpPr>
          <a:xfrm>
            <a:off x="5426188" y="1740386"/>
            <a:ext cx="1327070" cy="3214020"/>
            <a:chOff x="5384259" y="1773534"/>
            <a:chExt cx="1423482" cy="310891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27E2105-7257-40B7-9AB5-0A4C75A04E0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66BBE0F-68BB-4781-A175-3F2D3C2E545B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B6285F-2C54-4E1F-8A04-9FB613C3EE35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D35AA10-9D71-4029-B1A0-7E7345A0EF9C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C4E635C-FA1C-41F9-BB65-D710A41B34D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AC00050D-47E4-456C-9098-B48CC520B4B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A4B5009-D56C-43EC-A088-27876C037EEE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6E93AE5D-0BAD-42BD-AC4C-6F5BB501D8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4388FB1C-CA20-4A04-B17A-468A12545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0" name="Flowchart: Delay 19">
                          <a:extLst>
                            <a:ext uri="{FF2B5EF4-FFF2-40B4-BE49-F238E27FC236}">
                              <a16:creationId xmlns:a16="http://schemas.microsoft.com/office/drawing/2014/main" id="{662F9F83-6855-440C-A369-EF6C324013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" name="Flowchart: Connector 4">
                          <a:extLst>
                            <a:ext uri="{FF2B5EF4-FFF2-40B4-BE49-F238E27FC236}">
                              <a16:creationId xmlns:a16="http://schemas.microsoft.com/office/drawing/2014/main" id="{ABDB9EF3-D186-41E7-A7DD-3D7A74F4E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FB99A21-0D34-463C-9981-08231BDD8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F83364E7-5B73-4FDA-B3AE-A398891E0A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Stored Data 23">
                          <a:extLst>
                            <a:ext uri="{FF2B5EF4-FFF2-40B4-BE49-F238E27FC236}">
                              <a16:creationId xmlns:a16="http://schemas.microsoft.com/office/drawing/2014/main" id="{7159BEE4-6A58-4ED7-9CC2-E98414507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" name="Flowchart: Stored Data 24">
                          <a:extLst>
                            <a:ext uri="{FF2B5EF4-FFF2-40B4-BE49-F238E27FC236}">
                              <a16:creationId xmlns:a16="http://schemas.microsoft.com/office/drawing/2014/main" id="{3C1AC132-EE20-4AFE-9B3B-D721FA1380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8CA51B43-D4D2-40B8-A1E3-DEE0193AA8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28" name="Flowchart: Delay 27">
                            <a:extLst>
                              <a:ext uri="{FF2B5EF4-FFF2-40B4-BE49-F238E27FC236}">
                                <a16:creationId xmlns:a16="http://schemas.microsoft.com/office/drawing/2014/main" id="{7FEA9B85-CDE7-4F7B-B34A-2F9C17EC39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9" name="Flowchart: Delay 28">
                            <a:extLst>
                              <a:ext uri="{FF2B5EF4-FFF2-40B4-BE49-F238E27FC236}">
                                <a16:creationId xmlns:a16="http://schemas.microsoft.com/office/drawing/2014/main" id="{2ADC67CF-CEC9-44E8-A4F7-9F4D7D4EC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0" name="Group 29">
                            <a:extLst>
                              <a:ext uri="{FF2B5EF4-FFF2-40B4-BE49-F238E27FC236}">
                                <a16:creationId xmlns:a16="http://schemas.microsoft.com/office/drawing/2014/main" id="{0C9BD604-C603-4238-9BDB-D37FE7EE282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3" name="Rectangle: Rounded Corners 32">
                              <a:extLst>
                                <a:ext uri="{FF2B5EF4-FFF2-40B4-BE49-F238E27FC236}">
                                  <a16:creationId xmlns:a16="http://schemas.microsoft.com/office/drawing/2014/main" id="{ECBEECE6-4A87-4611-A71B-E309308F1F5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4" name="Rectangle: Rounded Corners 33">
                              <a:extLst>
                                <a:ext uri="{FF2B5EF4-FFF2-40B4-BE49-F238E27FC236}">
                                  <a16:creationId xmlns:a16="http://schemas.microsoft.com/office/drawing/2014/main" id="{4B55F8DE-7148-40A2-850D-93E9EC2B006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AC68F46E-0766-4043-BF75-68577640F90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36" name="Group 35">
                                <a:extLst>
                                  <a:ext uri="{FF2B5EF4-FFF2-40B4-BE49-F238E27FC236}">
                                    <a16:creationId xmlns:a16="http://schemas.microsoft.com/office/drawing/2014/main" id="{28FF6927-C7F3-4E99-BA72-D91084FC495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0" name="Rectangle: Rounded Corners 39">
                                  <a:extLst>
                                    <a:ext uri="{FF2B5EF4-FFF2-40B4-BE49-F238E27FC236}">
                                      <a16:creationId xmlns:a16="http://schemas.microsoft.com/office/drawing/2014/main" id="{9DCFB6EF-1694-426A-96B2-3FD9289F650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1" name="Rectangle: Rounded Corners 40">
                                  <a:extLst>
                                    <a:ext uri="{FF2B5EF4-FFF2-40B4-BE49-F238E27FC236}">
                                      <a16:creationId xmlns:a16="http://schemas.microsoft.com/office/drawing/2014/main" id="{FF16D322-D0A7-4DD7-8B7B-0AB2ED4DE41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7" name="Rectangle: Rounded Corners 36">
                                <a:extLst>
                                  <a:ext uri="{FF2B5EF4-FFF2-40B4-BE49-F238E27FC236}">
                                    <a16:creationId xmlns:a16="http://schemas.microsoft.com/office/drawing/2014/main" id="{660829DF-48C7-4DC6-8CED-5932B900FE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1" name="Flowchart: Connector 30">
                            <a:extLst>
                              <a:ext uri="{FF2B5EF4-FFF2-40B4-BE49-F238E27FC236}">
                                <a16:creationId xmlns:a16="http://schemas.microsoft.com/office/drawing/2014/main" id="{19552D51-485B-4012-BDA8-49B9806C74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" name="Flowchart: Connector 31">
                            <a:extLst>
                              <a:ext uri="{FF2B5EF4-FFF2-40B4-BE49-F238E27FC236}">
                                <a16:creationId xmlns:a16="http://schemas.microsoft.com/office/drawing/2014/main" id="{18048A97-A808-4FAE-AC3E-B41FD74148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Flowchart: Delay 26">
                          <a:extLst>
                            <a:ext uri="{FF2B5EF4-FFF2-40B4-BE49-F238E27FC236}">
                              <a16:creationId xmlns:a16="http://schemas.microsoft.com/office/drawing/2014/main" id="{66D9753F-2DF2-4AEF-8F78-4B995F17F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9" name="Rectangle: Top Corners One Rounded and One Snipped 18">
                        <a:extLst>
                          <a:ext uri="{FF2B5EF4-FFF2-40B4-BE49-F238E27FC236}">
                            <a16:creationId xmlns:a16="http://schemas.microsoft.com/office/drawing/2014/main" id="{94BD929E-6AE7-4BE4-91A2-917DC8F47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" name="Flowchart: Connector 15">
                      <a:extLst>
                        <a:ext uri="{FF2B5EF4-FFF2-40B4-BE49-F238E27FC236}">
                          <a16:creationId xmlns:a16="http://schemas.microsoft.com/office/drawing/2014/main" id="{38CF4501-15C8-4B80-91A0-9D7332F5D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" name="Flowchart: Connector 16">
                      <a:extLst>
                        <a:ext uri="{FF2B5EF4-FFF2-40B4-BE49-F238E27FC236}">
                          <a16:creationId xmlns:a16="http://schemas.microsoft.com/office/drawing/2014/main" id="{A27FE488-9D5C-4A0C-B33B-9A3648E2E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2" name="Rectangle: Top Corners One Rounded and One Snipped 11">
                  <a:extLst>
                    <a:ext uri="{FF2B5EF4-FFF2-40B4-BE49-F238E27FC236}">
                      <a16:creationId xmlns:a16="http://schemas.microsoft.com/office/drawing/2014/main" id="{F5B43ADE-8D5F-4E3F-B342-7541C4173957}"/>
                    </a:ext>
                  </a:extLst>
                </p:cNvPr>
                <p:cNvSpPr/>
                <p:nvPr/>
              </p:nvSpPr>
              <p:spPr>
                <a:xfrm flipH="1">
                  <a:off x="5264918" y="2718187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F9B53FE-D5FE-40B0-964D-FEA2618F7311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lowchart: Delay 52">
                <a:extLst>
                  <a:ext uri="{FF2B5EF4-FFF2-40B4-BE49-F238E27FC236}">
                    <a16:creationId xmlns:a16="http://schemas.microsoft.com/office/drawing/2014/main" id="{6920A7BF-E07A-45A1-9C07-F2AAE7AE1EF6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64C8CAB-7545-4889-A4D0-701E7BB09920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2845DF6-6813-4974-B505-85B692E61FB1}"/>
                </a:ext>
              </a:extLst>
            </p:cNvPr>
            <p:cNvSpPr/>
            <p:nvPr/>
          </p:nvSpPr>
          <p:spPr>
            <a:xfrm rot="21111997" flipH="1">
              <a:off x="6508940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48" name="Picture 4" descr="Image result for leith academy logo">
            <a:extLst>
              <a:ext uri="{FF2B5EF4-FFF2-40B4-BE49-F238E27FC236}">
                <a16:creationId xmlns:a16="http://schemas.microsoft.com/office/drawing/2014/main" id="{5CB0F591-1350-463C-9FB6-54B68E306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07" y="3137531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0F98FE1-2C98-4B8D-B1F7-A8BD1E53DD48}"/>
              </a:ext>
            </a:extLst>
          </p:cNvPr>
          <p:cNvSpPr txBox="1"/>
          <p:nvPr/>
        </p:nvSpPr>
        <p:spPr>
          <a:xfrm>
            <a:off x="7179491" y="2294198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Apprenticeships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4186D6-E567-424F-A527-F4A0CCE5E4BB}"/>
              </a:ext>
            </a:extLst>
          </p:cNvPr>
          <p:cNvSpPr txBox="1"/>
          <p:nvPr/>
        </p:nvSpPr>
        <p:spPr>
          <a:xfrm>
            <a:off x="5498055" y="501234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College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C367B4-7715-40D8-B9B6-5985215C2D98}"/>
              </a:ext>
            </a:extLst>
          </p:cNvPr>
          <p:cNvSpPr txBox="1"/>
          <p:nvPr/>
        </p:nvSpPr>
        <p:spPr>
          <a:xfrm>
            <a:off x="3080973" y="2294198"/>
            <a:ext cx="182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Volunteering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A765FC-7AD4-4FAE-B1B5-EB2ECC12A5AE}"/>
              </a:ext>
            </a:extLst>
          </p:cNvPr>
          <p:cNvSpPr txBox="1"/>
          <p:nvPr/>
        </p:nvSpPr>
        <p:spPr>
          <a:xfrm>
            <a:off x="3379756" y="3824660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University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48162E-B8B8-4BAF-A2D5-1E1B5C9C0A8C}"/>
              </a:ext>
            </a:extLst>
          </p:cNvPr>
          <p:cNvSpPr txBox="1"/>
          <p:nvPr/>
        </p:nvSpPr>
        <p:spPr>
          <a:xfrm>
            <a:off x="7281130" y="382986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135B41-3A85-4537-8C1E-0AC25CF82289}"/>
              </a:ext>
            </a:extLst>
          </p:cNvPr>
          <p:cNvSpPr txBox="1"/>
          <p:nvPr/>
        </p:nvSpPr>
        <p:spPr>
          <a:xfrm>
            <a:off x="4607189" y="1036251"/>
            <a:ext cx="31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Formal Training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0C7A2E4-02EA-4F86-89D8-54679126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1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FAA4-1322-4E80-B84E-ECFBF3A3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77" y="1602696"/>
            <a:ext cx="708305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3 types of apprenticeship: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Foundation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Graduate Apprenticeship </a:t>
            </a:r>
          </a:p>
          <a:p>
            <a:pPr marL="457200" lvl="1" indent="0">
              <a:buNone/>
            </a:pPr>
            <a:endParaRPr lang="en-GB" sz="2000" dirty="0"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and Graduate Apprenticeships are a way to learn whilst in a job.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92DCDB-ADB6-41DC-92AA-10156FED4897}"/>
              </a:ext>
            </a:extLst>
          </p:cNvPr>
          <p:cNvGrpSpPr/>
          <p:nvPr/>
        </p:nvGrpSpPr>
        <p:grpSpPr>
          <a:xfrm>
            <a:off x="8952508" y="1896120"/>
            <a:ext cx="1327070" cy="3214020"/>
            <a:chOff x="5384259" y="1773534"/>
            <a:chExt cx="1423482" cy="310891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A6199B-EA2E-4186-B3BB-E14173C9976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284106-1159-4A7D-BD46-965A27D256EC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E9567B-C934-4FBD-BB90-E54E980ABEBF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BEF4A5-1A36-475B-A75B-38E81A3A8611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A3E5F43-2C99-4585-B620-9C30D9DEFA30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C97E8EE5-EE7B-4AE5-9667-9AC8D2D68D6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F73A6830-90BD-42B0-AFCA-D35E8D04CD4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D1E19058-16CE-4700-800C-C90E5F9796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108ACDAF-82A3-49A3-AEEF-290AB65D73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2" name="Flowchart: Delay 61">
                          <a:extLst>
                            <a:ext uri="{FF2B5EF4-FFF2-40B4-BE49-F238E27FC236}">
                              <a16:creationId xmlns:a16="http://schemas.microsoft.com/office/drawing/2014/main" id="{9C00DE4E-A380-4E6F-A3A4-5A303EC60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Flowchart: Connector 4">
                          <a:extLst>
                            <a:ext uri="{FF2B5EF4-FFF2-40B4-BE49-F238E27FC236}">
                              <a16:creationId xmlns:a16="http://schemas.microsoft.com/office/drawing/2014/main" id="{45023692-8AE9-4900-A6CC-B448441E2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Oval 63">
                          <a:extLst>
                            <a:ext uri="{FF2B5EF4-FFF2-40B4-BE49-F238E27FC236}">
                              <a16:creationId xmlns:a16="http://schemas.microsoft.com/office/drawing/2014/main" id="{706652A5-5375-4F85-9257-E583E616F4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Oval 64">
                          <a:extLst>
                            <a:ext uri="{FF2B5EF4-FFF2-40B4-BE49-F238E27FC236}">
                              <a16:creationId xmlns:a16="http://schemas.microsoft.com/office/drawing/2014/main" id="{9529F3D2-868B-4BA3-AE37-78097BADFF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Flowchart: Stored Data 65">
                          <a:extLst>
                            <a:ext uri="{FF2B5EF4-FFF2-40B4-BE49-F238E27FC236}">
                              <a16:creationId xmlns:a16="http://schemas.microsoft.com/office/drawing/2014/main" id="{1E9D1C3D-FED7-4898-ADC3-42A1B848AC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Flowchart: Stored Data 66">
                          <a:extLst>
                            <a:ext uri="{FF2B5EF4-FFF2-40B4-BE49-F238E27FC236}">
                              <a16:creationId xmlns:a16="http://schemas.microsoft.com/office/drawing/2014/main" id="{366652B0-8D70-4BFC-896A-2666AF737E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8" name="Group 67">
                          <a:extLst>
                            <a:ext uri="{FF2B5EF4-FFF2-40B4-BE49-F238E27FC236}">
                              <a16:creationId xmlns:a16="http://schemas.microsoft.com/office/drawing/2014/main" id="{357F83F0-8D4E-41BD-8CF8-6A3065EE6D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0" name="Flowchart: Delay 69">
                            <a:extLst>
                              <a:ext uri="{FF2B5EF4-FFF2-40B4-BE49-F238E27FC236}">
                                <a16:creationId xmlns:a16="http://schemas.microsoft.com/office/drawing/2014/main" id="{7646524D-A708-402A-A108-C2F97DDCBC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1" name="Flowchart: Delay 70">
                            <a:extLst>
                              <a:ext uri="{FF2B5EF4-FFF2-40B4-BE49-F238E27FC236}">
                                <a16:creationId xmlns:a16="http://schemas.microsoft.com/office/drawing/2014/main" id="{23AA8880-7C69-4584-BB05-0444F14A1A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2" name="Group 71">
                            <a:extLst>
                              <a:ext uri="{FF2B5EF4-FFF2-40B4-BE49-F238E27FC236}">
                                <a16:creationId xmlns:a16="http://schemas.microsoft.com/office/drawing/2014/main" id="{1B302482-8946-42DB-B1D3-5593169EFC3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5" name="Rectangle: Rounded Corners 74">
                              <a:extLst>
                                <a:ext uri="{FF2B5EF4-FFF2-40B4-BE49-F238E27FC236}">
                                  <a16:creationId xmlns:a16="http://schemas.microsoft.com/office/drawing/2014/main" id="{CA3F0A95-86E7-43D8-9A8A-2EB33C79C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6" name="Rectangle: Rounded Corners 75">
                              <a:extLst>
                                <a:ext uri="{FF2B5EF4-FFF2-40B4-BE49-F238E27FC236}">
                                  <a16:creationId xmlns:a16="http://schemas.microsoft.com/office/drawing/2014/main" id="{58784030-29A4-44DB-A5F6-DDC0F4C54A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7" name="Group 76">
                              <a:extLst>
                                <a:ext uri="{FF2B5EF4-FFF2-40B4-BE49-F238E27FC236}">
                                  <a16:creationId xmlns:a16="http://schemas.microsoft.com/office/drawing/2014/main" id="{34B91C69-8138-422D-9B10-FB4686A0D34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78" name="Group 77">
                                <a:extLst>
                                  <a:ext uri="{FF2B5EF4-FFF2-40B4-BE49-F238E27FC236}">
                                    <a16:creationId xmlns:a16="http://schemas.microsoft.com/office/drawing/2014/main" id="{0579BC59-5C86-49AB-943C-4140DCDAB4D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0" name="Rectangle: Rounded Corners 79">
                                  <a:extLst>
                                    <a:ext uri="{FF2B5EF4-FFF2-40B4-BE49-F238E27FC236}">
                                      <a16:creationId xmlns:a16="http://schemas.microsoft.com/office/drawing/2014/main" id="{B1221281-9936-44F4-849F-E1FD39A3B55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1" name="Rectangle: Rounded Corners 80">
                                  <a:extLst>
                                    <a:ext uri="{FF2B5EF4-FFF2-40B4-BE49-F238E27FC236}">
                                      <a16:creationId xmlns:a16="http://schemas.microsoft.com/office/drawing/2014/main" id="{7068EEFC-0D38-4681-B34C-C01359CFC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9" name="Rectangle: Rounded Corners 78">
                                <a:extLst>
                                  <a:ext uri="{FF2B5EF4-FFF2-40B4-BE49-F238E27FC236}">
                                    <a16:creationId xmlns:a16="http://schemas.microsoft.com/office/drawing/2014/main" id="{40A396D4-38B8-4CC0-A9E2-0B1ED639CC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3" name="Flowchart: Connector 72">
                            <a:extLst>
                              <a:ext uri="{FF2B5EF4-FFF2-40B4-BE49-F238E27FC236}">
                                <a16:creationId xmlns:a16="http://schemas.microsoft.com/office/drawing/2014/main" id="{E2EBD9B2-9408-4795-9423-EC31DF5685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4" name="Flowchart: Connector 73">
                            <a:extLst>
                              <a:ext uri="{FF2B5EF4-FFF2-40B4-BE49-F238E27FC236}">
                                <a16:creationId xmlns:a16="http://schemas.microsoft.com/office/drawing/2014/main" id="{8E619670-F3C1-451B-8BDC-635F08D613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69" name="Flowchart: Delay 68">
                          <a:extLst>
                            <a:ext uri="{FF2B5EF4-FFF2-40B4-BE49-F238E27FC236}">
                              <a16:creationId xmlns:a16="http://schemas.microsoft.com/office/drawing/2014/main" id="{51140E14-5A04-4638-A76B-E9A0E7144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1" name="Rectangle: Top Corners One Rounded and One Snipped 60">
                        <a:extLst>
                          <a:ext uri="{FF2B5EF4-FFF2-40B4-BE49-F238E27FC236}">
                            <a16:creationId xmlns:a16="http://schemas.microsoft.com/office/drawing/2014/main" id="{14EAF697-BEAA-4E9F-811D-CD29ECE4DC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8" name="Flowchart: Connector 57">
                      <a:extLst>
                        <a:ext uri="{FF2B5EF4-FFF2-40B4-BE49-F238E27FC236}">
                          <a16:creationId xmlns:a16="http://schemas.microsoft.com/office/drawing/2014/main" id="{77991F2C-2A2B-40B4-B009-4B9E4A84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lowchart: Connector 58">
                      <a:extLst>
                        <a:ext uri="{FF2B5EF4-FFF2-40B4-BE49-F238E27FC236}">
                          <a16:creationId xmlns:a16="http://schemas.microsoft.com/office/drawing/2014/main" id="{D5463E62-9877-4E5E-A1D7-7F83E03D8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" name="Rectangle: Top Corners One Rounded and One Snipped 53">
                  <a:extLst>
                    <a:ext uri="{FF2B5EF4-FFF2-40B4-BE49-F238E27FC236}">
                      <a16:creationId xmlns:a16="http://schemas.microsoft.com/office/drawing/2014/main" id="{C58DCAFC-39FB-46BE-8037-FD149BC7B23E}"/>
                    </a:ext>
                  </a:extLst>
                </p:cNvPr>
                <p:cNvSpPr/>
                <p:nvPr/>
              </p:nvSpPr>
              <p:spPr>
                <a:xfrm flipH="1">
                  <a:off x="5264918" y="2729066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Flowchart: Delay 51">
                <a:extLst>
                  <a:ext uri="{FF2B5EF4-FFF2-40B4-BE49-F238E27FC236}">
                    <a16:creationId xmlns:a16="http://schemas.microsoft.com/office/drawing/2014/main" id="{EF2D961C-755D-422E-87D2-51E088C738BA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371A9DF-30EB-4AE3-AB49-7F4D6F3BC23E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5C87D0C-DC57-464D-8873-B1AAB83B0C45}"/>
                </a:ext>
              </a:extLst>
            </p:cNvPr>
            <p:cNvSpPr/>
            <p:nvPr/>
          </p:nvSpPr>
          <p:spPr>
            <a:xfrm rot="21111997" flipH="1">
              <a:off x="6498723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11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CF5E4DB-4A24-4BF0-8065-09EB3D451C4F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64386F-D8B4-4C64-878B-3E709F751B4E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F36ED78-BE22-4A28-852A-0382B94AC052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A2D4A2C-FC61-4950-A013-403120F6BE00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73760F5-B178-42FC-8479-9F61F305FD12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A15538D-8E75-46F4-8E79-99CD05F77523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4412036D-0DA9-4679-8350-64337104BCEF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4B1FDC4-ECC8-4845-A586-29EBF17F8AF5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B3514254-8E01-400A-8CDC-EF7A91E02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329B29D9-4636-4CA7-B100-7AA35BF809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8ED7A8D9-7C7D-4D36-9ADB-9B62F8C9B5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8B3E8639-D633-4A55-966B-C7447CC25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0CE85279-63EB-449A-9727-9D285A9200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FA4E9562-AEBB-4992-8B1A-6CACE4A5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0CF372AC-AEB9-4DBE-B454-52BAA7322C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B07240B9-F070-4C1D-89BA-1651BB7AA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3B71C81A-6711-4FF7-B1E7-F9332E0FA3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FE75CEF2-356D-45BA-85E4-6B7AF61CF2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4B1151E4-CBBD-469B-9B10-C5DAA5BFBB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71996E61-E502-4D6C-9E5F-73431E1C8D5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3617B9F-0305-4ADE-8BE3-7BF7B9A807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3BE77518-6DC2-42B6-9201-CA0F87F320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86A2AEAF-2162-4578-A18C-9EB6C10196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528ED4DA-936A-49A5-B614-B79E9113481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BAC646DF-D205-4B43-84D9-1EF2298DA03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1A3738CD-D982-481E-AA5F-25B97DC1350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521E2896-E06F-4012-BEFC-2F301C0541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7A0168C0-CF3E-49E0-A4BD-A8E29D87F2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8B442BDA-6A8B-4E94-BD60-8E5218D339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C4BBB4F2-D4E3-4CB1-8167-921761A24C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BE7E6D7C-9D69-4213-95EA-CF7C4431A8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C86B6DBE-B770-4447-91B7-F4ED6DAEC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56DED441-3EBE-4161-8EE3-037480DC9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2DC0BB11-9995-45E7-B13D-1175FA3D4869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9F93B79-D5E6-4B78-BEA7-1A07BC332137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AA4865CF-EDC5-461C-B2AE-695B963497D3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9EDC87B-59EB-400A-8A6E-F4E9E306B179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F22E295-BFBC-43B6-900B-1DF3C918000C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AAB46B2D-0AF2-42A2-8393-DA82126CE6DB}"/>
              </a:ext>
            </a:extLst>
          </p:cNvPr>
          <p:cNvSpPr txBox="1"/>
          <p:nvPr/>
        </p:nvSpPr>
        <p:spPr>
          <a:xfrm>
            <a:off x="1932510" y="4879984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4s and 5s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045A06-1F8B-4369-81AB-93DF526F1B54}"/>
              </a:ext>
            </a:extLst>
          </p:cNvPr>
          <p:cNvSpPr txBox="1"/>
          <p:nvPr/>
        </p:nvSpPr>
        <p:spPr>
          <a:xfrm>
            <a:off x="8332807" y="4860260"/>
            <a:ext cx="2125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an Engineering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Modern Apprenticeship</a:t>
            </a:r>
          </a:p>
        </p:txBody>
      </p:sp>
      <p:sp>
        <p:nvSpPr>
          <p:cNvPr id="201" name="Flowchart: Delay 200">
            <a:extLst>
              <a:ext uri="{FF2B5EF4-FFF2-40B4-BE49-F238E27FC236}">
                <a16:creationId xmlns:a16="http://schemas.microsoft.com/office/drawing/2014/main" id="{EFC5FFD6-0B91-4103-B39A-7A1377E67A17}"/>
              </a:ext>
            </a:extLst>
          </p:cNvPr>
          <p:cNvSpPr/>
          <p:nvPr/>
        </p:nvSpPr>
        <p:spPr>
          <a:xfrm rot="5400000">
            <a:off x="9284101" y="2755568"/>
            <a:ext cx="190775" cy="23651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3FA0B-8093-4A37-8EB2-331EA67C446A}"/>
              </a:ext>
            </a:extLst>
          </p:cNvPr>
          <p:cNvGrpSpPr/>
          <p:nvPr/>
        </p:nvGrpSpPr>
        <p:grpSpPr>
          <a:xfrm>
            <a:off x="8725654" y="1089258"/>
            <a:ext cx="1327070" cy="3728404"/>
            <a:chOff x="8725654" y="1089258"/>
            <a:chExt cx="1327070" cy="3728404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8949E66-2CEB-4352-B26F-6F38933CADA9}"/>
                </a:ext>
              </a:extLst>
            </p:cNvPr>
            <p:cNvGrpSpPr/>
            <p:nvPr/>
          </p:nvGrpSpPr>
          <p:grpSpPr>
            <a:xfrm>
              <a:off x="8725654" y="1603642"/>
              <a:ext cx="1327070" cy="3214020"/>
              <a:chOff x="5384259" y="1773534"/>
              <a:chExt cx="1423482" cy="3108915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C8370D9-495C-49F9-8CC9-47F579BD445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9CB58DC6-9402-4ADB-A8D1-9632ECFDA1C1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3C8E1DB-00C1-474C-885D-5C24DFACD1DA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CF50B67B-242B-41AD-A8D1-8671EC7AAFF3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C55C52FC-D68D-437F-A136-709D81A93A28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8231731B-1C39-4206-A729-B5E86E019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4793AC4E-D4B1-4F3F-99F0-72B42EB419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375F6318-B4E9-4185-AA4B-BAC52B9E6D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77" name="Group 176">
                          <a:extLst>
                            <a:ext uri="{FF2B5EF4-FFF2-40B4-BE49-F238E27FC236}">
                              <a16:creationId xmlns:a16="http://schemas.microsoft.com/office/drawing/2014/main" id="{928EA196-15AD-4E6E-9CDC-A5FD805086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79" name="Flowchart: Delay 178">
                            <a:extLst>
                              <a:ext uri="{FF2B5EF4-FFF2-40B4-BE49-F238E27FC236}">
                                <a16:creationId xmlns:a16="http://schemas.microsoft.com/office/drawing/2014/main" id="{05D79313-079A-4F2E-BF50-68542917AD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0" name="Flowchart: Connector 4">
                            <a:extLst>
                              <a:ext uri="{FF2B5EF4-FFF2-40B4-BE49-F238E27FC236}">
                                <a16:creationId xmlns:a16="http://schemas.microsoft.com/office/drawing/2014/main" id="{083A4C80-73E5-4A62-B60B-DB654F45C6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1" name="Oval 180">
                            <a:extLst>
                              <a:ext uri="{FF2B5EF4-FFF2-40B4-BE49-F238E27FC236}">
                                <a16:creationId xmlns:a16="http://schemas.microsoft.com/office/drawing/2014/main" id="{5A8F2D8E-9E23-49CF-BDD7-834B066369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2" name="Oval 181">
                            <a:extLst>
                              <a:ext uri="{FF2B5EF4-FFF2-40B4-BE49-F238E27FC236}">
                                <a16:creationId xmlns:a16="http://schemas.microsoft.com/office/drawing/2014/main" id="{68F243C9-B015-4AEE-B080-E94E91D692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3" name="Flowchart: Stored Data 182">
                            <a:extLst>
                              <a:ext uri="{FF2B5EF4-FFF2-40B4-BE49-F238E27FC236}">
                                <a16:creationId xmlns:a16="http://schemas.microsoft.com/office/drawing/2014/main" id="{81B676E1-1340-48EA-8715-790117D88A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4" name="Flowchart: Stored Data 183">
                            <a:extLst>
                              <a:ext uri="{FF2B5EF4-FFF2-40B4-BE49-F238E27FC236}">
                                <a16:creationId xmlns:a16="http://schemas.microsoft.com/office/drawing/2014/main" id="{FF28F141-90C7-4590-BF4C-5763A1FF91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85" name="Group 184">
                            <a:extLst>
                              <a:ext uri="{FF2B5EF4-FFF2-40B4-BE49-F238E27FC236}">
                                <a16:creationId xmlns:a16="http://schemas.microsoft.com/office/drawing/2014/main" id="{6EAB0272-09E8-4D2A-B73A-6B101EBAB63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87" name="Flowchart: Delay 186">
                              <a:extLst>
                                <a:ext uri="{FF2B5EF4-FFF2-40B4-BE49-F238E27FC236}">
                                  <a16:creationId xmlns:a16="http://schemas.microsoft.com/office/drawing/2014/main" id="{FDB7B5FD-2ADD-4226-B439-09FF915FE0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8" name="Flowchart: Delay 187">
                              <a:extLst>
                                <a:ext uri="{FF2B5EF4-FFF2-40B4-BE49-F238E27FC236}">
                                  <a16:creationId xmlns:a16="http://schemas.microsoft.com/office/drawing/2014/main" id="{935458AF-6205-47FF-BD7B-D59C62310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89" name="Group 188">
                              <a:extLst>
                                <a:ext uri="{FF2B5EF4-FFF2-40B4-BE49-F238E27FC236}">
                                  <a16:creationId xmlns:a16="http://schemas.microsoft.com/office/drawing/2014/main" id="{BCDE5106-77E0-44EC-829E-DDC60E8DD95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92" name="Rectangle: Rounded Corners 191">
                                <a:extLst>
                                  <a:ext uri="{FF2B5EF4-FFF2-40B4-BE49-F238E27FC236}">
                                    <a16:creationId xmlns:a16="http://schemas.microsoft.com/office/drawing/2014/main" id="{EF881E70-8CC9-4647-BD8D-3A7160192AC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3" name="Rectangle: Rounded Corners 192">
                                <a:extLst>
                                  <a:ext uri="{FF2B5EF4-FFF2-40B4-BE49-F238E27FC236}">
                                    <a16:creationId xmlns:a16="http://schemas.microsoft.com/office/drawing/2014/main" id="{2D39A03C-191C-4924-8D71-41F2FE8161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94" name="Group 193">
                                <a:extLst>
                                  <a:ext uri="{FF2B5EF4-FFF2-40B4-BE49-F238E27FC236}">
                                    <a16:creationId xmlns:a16="http://schemas.microsoft.com/office/drawing/2014/main" id="{D748967C-A180-4D03-B26E-5A56A9BC30C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95" name="Group 194">
                                  <a:extLst>
                                    <a:ext uri="{FF2B5EF4-FFF2-40B4-BE49-F238E27FC236}">
                                      <a16:creationId xmlns:a16="http://schemas.microsoft.com/office/drawing/2014/main" id="{6CBC02BC-7DBA-4CA6-9466-175C100D1B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97" name="Rectangle: Rounded Corners 196">
                                    <a:extLst>
                                      <a:ext uri="{FF2B5EF4-FFF2-40B4-BE49-F238E27FC236}">
                                        <a16:creationId xmlns:a16="http://schemas.microsoft.com/office/drawing/2014/main" id="{6F437DF5-3099-40AB-B3A6-F6B6EE793974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98" name="Rectangle: Rounded Corners 197">
                                    <a:extLst>
                                      <a:ext uri="{FF2B5EF4-FFF2-40B4-BE49-F238E27FC236}">
                                        <a16:creationId xmlns:a16="http://schemas.microsoft.com/office/drawing/2014/main" id="{548CA944-8406-4D9F-A886-D28B99B311C3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96" name="Rectangle: Rounded Corners 195">
                                  <a:extLst>
                                    <a:ext uri="{FF2B5EF4-FFF2-40B4-BE49-F238E27FC236}">
                                      <a16:creationId xmlns:a16="http://schemas.microsoft.com/office/drawing/2014/main" id="{4EA6731B-5A2F-416E-9E06-0C44BE1A2A5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90" name="Flowchart: Connector 189">
                              <a:extLst>
                                <a:ext uri="{FF2B5EF4-FFF2-40B4-BE49-F238E27FC236}">
                                  <a16:creationId xmlns:a16="http://schemas.microsoft.com/office/drawing/2014/main" id="{5667930D-6E7D-4FED-A4A6-00B9012E63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1" name="Flowchart: Connector 190">
                              <a:extLst>
                                <a:ext uri="{FF2B5EF4-FFF2-40B4-BE49-F238E27FC236}">
                                  <a16:creationId xmlns:a16="http://schemas.microsoft.com/office/drawing/2014/main" id="{C3CDA8AB-8E27-46F2-9441-31A3DAB772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6" name="Flowchart: Delay 185">
                            <a:extLst>
                              <a:ext uri="{FF2B5EF4-FFF2-40B4-BE49-F238E27FC236}">
                                <a16:creationId xmlns:a16="http://schemas.microsoft.com/office/drawing/2014/main" id="{746D6039-87E7-447C-852C-AAC2A16773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78" name="Rectangle: Top Corners One Rounded and One Snipped 177">
                          <a:extLst>
                            <a:ext uri="{FF2B5EF4-FFF2-40B4-BE49-F238E27FC236}">
                              <a16:creationId xmlns:a16="http://schemas.microsoft.com/office/drawing/2014/main" id="{625F6CB2-05AD-4285-824C-0E469C0B5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75" name="Flowchart: Connector 174">
                        <a:extLst>
                          <a:ext uri="{FF2B5EF4-FFF2-40B4-BE49-F238E27FC236}">
                            <a16:creationId xmlns:a16="http://schemas.microsoft.com/office/drawing/2014/main" id="{F1FEA1C8-4547-412D-9887-443B49B73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6" name="Flowchart: Connector 175">
                        <a:extLst>
                          <a:ext uri="{FF2B5EF4-FFF2-40B4-BE49-F238E27FC236}">
                            <a16:creationId xmlns:a16="http://schemas.microsoft.com/office/drawing/2014/main" id="{13D0A1CF-8D8D-49AC-918B-498B5E3144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71" name="Rectangle: Top Corners One Rounded and One Snipped 170">
                    <a:extLst>
                      <a:ext uri="{FF2B5EF4-FFF2-40B4-BE49-F238E27FC236}">
                        <a16:creationId xmlns:a16="http://schemas.microsoft.com/office/drawing/2014/main" id="{4CB99E9B-DB15-4535-B34E-5B2376FBEA5E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9" name="Flowchart: Delay 168">
                  <a:extLst>
                    <a:ext uri="{FF2B5EF4-FFF2-40B4-BE49-F238E27FC236}">
                      <a16:creationId xmlns:a16="http://schemas.microsoft.com/office/drawing/2014/main" id="{29DFD7DE-0DE6-4569-8932-CD185D42CF64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425E6F5F-2E63-414E-870D-86E75134BB98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1870B8A-31FD-482C-8113-97797A1EDF43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: Single Corner Rounded 2">
              <a:extLst>
                <a:ext uri="{FF2B5EF4-FFF2-40B4-BE49-F238E27FC236}">
                  <a16:creationId xmlns:a16="http://schemas.microsoft.com/office/drawing/2014/main" id="{F4E7EF72-3AD4-4330-86B4-A75B81A67BCC}"/>
                </a:ext>
              </a:extLst>
            </p:cNvPr>
            <p:cNvSpPr/>
            <p:nvPr/>
          </p:nvSpPr>
          <p:spPr>
            <a:xfrm>
              <a:off x="9468771" y="2871479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: Single Corner Rounded 198">
              <a:extLst>
                <a:ext uri="{FF2B5EF4-FFF2-40B4-BE49-F238E27FC236}">
                  <a16:creationId xmlns:a16="http://schemas.microsoft.com/office/drawing/2014/main" id="{B396D3E8-3E78-42CB-93CC-03D1CF09D210}"/>
                </a:ext>
              </a:extLst>
            </p:cNvPr>
            <p:cNvSpPr/>
            <p:nvPr/>
          </p:nvSpPr>
          <p:spPr>
            <a:xfrm flipH="1">
              <a:off x="8953359" y="2871534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Image result for safety helmet icon">
              <a:extLst>
                <a:ext uri="{FF2B5EF4-FFF2-40B4-BE49-F238E27FC236}">
                  <a16:creationId xmlns:a16="http://schemas.microsoft.com/office/drawing/2014/main" id="{4F87F820-5386-47B5-90B2-4B663882D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307">
              <a:off x="8981677" y="1089258"/>
              <a:ext cx="974658" cy="97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Graphic 4" descr="Clipboard">
            <a:extLst>
              <a:ext uri="{FF2B5EF4-FFF2-40B4-BE49-F238E27FC236}">
                <a16:creationId xmlns:a16="http://schemas.microsoft.com/office/drawing/2014/main" id="{4DB00AF8-EE2B-42A9-9B0B-5DB9C3A28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1874">
            <a:off x="9774142" y="364579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306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70BEAD-AFE0-4AA0-917F-771BAA58D4B6}"/>
              </a:ext>
            </a:extLst>
          </p:cNvPr>
          <p:cNvGrpSpPr/>
          <p:nvPr/>
        </p:nvGrpSpPr>
        <p:grpSpPr>
          <a:xfrm>
            <a:off x="2693502" y="1522095"/>
            <a:ext cx="8295259" cy="4023634"/>
            <a:chOff x="2693502" y="1522095"/>
            <a:chExt cx="8295259" cy="4023634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EE3594FC-73AC-4889-B783-36F60A2C3721}"/>
                </a:ext>
              </a:extLst>
            </p:cNvPr>
            <p:cNvSpPr/>
            <p:nvPr/>
          </p:nvSpPr>
          <p:spPr>
            <a:xfrm>
              <a:off x="8479044" y="2341195"/>
              <a:ext cx="1268125" cy="9325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3" name="Content Placeholder 38" descr="Desk with solid fill">
              <a:extLst>
                <a:ext uri="{FF2B5EF4-FFF2-40B4-BE49-F238E27FC236}">
                  <a16:creationId xmlns:a16="http://schemas.microsoft.com/office/drawing/2014/main" id="{A616900F-4086-423B-8EAD-C3A29B2C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5127" y="1522095"/>
              <a:ext cx="4023634" cy="4023634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F5E4DB-4A24-4BF0-8065-09EB3D451C4F}"/>
                </a:ext>
              </a:extLst>
            </p:cNvPr>
            <p:cNvGrpSpPr/>
            <p:nvPr/>
          </p:nvGrpSpPr>
          <p:grpSpPr>
            <a:xfrm>
              <a:off x="2693502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064386F-D8B4-4C64-878B-3E709F751B4E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F36ED78-BE22-4A28-852A-0382B94AC052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A2D4A2C-FC61-4950-A013-403120F6BE00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73760F5-B178-42FC-8479-9F61F305FD12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9A15538D-8E75-46F4-8E79-99CD05F77523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4412036D-0DA9-4679-8350-64337104B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44B1FDC4-ECC8-4845-A586-29EBF17F8A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97" name="Group 96">
                        <a:extLst>
                          <a:ext uri="{FF2B5EF4-FFF2-40B4-BE49-F238E27FC236}">
                            <a16:creationId xmlns:a16="http://schemas.microsoft.com/office/drawing/2014/main" id="{B3514254-8E01-400A-8CDC-EF7A91E02F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00" name="Group 99">
                          <a:extLst>
                            <a:ext uri="{FF2B5EF4-FFF2-40B4-BE49-F238E27FC236}">
                              <a16:creationId xmlns:a16="http://schemas.microsoft.com/office/drawing/2014/main" id="{329B29D9-4636-4CA7-B100-7AA35BF809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02" name="Flowchart: Delay 101">
                            <a:extLst>
                              <a:ext uri="{FF2B5EF4-FFF2-40B4-BE49-F238E27FC236}">
                                <a16:creationId xmlns:a16="http://schemas.microsoft.com/office/drawing/2014/main" id="{8ED7A8D9-7C7D-4D36-9ADB-9B62F8C9B5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Flowchart: Connector 4">
                            <a:extLst>
                              <a:ext uri="{FF2B5EF4-FFF2-40B4-BE49-F238E27FC236}">
                                <a16:creationId xmlns:a16="http://schemas.microsoft.com/office/drawing/2014/main" id="{8B3E8639-D633-4A55-966B-C7447CC256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" name="Oval 103">
                            <a:extLst>
                              <a:ext uri="{FF2B5EF4-FFF2-40B4-BE49-F238E27FC236}">
                                <a16:creationId xmlns:a16="http://schemas.microsoft.com/office/drawing/2014/main" id="{0CE85279-63EB-449A-9727-9D285A9200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5" name="Oval 104">
                            <a:extLst>
                              <a:ext uri="{FF2B5EF4-FFF2-40B4-BE49-F238E27FC236}">
                                <a16:creationId xmlns:a16="http://schemas.microsoft.com/office/drawing/2014/main" id="{FA4E9562-AEBB-4992-8B1A-6CACE4A50C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6" name="Flowchart: Stored Data 105">
                            <a:extLst>
                              <a:ext uri="{FF2B5EF4-FFF2-40B4-BE49-F238E27FC236}">
                                <a16:creationId xmlns:a16="http://schemas.microsoft.com/office/drawing/2014/main" id="{0CF372AC-AEB9-4DBE-B454-52BAA7322C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7" name="Flowchart: Stored Data 106">
                            <a:extLst>
                              <a:ext uri="{FF2B5EF4-FFF2-40B4-BE49-F238E27FC236}">
                                <a16:creationId xmlns:a16="http://schemas.microsoft.com/office/drawing/2014/main" id="{B07240B9-F070-4C1D-89BA-1651BB7AA8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08" name="Group 107">
                            <a:extLst>
                              <a:ext uri="{FF2B5EF4-FFF2-40B4-BE49-F238E27FC236}">
                                <a16:creationId xmlns:a16="http://schemas.microsoft.com/office/drawing/2014/main" id="{3B71C81A-6711-4FF7-B1E7-F9332E0FA3F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10" name="Flowchart: Delay 109">
                              <a:extLst>
                                <a:ext uri="{FF2B5EF4-FFF2-40B4-BE49-F238E27FC236}">
                                  <a16:creationId xmlns:a16="http://schemas.microsoft.com/office/drawing/2014/main" id="{FE75CEF2-356D-45BA-85E4-6B7AF61CF2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1" name="Flowchart: Delay 110">
                              <a:extLst>
                                <a:ext uri="{FF2B5EF4-FFF2-40B4-BE49-F238E27FC236}">
                                  <a16:creationId xmlns:a16="http://schemas.microsoft.com/office/drawing/2014/main" id="{4B1151E4-CBBD-469B-9B10-C5DAA5BFBB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2" name="Group 111">
                              <a:extLst>
                                <a:ext uri="{FF2B5EF4-FFF2-40B4-BE49-F238E27FC236}">
                                  <a16:creationId xmlns:a16="http://schemas.microsoft.com/office/drawing/2014/main" id="{71996E61-E502-4D6C-9E5F-73431E1C8D5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15" name="Rectangle: Rounded Corners 114">
                                <a:extLst>
                                  <a:ext uri="{FF2B5EF4-FFF2-40B4-BE49-F238E27FC236}">
                                    <a16:creationId xmlns:a16="http://schemas.microsoft.com/office/drawing/2014/main" id="{E3617B9F-0305-4ADE-8BE3-7BF7B9A8076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6" name="Rectangle: Rounded Corners 115">
                                <a:extLst>
                                  <a:ext uri="{FF2B5EF4-FFF2-40B4-BE49-F238E27FC236}">
                                    <a16:creationId xmlns:a16="http://schemas.microsoft.com/office/drawing/2014/main" id="{3BE77518-6DC2-42B6-9201-CA0F87F3202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17" name="Group 116">
                                <a:extLst>
                                  <a:ext uri="{FF2B5EF4-FFF2-40B4-BE49-F238E27FC236}">
                                    <a16:creationId xmlns:a16="http://schemas.microsoft.com/office/drawing/2014/main" id="{86A2AEAF-2162-4578-A18C-9EB6C101960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18" name="Group 117">
                                  <a:extLst>
                                    <a:ext uri="{FF2B5EF4-FFF2-40B4-BE49-F238E27FC236}">
                                      <a16:creationId xmlns:a16="http://schemas.microsoft.com/office/drawing/2014/main" id="{528ED4DA-936A-49A5-B614-B79E9113481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20" name="Rectangle: Rounded Corners 119">
                                    <a:extLst>
                                      <a:ext uri="{FF2B5EF4-FFF2-40B4-BE49-F238E27FC236}">
                                        <a16:creationId xmlns:a16="http://schemas.microsoft.com/office/drawing/2014/main" id="{BAC646DF-D205-4B43-84D9-1EF2298DA03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1" name="Rectangle: Rounded Corners 120">
                                    <a:extLst>
                                      <a:ext uri="{FF2B5EF4-FFF2-40B4-BE49-F238E27FC236}">
                                        <a16:creationId xmlns:a16="http://schemas.microsoft.com/office/drawing/2014/main" id="{1A3738CD-D982-481E-AA5F-25B97DC1350F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9" name="Rectangle: Rounded Corners 118">
                                  <a:extLst>
                                    <a:ext uri="{FF2B5EF4-FFF2-40B4-BE49-F238E27FC236}">
                                      <a16:creationId xmlns:a16="http://schemas.microsoft.com/office/drawing/2014/main" id="{521E2896-E06F-4012-BEFC-2F301C054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13" name="Flowchart: Connector 112">
                              <a:extLst>
                                <a:ext uri="{FF2B5EF4-FFF2-40B4-BE49-F238E27FC236}">
                                  <a16:creationId xmlns:a16="http://schemas.microsoft.com/office/drawing/2014/main" id="{7A0168C0-CF3E-49E0-A4BD-A8E29D87F2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4" name="Flowchart: Connector 113">
                              <a:extLst>
                                <a:ext uri="{FF2B5EF4-FFF2-40B4-BE49-F238E27FC236}">
                                  <a16:creationId xmlns:a16="http://schemas.microsoft.com/office/drawing/2014/main" id="{8B442BDA-6A8B-4E94-BD60-8E5218D339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9" name="Flowchart: Delay 108">
                            <a:extLst>
                              <a:ext uri="{FF2B5EF4-FFF2-40B4-BE49-F238E27FC236}">
                                <a16:creationId xmlns:a16="http://schemas.microsoft.com/office/drawing/2014/main" id="{C4BBB4F2-D4E3-4CB1-8167-921761A24C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1" name="Rectangle: Top Corners One Rounded and One Snipped 100">
                          <a:extLst>
                            <a:ext uri="{FF2B5EF4-FFF2-40B4-BE49-F238E27FC236}">
                              <a16:creationId xmlns:a16="http://schemas.microsoft.com/office/drawing/2014/main" id="{BE7E6D7C-9D69-4213-95EA-CF7C4431A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8" name="Flowchart: Connector 97">
                        <a:extLst>
                          <a:ext uri="{FF2B5EF4-FFF2-40B4-BE49-F238E27FC236}">
                            <a16:creationId xmlns:a16="http://schemas.microsoft.com/office/drawing/2014/main" id="{C86B6DBE-B770-4447-91B7-F4ED6DAEC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Flowchart: Connector 98">
                        <a:extLst>
                          <a:ext uri="{FF2B5EF4-FFF2-40B4-BE49-F238E27FC236}">
                            <a16:creationId xmlns:a16="http://schemas.microsoft.com/office/drawing/2014/main" id="{56DED441-3EBE-4161-8EE3-037480DC99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4" name="Rectangle: Top Corners One Rounded and One Snipped 93">
                    <a:extLst>
                      <a:ext uri="{FF2B5EF4-FFF2-40B4-BE49-F238E27FC236}">
                        <a16:creationId xmlns:a16="http://schemas.microsoft.com/office/drawing/2014/main" id="{2DC0BB11-9995-45E7-B13D-1175FA3D4869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F93B79-D5E6-4B78-BEA7-1A07BC332137}"/>
                    </a:ext>
                  </a:extLst>
                </p:cNvPr>
                <p:cNvSpPr/>
                <p:nvPr/>
              </p:nvSpPr>
              <p:spPr>
                <a:xfrm>
                  <a:off x="6009994" y="2966555"/>
                  <a:ext cx="138931" cy="7783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lowchart: Delay 91">
                  <a:extLst>
                    <a:ext uri="{FF2B5EF4-FFF2-40B4-BE49-F238E27FC236}">
                      <a16:creationId xmlns:a16="http://schemas.microsoft.com/office/drawing/2014/main" id="{AA4865CF-EDC5-461C-B2AE-695B963497D3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9EDC87B-59EB-400A-8A6E-F4E9E306B179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BF22E295-BFBC-43B6-900B-1DF3C918000C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99B868B-1BEA-4F69-B6C1-EF81D4A62F31}"/>
                </a:ext>
              </a:extLst>
            </p:cNvPr>
            <p:cNvGrpSpPr/>
            <p:nvPr/>
          </p:nvGrpSpPr>
          <p:grpSpPr>
            <a:xfrm>
              <a:off x="8741220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92147EC-1B59-49C4-9074-74D797B40EC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D9076C6F-6E4A-4F42-BF9F-AA2CE00A1AD3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98F364B-388C-4E2E-9498-8CF41BECB30B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B401351-6DAB-4F69-A9C3-A4DB5DEA053C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28958FA3-E6FE-4B56-8171-5A6CEAC0CB6D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32" name="Rectangle: Rounded Corners 131">
                      <a:extLst>
                        <a:ext uri="{FF2B5EF4-FFF2-40B4-BE49-F238E27FC236}">
                          <a16:creationId xmlns:a16="http://schemas.microsoft.com/office/drawing/2014/main" id="{CB441CD8-633B-4276-8CE3-0B5C5E20A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1AFDFBB3-27B5-4E05-8E12-7CCC0E82A6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7" name="Group 136">
                        <a:extLst>
                          <a:ext uri="{FF2B5EF4-FFF2-40B4-BE49-F238E27FC236}">
                            <a16:creationId xmlns:a16="http://schemas.microsoft.com/office/drawing/2014/main" id="{107D72B9-F625-4273-AE32-FBF20F006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Connector 4">
                          <a:extLst>
                            <a:ext uri="{FF2B5EF4-FFF2-40B4-BE49-F238E27FC236}">
                              <a16:creationId xmlns:a16="http://schemas.microsoft.com/office/drawing/2014/main" id="{FC5508AB-1317-4C3F-B674-0AB48C7379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428F4BA1-8F8A-496F-B00D-A47E35BEA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01A42A10-48C6-4AEB-A7D6-66154DF65E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lowchart: Stored Data 142">
                          <a:extLst>
                            <a:ext uri="{FF2B5EF4-FFF2-40B4-BE49-F238E27FC236}">
                              <a16:creationId xmlns:a16="http://schemas.microsoft.com/office/drawing/2014/main" id="{FD1A76C7-6271-4954-A5FE-3B9549ACEE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D35B8B69-36DE-42A7-BA4C-B19642094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5" name="Group 144">
                          <a:extLst>
                            <a:ext uri="{FF2B5EF4-FFF2-40B4-BE49-F238E27FC236}">
                              <a16:creationId xmlns:a16="http://schemas.microsoft.com/office/drawing/2014/main" id="{61A44DB4-8FAF-4492-AC9A-0C357DD368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7" name="Flowchart: Delay 146">
                            <a:extLst>
                              <a:ext uri="{FF2B5EF4-FFF2-40B4-BE49-F238E27FC236}">
                                <a16:creationId xmlns:a16="http://schemas.microsoft.com/office/drawing/2014/main" id="{E5AFB127-280C-42CB-85C2-13E8F46692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CB8C5E5F-94E5-42EB-9725-5B13B24A51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49" name="Group 148">
                            <a:extLst>
                              <a:ext uri="{FF2B5EF4-FFF2-40B4-BE49-F238E27FC236}">
                                <a16:creationId xmlns:a16="http://schemas.microsoft.com/office/drawing/2014/main" id="{68D1A935-5B77-41CC-AB69-7A9E8334FA3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2" name="Rectangle: Rounded Corners 151">
                              <a:extLst>
                                <a:ext uri="{FF2B5EF4-FFF2-40B4-BE49-F238E27FC236}">
                                  <a16:creationId xmlns:a16="http://schemas.microsoft.com/office/drawing/2014/main" id="{7D859408-EBD1-45F4-A828-3CDFFBFD10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7737355-5DDA-4064-A3B0-C8B99BD22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4" name="Group 153">
                              <a:extLst>
                                <a:ext uri="{FF2B5EF4-FFF2-40B4-BE49-F238E27FC236}">
                                  <a16:creationId xmlns:a16="http://schemas.microsoft.com/office/drawing/2014/main" id="{D5D2C256-E24D-40B3-BAE6-5803BD58376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5" name="Group 154">
                                <a:extLst>
                                  <a:ext uri="{FF2B5EF4-FFF2-40B4-BE49-F238E27FC236}">
                                    <a16:creationId xmlns:a16="http://schemas.microsoft.com/office/drawing/2014/main" id="{9B1859DC-FB20-4F92-8B66-86E426409AE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7" name="Rectangle: Rounded Corners 156">
                                  <a:extLst>
                                    <a:ext uri="{FF2B5EF4-FFF2-40B4-BE49-F238E27FC236}">
                                      <a16:creationId xmlns:a16="http://schemas.microsoft.com/office/drawing/2014/main" id="{A72E5E04-EA50-411F-855B-E54B8C64DE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F7F90199-E113-46F2-AD0D-44A7C69F984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6" name="Rectangle: Rounded Corners 155">
                                <a:extLst>
                                  <a:ext uri="{FF2B5EF4-FFF2-40B4-BE49-F238E27FC236}">
                                    <a16:creationId xmlns:a16="http://schemas.microsoft.com/office/drawing/2014/main" id="{A3437FA5-EBA7-4DB7-9D6C-9E79AFD0A6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0" name="Flowchart: Connector 149">
                            <a:extLst>
                              <a:ext uri="{FF2B5EF4-FFF2-40B4-BE49-F238E27FC236}">
                                <a16:creationId xmlns:a16="http://schemas.microsoft.com/office/drawing/2014/main" id="{27011029-B88B-4E76-85BD-54190CFF75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39FA8050-EBD1-4BBE-88CD-9707A988FF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39" name="Flowchart: Delay 138">
                          <a:extLst>
                            <a:ext uri="{FF2B5EF4-FFF2-40B4-BE49-F238E27FC236}">
                              <a16:creationId xmlns:a16="http://schemas.microsoft.com/office/drawing/2014/main" id="{B0724E75-7B82-4ED1-A2A6-D1BE05E76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8" name="Rectangle: Top Corners One Rounded and One Snipped 137">
                        <a:extLst>
                          <a:ext uri="{FF2B5EF4-FFF2-40B4-BE49-F238E27FC236}">
                            <a16:creationId xmlns:a16="http://schemas.microsoft.com/office/drawing/2014/main" id="{1A07641F-F367-4EE1-954B-0CA2A98B3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1" name="Rectangle: Top Corners One Rounded and One Snipped 130">
                    <a:extLst>
                      <a:ext uri="{FF2B5EF4-FFF2-40B4-BE49-F238E27FC236}">
                        <a16:creationId xmlns:a16="http://schemas.microsoft.com/office/drawing/2014/main" id="{3852777B-C850-453A-83E3-D078FD1D8782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D0B2B2F-01FE-4E1E-AAF8-7449D8486B23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BFEB7C0C-71F8-47C3-8B7E-843215BFA0DB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4" name="Flowchart: Delay 163">
              <a:extLst>
                <a:ext uri="{FF2B5EF4-FFF2-40B4-BE49-F238E27FC236}">
                  <a16:creationId xmlns:a16="http://schemas.microsoft.com/office/drawing/2014/main" id="{BEA33B8A-3CE6-444F-A2EE-F1898E6857BB}"/>
                </a:ext>
              </a:extLst>
            </p:cNvPr>
            <p:cNvSpPr/>
            <p:nvPr/>
          </p:nvSpPr>
          <p:spPr>
            <a:xfrm rot="16200000">
              <a:off x="8750455" y="1620578"/>
              <a:ext cx="1322177" cy="1268125"/>
            </a:xfrm>
            <a:prstGeom prst="flowChartDelay">
              <a:avLst/>
            </a:prstGeom>
            <a:solidFill>
              <a:srgbClr val="DBA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A20E9FFB-7B52-45E7-B9BD-F28579DCC5E0}"/>
              </a:ext>
            </a:extLst>
          </p:cNvPr>
          <p:cNvSpPr txBox="1"/>
          <p:nvPr/>
        </p:nvSpPr>
        <p:spPr>
          <a:xfrm>
            <a:off x="1294901" y="4879984"/>
            <a:ext cx="41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a range of Highers and 1 Advanced Higher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190873-8285-4A69-A8AA-AB005514BE04}"/>
              </a:ext>
            </a:extLst>
          </p:cNvPr>
          <p:cNvSpPr txBox="1"/>
          <p:nvPr/>
        </p:nvSpPr>
        <p:spPr>
          <a:xfrm>
            <a:off x="7869699" y="4894716"/>
            <a:ext cx="23271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Cyber Security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456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36728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College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7975"/>
            <a:ext cx="10388009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Focus on a specific area of interest (you can only apply for 1 full-time college course)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Progression through different levels e.g., Level 5 – NC (Level 6) – HNC (Level 7)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Full-time courses tend to be 3/4 days a week, allowing flexibility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A lot of the subjects are considered to be ‘vocational’ and can lead into employment or apprenticeships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help students transition from school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be a stepping stone to Higher Education (HNC/D)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Image result for edinburgh college">
            <a:extLst>
              <a:ext uri="{FF2B5EF4-FFF2-40B4-BE49-F238E27FC236}">
                <a16:creationId xmlns:a16="http://schemas.microsoft.com/office/drawing/2014/main" id="{5F471F8E-FE41-4B81-9EA7-F88F8189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53" y="3753644"/>
            <a:ext cx="2803451" cy="13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31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6534943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1019295" y="1552721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4043154" y="1552721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7067013" y="1552721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7B0367-62AD-492E-984B-4023B95369A9}"/>
              </a:ext>
            </a:extLst>
          </p:cNvPr>
          <p:cNvGrpSpPr/>
          <p:nvPr/>
        </p:nvGrpSpPr>
        <p:grpSpPr>
          <a:xfrm>
            <a:off x="10090873" y="1552721"/>
            <a:ext cx="1327070" cy="3214020"/>
            <a:chOff x="5384259" y="1773534"/>
            <a:chExt cx="1423482" cy="31089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48901FC-2003-4CE3-99A7-37626FB9626F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1906F98-170F-47F3-8214-8170EDF26429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BC5738C-7809-4EC7-B339-B42D5335C1B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76EA143-A4AA-48F1-8ABA-19FE57EF7F19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48CE8D60-415A-4BE3-9A8B-0CBF6DF41B31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3" name="Rectangle: Rounded Corners 132">
                    <a:extLst>
                      <a:ext uri="{FF2B5EF4-FFF2-40B4-BE49-F238E27FC236}">
                        <a16:creationId xmlns:a16="http://schemas.microsoft.com/office/drawing/2014/main" id="{C9CEF4A3-599A-4745-BABA-2E88D6918AF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11F324A4-3E39-4A55-850E-A0020F34B096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16E74A7A-ED7D-4899-B634-B88EF86AC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8" name="Group 137">
                        <a:extLst>
                          <a:ext uri="{FF2B5EF4-FFF2-40B4-BE49-F238E27FC236}">
                            <a16:creationId xmlns:a16="http://schemas.microsoft.com/office/drawing/2014/main" id="{051F77D3-7AAB-47C5-B9A4-BD03853B41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Delay 139">
                          <a:extLst>
                            <a:ext uri="{FF2B5EF4-FFF2-40B4-BE49-F238E27FC236}">
                              <a16:creationId xmlns:a16="http://schemas.microsoft.com/office/drawing/2014/main" id="{21EFDDF4-1B55-4130-A579-6E732BEC5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Flowchart: Connector 4">
                          <a:extLst>
                            <a:ext uri="{FF2B5EF4-FFF2-40B4-BE49-F238E27FC236}">
                              <a16:creationId xmlns:a16="http://schemas.microsoft.com/office/drawing/2014/main" id="{D0346342-D428-4143-A278-4735EDFA0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1410D9B6-5C9C-4E5B-B26C-6470AD643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F63B26EF-E604-4FD1-A787-05EE72F359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5A3D7634-ED09-45E2-A51D-6E4A91463A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5" name="Flowchart: Stored Data 144">
                          <a:extLst>
                            <a:ext uri="{FF2B5EF4-FFF2-40B4-BE49-F238E27FC236}">
                              <a16:creationId xmlns:a16="http://schemas.microsoft.com/office/drawing/2014/main" id="{0E288603-3321-491F-9893-2BF6E139F5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6" name="Group 145">
                          <a:extLst>
                            <a:ext uri="{FF2B5EF4-FFF2-40B4-BE49-F238E27FC236}">
                              <a16:creationId xmlns:a16="http://schemas.microsoft.com/office/drawing/2014/main" id="{B2E5B098-BA86-48B8-861A-5DC0D04736E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BDD6503E-5B3D-4E13-ACFD-A2F388E3E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9" name="Flowchart: Delay 148">
                            <a:extLst>
                              <a:ext uri="{FF2B5EF4-FFF2-40B4-BE49-F238E27FC236}">
                                <a16:creationId xmlns:a16="http://schemas.microsoft.com/office/drawing/2014/main" id="{EB8F3756-CDB0-4E75-A5B7-C21EB94B9F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50" name="Group 149">
                            <a:extLst>
                              <a:ext uri="{FF2B5EF4-FFF2-40B4-BE49-F238E27FC236}">
                                <a16:creationId xmlns:a16="http://schemas.microsoft.com/office/drawing/2014/main" id="{7829CB03-4964-4E16-BDD7-CB2F1FFE96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8C56299-D011-47F2-BF94-97AE22BFED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4" name="Rectangle: Rounded Corners 153">
                              <a:extLst>
                                <a:ext uri="{FF2B5EF4-FFF2-40B4-BE49-F238E27FC236}">
                                  <a16:creationId xmlns:a16="http://schemas.microsoft.com/office/drawing/2014/main" id="{0D4FBCE5-3B39-4567-AC10-8F21819A14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5" name="Group 154">
                              <a:extLst>
                                <a:ext uri="{FF2B5EF4-FFF2-40B4-BE49-F238E27FC236}">
                                  <a16:creationId xmlns:a16="http://schemas.microsoft.com/office/drawing/2014/main" id="{19A9CA22-4582-468A-ACE4-2161FFCD807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6" name="Group 155">
                                <a:extLst>
                                  <a:ext uri="{FF2B5EF4-FFF2-40B4-BE49-F238E27FC236}">
                                    <a16:creationId xmlns:a16="http://schemas.microsoft.com/office/drawing/2014/main" id="{25275F43-DC35-48DB-919A-6D1FFF25379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942B06C8-9A43-4CB7-B391-F83D23634DF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Rectangle: Rounded Corners 158">
                                  <a:extLst>
                                    <a:ext uri="{FF2B5EF4-FFF2-40B4-BE49-F238E27FC236}">
                                      <a16:creationId xmlns:a16="http://schemas.microsoft.com/office/drawing/2014/main" id="{9E179834-61E5-4FF5-860D-5F332698A0E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7" name="Rectangle: Rounded Corners 156">
                                <a:extLst>
                                  <a:ext uri="{FF2B5EF4-FFF2-40B4-BE49-F238E27FC236}">
                                    <a16:creationId xmlns:a16="http://schemas.microsoft.com/office/drawing/2014/main" id="{7EFB61D2-1154-456F-82D1-2079E5C80DD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54C34124-3D4C-425D-9416-77CCA75E01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2" name="Flowchart: Connector 151">
                            <a:extLst>
                              <a:ext uri="{FF2B5EF4-FFF2-40B4-BE49-F238E27FC236}">
                                <a16:creationId xmlns:a16="http://schemas.microsoft.com/office/drawing/2014/main" id="{EF8049F5-BACA-4552-B473-A3780F3EAC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47" name="Flowchart: Delay 146">
                          <a:extLst>
                            <a:ext uri="{FF2B5EF4-FFF2-40B4-BE49-F238E27FC236}">
                              <a16:creationId xmlns:a16="http://schemas.microsoft.com/office/drawing/2014/main" id="{4DD9AA70-9866-4654-AB9D-A4D7045E58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9" name="Rectangle: Top Corners One Rounded and One Snipped 138">
                        <a:extLst>
                          <a:ext uri="{FF2B5EF4-FFF2-40B4-BE49-F238E27FC236}">
                            <a16:creationId xmlns:a16="http://schemas.microsoft.com/office/drawing/2014/main" id="{23DB5676-BD2A-4CDA-B319-C73688613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6" name="Flowchart: Connector 135">
                      <a:extLst>
                        <a:ext uri="{FF2B5EF4-FFF2-40B4-BE49-F238E27FC236}">
                          <a16:creationId xmlns:a16="http://schemas.microsoft.com/office/drawing/2014/main" id="{DB60EEC3-63F3-4BAC-97F8-EC605B411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lowchart: Connector 136">
                      <a:extLst>
                        <a:ext uri="{FF2B5EF4-FFF2-40B4-BE49-F238E27FC236}">
                          <a16:creationId xmlns:a16="http://schemas.microsoft.com/office/drawing/2014/main" id="{A4171F14-341D-49BE-B4BC-4F8D4F91C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32" name="Rectangle: Top Corners One Rounded and One Snipped 131">
                  <a:extLst>
                    <a:ext uri="{FF2B5EF4-FFF2-40B4-BE49-F238E27FC236}">
                      <a16:creationId xmlns:a16="http://schemas.microsoft.com/office/drawing/2014/main" id="{30CF96A3-B4E9-4C2C-89CA-FA2542B1C367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lowchart: Delay 129">
                <a:extLst>
                  <a:ext uri="{FF2B5EF4-FFF2-40B4-BE49-F238E27FC236}">
                    <a16:creationId xmlns:a16="http://schemas.microsoft.com/office/drawing/2014/main" id="{D3E83A89-78C9-490E-A485-6561E7DC1767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CADFC30-1471-4AD4-9884-0488ACD9924B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DD1F350-643E-46F1-8748-6F2341C2A231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40" y="2999595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215888" y="4861035"/>
            <a:ext cx="297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4s and National 5s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3537444" y="4861035"/>
            <a:ext cx="23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an NC Level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course 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6878701" y="4861176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81A6E37-B11A-41AC-9A6E-45E6F5EECDD5}"/>
              </a:ext>
            </a:extLst>
          </p:cNvPr>
          <p:cNvSpPr txBox="1"/>
          <p:nvPr/>
        </p:nvSpPr>
        <p:spPr>
          <a:xfrm>
            <a:off x="9959472" y="4897542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university 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E0FD84B-03E8-47F6-A9CD-20E4E447E34B}"/>
              </a:ext>
            </a:extLst>
          </p:cNvPr>
          <p:cNvGrpSpPr/>
          <p:nvPr/>
        </p:nvGrpSpPr>
        <p:grpSpPr>
          <a:xfrm>
            <a:off x="10228838" y="1113744"/>
            <a:ext cx="1496542" cy="826362"/>
            <a:chOff x="9589563" y="1604752"/>
            <a:chExt cx="1496542" cy="82636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0E254B2-B011-48DD-B49D-85BE1262449C}"/>
                </a:ext>
              </a:extLst>
            </p:cNvPr>
            <p:cNvSpPr/>
            <p:nvPr/>
          </p:nvSpPr>
          <p:spPr>
            <a:xfrm rot="1041778">
              <a:off x="9854513" y="1854000"/>
              <a:ext cx="967585" cy="3489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" name="Content Placeholder 54" descr="Graduation cap with solid fill">
              <a:extLst>
                <a:ext uri="{FF2B5EF4-FFF2-40B4-BE49-F238E27FC236}">
                  <a16:creationId xmlns:a16="http://schemas.microsoft.com/office/drawing/2014/main" id="{D706E945-44E7-4748-B466-9C87AD325260}"/>
                </a:ext>
              </a:extLst>
            </p:cNvPr>
            <p:cNvGrpSpPr/>
            <p:nvPr/>
          </p:nvGrpSpPr>
          <p:grpSpPr>
            <a:xfrm rot="871822">
              <a:off x="9589563" y="1604752"/>
              <a:ext cx="1496542" cy="826362"/>
              <a:chOff x="9589886" y="1604793"/>
              <a:chExt cx="1496542" cy="826362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A5C2D6A-438B-47C7-866C-CE0954D43387}"/>
                  </a:ext>
                </a:extLst>
              </p:cNvPr>
              <p:cNvSpPr/>
              <p:nvPr/>
            </p:nvSpPr>
            <p:spPr>
              <a:xfrm>
                <a:off x="9847671" y="2041574"/>
                <a:ext cx="961082" cy="389581"/>
              </a:xfrm>
              <a:custGeom>
                <a:avLst/>
                <a:gdLst>
                  <a:gd name="connsiteX0" fmla="*/ 0 w 961082"/>
                  <a:gd name="connsiteY0" fmla="*/ 0 h 389581"/>
                  <a:gd name="connsiteX1" fmla="*/ 0 w 961082"/>
                  <a:gd name="connsiteY1" fmla="*/ 200798 h 389581"/>
                  <a:gd name="connsiteX2" fmla="*/ 480541 w 961082"/>
                  <a:gd name="connsiteY2" fmla="*/ 389582 h 389581"/>
                  <a:gd name="connsiteX3" fmla="*/ 961083 w 961082"/>
                  <a:gd name="connsiteY3" fmla="*/ 200798 h 389581"/>
                  <a:gd name="connsiteX4" fmla="*/ 961083 w 961082"/>
                  <a:gd name="connsiteY4" fmla="*/ 0 h 389581"/>
                  <a:gd name="connsiteX5" fmla="*/ 480541 w 961082"/>
                  <a:gd name="connsiteY5" fmla="*/ 169906 h 389581"/>
                  <a:gd name="connsiteX6" fmla="*/ 0 w 961082"/>
                  <a:gd name="connsiteY6" fmla="*/ 0 h 3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1082" h="389581">
                    <a:moveTo>
                      <a:pt x="0" y="0"/>
                    </a:moveTo>
                    <a:lnTo>
                      <a:pt x="0" y="200798"/>
                    </a:lnTo>
                    <a:cubicBezTo>
                      <a:pt x="0" y="295190"/>
                      <a:pt x="214527" y="389582"/>
                      <a:pt x="480541" y="389582"/>
                    </a:cubicBezTo>
                    <a:cubicBezTo>
                      <a:pt x="746555" y="389582"/>
                      <a:pt x="961083" y="295190"/>
                      <a:pt x="961083" y="200798"/>
                    </a:cubicBezTo>
                    <a:lnTo>
                      <a:pt x="961083" y="0"/>
                    </a:lnTo>
                    <a:lnTo>
                      <a:pt x="480541" y="169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53158BA-10A8-49EC-8C4D-9F48B92FC23D}"/>
                  </a:ext>
                </a:extLst>
              </p:cNvPr>
              <p:cNvSpPr/>
              <p:nvPr/>
            </p:nvSpPr>
            <p:spPr>
              <a:xfrm>
                <a:off x="9589886" y="1604793"/>
                <a:ext cx="1496542" cy="652163"/>
              </a:xfrm>
              <a:custGeom>
                <a:avLst/>
                <a:gdLst>
                  <a:gd name="connsiteX0" fmla="*/ 748271 w 1496542"/>
                  <a:gd name="connsiteY0" fmla="*/ 530312 h 652163"/>
                  <a:gd name="connsiteX1" fmla="*/ 1496543 w 1496542"/>
                  <a:gd name="connsiteY1" fmla="*/ 267730 h 652163"/>
                  <a:gd name="connsiteX2" fmla="*/ 748271 w 1496542"/>
                  <a:gd name="connsiteY2" fmla="*/ 0 h 652163"/>
                  <a:gd name="connsiteX3" fmla="*/ 0 w 1496542"/>
                  <a:gd name="connsiteY3" fmla="*/ 267730 h 652163"/>
                  <a:gd name="connsiteX4" fmla="*/ 96108 w 1496542"/>
                  <a:gd name="connsiteY4" fmla="*/ 302054 h 652163"/>
                  <a:gd name="connsiteX5" fmla="*/ 96108 w 1496542"/>
                  <a:gd name="connsiteY5" fmla="*/ 617839 h 652163"/>
                  <a:gd name="connsiteX6" fmla="*/ 130433 w 1496542"/>
                  <a:gd name="connsiteY6" fmla="*/ 652163 h 652163"/>
                  <a:gd name="connsiteX7" fmla="*/ 164757 w 1496542"/>
                  <a:gd name="connsiteY7" fmla="*/ 617839 h 652163"/>
                  <a:gd name="connsiteX8" fmla="*/ 164757 w 1496542"/>
                  <a:gd name="connsiteY8" fmla="*/ 326082 h 652163"/>
                  <a:gd name="connsiteX9" fmla="*/ 748271 w 1496542"/>
                  <a:gd name="connsiteY9" fmla="*/ 530312 h 65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6542" h="652163">
                    <a:moveTo>
                      <a:pt x="748271" y="530312"/>
                    </a:moveTo>
                    <a:lnTo>
                      <a:pt x="1496543" y="267730"/>
                    </a:lnTo>
                    <a:lnTo>
                      <a:pt x="748271" y="0"/>
                    </a:lnTo>
                    <a:lnTo>
                      <a:pt x="0" y="267730"/>
                    </a:lnTo>
                    <a:lnTo>
                      <a:pt x="96108" y="302054"/>
                    </a:lnTo>
                    <a:lnTo>
                      <a:pt x="96108" y="617839"/>
                    </a:lnTo>
                    <a:cubicBezTo>
                      <a:pt x="96108" y="636717"/>
                      <a:pt x="111554" y="652163"/>
                      <a:pt x="130433" y="652163"/>
                    </a:cubicBezTo>
                    <a:cubicBezTo>
                      <a:pt x="149311" y="652163"/>
                      <a:pt x="164757" y="636717"/>
                      <a:pt x="164757" y="617839"/>
                    </a:cubicBezTo>
                    <a:lnTo>
                      <a:pt x="164757" y="326082"/>
                    </a:lnTo>
                    <a:lnTo>
                      <a:pt x="748271" y="530312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19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5936238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5717361" y="1574972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8741220" y="1574972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60" y="2972117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1887918" y="4853071"/>
            <a:ext cx="294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5s and 3 Highers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5510904" y="4853071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8279473" y="4804620"/>
            <a:ext cx="227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</a:t>
            </a:r>
          </a:p>
        </p:txBody>
      </p:sp>
      <p:pic>
        <p:nvPicPr>
          <p:cNvPr id="25" name="Graphic 24" descr="Employee badge">
            <a:extLst>
              <a:ext uri="{FF2B5EF4-FFF2-40B4-BE49-F238E27FC236}">
                <a16:creationId xmlns:a16="http://schemas.microsoft.com/office/drawing/2014/main" id="{885D6F5D-8666-4781-A862-B33A16E96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3666" y="2943160"/>
            <a:ext cx="362746" cy="3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4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28346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University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5"/>
            <a:ext cx="104775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Most undergraduate degrees in Scotland are 4 years (these can be either Single or Joint Honours degrees)</a:t>
            </a:r>
          </a:p>
          <a:p>
            <a:pPr marL="0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Entry requirements vary between universities and courses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most courses ask for 4+ Highers 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Some courses will specify ‘required subjects’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Most courses don’t ask for Advanced Highers and focus on Higher grades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different universities (even departments within the same university) view Advanced Highers differently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LEAPS is a widening access programme that some students may be eligible for which allows them to receive an adjusted offer for their entry requirements  </a:t>
            </a: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6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B96-582F-4762-ABE5-A556F84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Careers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6222-A9A2-4F62-82B5-49E334CF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GB" sz="2400" dirty="0">
                <a:latin typeface="Arial Narrow" panose="020B0606020202030204" pitchFamily="34" charset="0"/>
              </a:rPr>
              <a:t>SDS offers free Careers Information, Advice, and Guidance to customers of all ages. You can either book an appointment via telephone. </a:t>
            </a:r>
          </a:p>
          <a:p>
            <a:pPr algn="just"/>
            <a:endParaRPr lang="en-GB" sz="600" dirty="0">
              <a:latin typeface="Arial Narrow" panose="020B0606020202030204" pitchFamily="34" charset="0"/>
            </a:endParaRPr>
          </a:p>
          <a:p>
            <a:pPr algn="just"/>
            <a:r>
              <a:rPr lang="en-GB" sz="2400" dirty="0">
                <a:latin typeface="Arial Narrow" panose="020B0606020202030204" pitchFamily="34" charset="0"/>
              </a:rPr>
              <a:t>To book an appointment, check out the website: </a:t>
            </a:r>
            <a:r>
              <a:rPr lang="en-GB" sz="2000" dirty="0">
                <a:hlinkClick r:id="rId2"/>
              </a:rPr>
              <a:t>Get in touch - Skills Development Scotland</a:t>
            </a:r>
            <a:endParaRPr lang="en-GB" sz="20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/>
              </a:rPr>
              <a:t>To contact the school Careers Advisor, email: giles.macnair@sds.co.uk</a:t>
            </a:r>
          </a:p>
          <a:p>
            <a:endParaRPr lang="en-GB" sz="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hlinkClick r:id="rId3"/>
              </a:rPr>
              <a:t>www.myworldofwork.co.uk</a:t>
            </a:r>
            <a:r>
              <a:rPr lang="en-GB" sz="2400" dirty="0"/>
              <a:t> 				</a:t>
            </a:r>
            <a:r>
              <a:rPr lang="en-GB" sz="2400" dirty="0">
                <a:hlinkClick r:id="rId4"/>
              </a:rPr>
              <a:t>www.apprenticeships.scot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Apprenticeships | Apprenticeships.scot: Work, Learn &amp; Earn">
            <a:extLst>
              <a:ext uri="{FF2B5EF4-FFF2-40B4-BE49-F238E27FC236}">
                <a16:creationId xmlns:a16="http://schemas.microsoft.com/office/drawing/2014/main" id="{90984D29-2729-2A79-B6AF-30568A97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98" y="4425720"/>
            <a:ext cx="2592000" cy="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y world of work logo">
            <a:extLst>
              <a:ext uri="{FF2B5EF4-FFF2-40B4-BE49-F238E27FC236}">
                <a16:creationId xmlns:a16="http://schemas.microsoft.com/office/drawing/2014/main" id="{7765EE6B-7019-D194-6D9E-7C323719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97" y="4524403"/>
            <a:ext cx="1793900" cy="6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5D2BC-D552-A2E8-1B9A-FE7AF4558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/>
          </a:bodyPr>
          <a:lstStyle/>
          <a:p>
            <a:r>
              <a:rPr lang="en-GB" sz="4800" b="1" dirty="0"/>
              <a:t>Senior Phase at Leith Academy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385740"/>
            <a:ext cx="9403742" cy="48626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/>
              <a:t>Options:</a:t>
            </a:r>
          </a:p>
          <a:p>
            <a:r>
              <a:rPr lang="en-GB" sz="3200" b="1" dirty="0"/>
              <a:t>Return to School – All S4.</a:t>
            </a:r>
          </a:p>
          <a:p>
            <a:r>
              <a:rPr lang="en-GB" sz="3200" b="1" dirty="0"/>
              <a:t>Leave to seek Employment – S5 &amp; S6 (some S4 at Xmas)</a:t>
            </a:r>
          </a:p>
          <a:p>
            <a:r>
              <a:rPr lang="en-GB" sz="3200" b="1" dirty="0"/>
              <a:t>Leave to go to College – S5 &amp; S6 (some S4 at Xmas)</a:t>
            </a:r>
          </a:p>
          <a:p>
            <a:r>
              <a:rPr lang="en-GB" sz="3200" b="1" dirty="0"/>
              <a:t>Foundation Apprenticeships - S5/6</a:t>
            </a:r>
          </a:p>
          <a:p>
            <a:r>
              <a:rPr lang="en-GB" sz="3200" b="1" dirty="0"/>
              <a:t>School/College – S4*, S5 &amp; S6 </a:t>
            </a:r>
          </a:p>
        </p:txBody>
      </p:sp>
      <p:pic>
        <p:nvPicPr>
          <p:cNvPr id="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40" y="4191028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3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5" y="270456"/>
            <a:ext cx="9573145" cy="3463735"/>
          </a:xfrm>
        </p:spPr>
        <p:txBody>
          <a:bodyPr/>
          <a:lstStyle/>
          <a:p>
            <a:pPr algn="ctr"/>
            <a:r>
              <a:rPr lang="en-GB" sz="7200" b="1" dirty="0"/>
              <a:t>Learner Pathways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2074" y="4004648"/>
            <a:ext cx="9804600" cy="221584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Requests or concerns to be passed onto Me – we will do our best…</a:t>
            </a:r>
          </a:p>
        </p:txBody>
      </p:sp>
      <p:pic>
        <p:nvPicPr>
          <p:cNvPr id="7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6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7977"/>
            <a:ext cx="9905998" cy="2125065"/>
          </a:xfrm>
        </p:spPr>
        <p:txBody>
          <a:bodyPr/>
          <a:lstStyle/>
          <a:p>
            <a:r>
              <a:rPr lang="en-GB" sz="44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292137"/>
            <a:ext cx="9831666" cy="42323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Future Plans - Next Year/2 or 3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Senior Phase Handbook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SDS/My Job Scotland/My World of Work – Vital to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hlinkClick r:id="rId2"/>
              </a:rPr>
              <a:t>https://www.myworldofwork.co.uk/</a:t>
            </a:r>
            <a:endParaRPr lang="en-GB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Staff/Parents/Carers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Own Research</a:t>
            </a:r>
            <a:endParaRPr lang="en-GB" sz="3600" b="1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63" y="438737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1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5333"/>
            <a:ext cx="8946541" cy="4195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900" b="1" dirty="0">
                <a:solidFill>
                  <a:srgbClr val="FF0000"/>
                </a:solidFill>
              </a:rPr>
              <a:t>How?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Complete Learner Pathway &amp; Application – signatures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Be realistic – N5/NPA/Higher/AH? Ask your teachers.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Deadlines: S3 into S4 = 3</a:t>
            </a:r>
            <a:r>
              <a:rPr lang="en-GB" sz="3500" b="1" baseline="30000" dirty="0"/>
              <a:t>rd</a:t>
            </a:r>
            <a:r>
              <a:rPr lang="en-GB" sz="3500" b="1" dirty="0"/>
              <a:t> March; S4/5 into S5/6 = from 17</a:t>
            </a:r>
            <a:r>
              <a:rPr lang="en-GB" sz="3500" b="1" baseline="30000" dirty="0"/>
              <a:t>th</a:t>
            </a:r>
            <a:r>
              <a:rPr lang="en-GB" sz="3500" b="1" dirty="0"/>
              <a:t> Feb onwards.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16" y="4441773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3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Levels and Progression: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E3502-1022-CDCD-3B55-F77E8991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19" y="1566604"/>
            <a:ext cx="10241905" cy="4946847"/>
          </a:xfrm>
        </p:spPr>
      </p:pic>
    </p:spTree>
    <p:extLst>
      <p:ext uri="{BB962C8B-B14F-4D97-AF65-F5344CB8AC3E}">
        <p14:creationId xmlns:p14="http://schemas.microsoft.com/office/powerpoint/2010/main" val="21524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666240"/>
            <a:ext cx="8933153" cy="507392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National Levels </a:t>
            </a:r>
            <a:r>
              <a:rPr lang="en-GB" sz="2800" b="1" dirty="0"/>
              <a:t>= 4 periods a week; S4 to S6 in classes.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National Progression Awards </a:t>
            </a:r>
            <a:r>
              <a:rPr lang="en-GB" sz="2800" b="1" dirty="0"/>
              <a:t>= 4 or 5 periods a week; all internal assessment/no exams.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Higher/Level 6 classes </a:t>
            </a:r>
            <a:r>
              <a:rPr lang="en-GB" sz="2800" b="1" dirty="0"/>
              <a:t>= 5 periods a week; S5 &amp; S6 in classes.</a:t>
            </a:r>
          </a:p>
          <a:p>
            <a:r>
              <a:rPr lang="en-GB" sz="2800" b="1" dirty="0">
                <a:solidFill>
                  <a:schemeClr val="accent4"/>
                </a:solidFill>
              </a:rPr>
              <a:t>Advanced Higher </a:t>
            </a:r>
            <a:r>
              <a:rPr lang="en-GB" sz="2800" b="1" dirty="0"/>
              <a:t>= up to 5 periods a week; S6 only.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36" y="4428894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5BE6-9986-48BC-905B-24CF00B0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Wider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CBD2-35A5-4281-9FB7-A1B8E0E89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</a:rPr>
              <a:t>Wider Achievement </a:t>
            </a:r>
            <a:r>
              <a:rPr lang="en-GB" sz="3600" b="1" dirty="0"/>
              <a:t>options for S5 and S6 pupils picking Nationals e.g. Arts and Crafts; Touch Typing; Lab Skills; additional Maths/English; Mental Health Award; Film Studies; First Aid; Study Skills.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7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14325"/>
            <a:ext cx="10364451" cy="2529019"/>
          </a:xfrm>
        </p:spPr>
        <p:txBody>
          <a:bodyPr>
            <a:normAutofit/>
          </a:bodyPr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300899"/>
            <a:ext cx="11481846" cy="5408014"/>
          </a:xfrm>
        </p:spPr>
        <p:txBody>
          <a:bodyPr>
            <a:normAutofit fontScale="32500" lnSpcReduction="20000"/>
          </a:bodyPr>
          <a:lstStyle/>
          <a:p>
            <a:r>
              <a:rPr lang="en-GB" sz="7400" b="1" dirty="0"/>
              <a:t>Timetabled </a:t>
            </a:r>
            <a:r>
              <a:rPr lang="en-GB" sz="7400" b="1" dirty="0">
                <a:solidFill>
                  <a:srgbClr val="FFC000"/>
                </a:solidFill>
              </a:rPr>
              <a:t>Volunteering</a:t>
            </a:r>
            <a:r>
              <a:rPr lang="en-GB" sz="7400" b="1" dirty="0"/>
              <a:t> in junior classes for some S6 &amp; </a:t>
            </a:r>
            <a:r>
              <a:rPr lang="en-GB" sz="7400" b="1" dirty="0">
                <a:solidFill>
                  <a:srgbClr val="FF0000"/>
                </a:solidFill>
              </a:rPr>
              <a:t>Buddying</a:t>
            </a:r>
            <a:r>
              <a:rPr lang="en-GB" sz="7400" b="1" dirty="0"/>
              <a:t>.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/>
              <a:t>Potential for Work Experience – self-found placements.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/>
              <a:t>Study – S6 only. For all twice a week; for some in a Column. 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>
                <a:solidFill>
                  <a:srgbClr val="00B0F0"/>
                </a:solidFill>
              </a:rPr>
              <a:t>J.E.T.</a:t>
            </a:r>
            <a:r>
              <a:rPr lang="en-GB" sz="7400" b="1" dirty="0"/>
              <a:t> available to S4/S5.</a:t>
            </a:r>
          </a:p>
          <a:p>
            <a:endParaRPr lang="en-GB" sz="7400" b="1" dirty="0"/>
          </a:p>
          <a:p>
            <a:r>
              <a:rPr lang="en-GB" sz="7400" b="1" dirty="0"/>
              <a:t>College – applications open now!</a:t>
            </a:r>
          </a:p>
          <a:p>
            <a:endParaRPr lang="en-GB" sz="7400" b="1" dirty="0"/>
          </a:p>
          <a:p>
            <a:r>
              <a:rPr lang="en-GB" sz="7400" b="1" dirty="0"/>
              <a:t>Some courses available at other schools if not possible at Leith.</a:t>
            </a:r>
          </a:p>
          <a:p>
            <a:endParaRPr lang="en-GB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528" y="2513058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93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6|4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A5010CDB0B348B5AC79AEB7F06F47" ma:contentTypeVersion="14" ma:contentTypeDescription="Create a new document." ma:contentTypeScope="" ma:versionID="95640e54113306adb260ad32246c9b67">
  <xsd:schema xmlns:xsd="http://www.w3.org/2001/XMLSchema" xmlns:xs="http://www.w3.org/2001/XMLSchema" xmlns:p="http://schemas.microsoft.com/office/2006/metadata/properties" xmlns:ns3="3833ef1e-5ca3-4dd4-8556-287fbcb0626b" xmlns:ns4="87f1e6e5-ce62-4e10-b908-540281ea27e1" targetNamespace="http://schemas.microsoft.com/office/2006/metadata/properties" ma:root="true" ma:fieldsID="46c184e01c4501335564fb2cae52cbac" ns3:_="" ns4:_="">
    <xsd:import namespace="3833ef1e-5ca3-4dd4-8556-287fbcb0626b"/>
    <xsd:import namespace="87f1e6e5-ce62-4e10-b908-540281ea27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ef1e-5ca3-4dd4-8556-287fbcb062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1e6e5-ce62-4e10-b908-540281ea2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746F7-3408-41C9-B224-C94F89B30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3ef1e-5ca3-4dd4-8556-287fbcb0626b"/>
    <ds:schemaRef ds:uri="87f1e6e5-ce62-4e10-b908-540281ea2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1ED42-209A-4E7E-9FDD-CE62FE39D6BB}">
  <ds:schemaRefs>
    <ds:schemaRef ds:uri="87f1e6e5-ce62-4e10-b908-540281ea27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33ef1e-5ca3-4dd4-8556-287fbcb062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0838E5-46C4-4AD3-8880-6CF5E8771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2378</TotalTime>
  <Words>1403</Words>
  <Application>Microsoft Office PowerPoint</Application>
  <PresentationFormat>Widescreen</PresentationFormat>
  <Paragraphs>191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Tw Cen MT</vt:lpstr>
      <vt:lpstr>Wingdings</vt:lpstr>
      <vt:lpstr>Office Theme</vt:lpstr>
      <vt:lpstr>Droplet</vt:lpstr>
      <vt:lpstr>Senior Phase at  Leith Academy:  S4 to S6</vt:lpstr>
      <vt:lpstr>Where will you be and what will you be doing In…</vt:lpstr>
      <vt:lpstr>Senior Phase at Leith Academy</vt:lpstr>
      <vt:lpstr>Returning to School</vt:lpstr>
      <vt:lpstr>Returning to School</vt:lpstr>
      <vt:lpstr>Levels and Progression:</vt:lpstr>
      <vt:lpstr>The Senior Phase:</vt:lpstr>
      <vt:lpstr>Wider Achievement</vt:lpstr>
      <vt:lpstr>The Senior Phase:</vt:lpstr>
      <vt:lpstr>College Courses – Webpage:</vt:lpstr>
      <vt:lpstr> </vt:lpstr>
      <vt:lpstr>PowerPoint Presentation</vt:lpstr>
      <vt:lpstr>PowerPoint Presentation</vt:lpstr>
      <vt:lpstr>PowerPoint Presentation</vt:lpstr>
      <vt:lpstr>Senior Phase Commitment </vt:lpstr>
      <vt:lpstr>PowerPoint Presentation</vt:lpstr>
      <vt:lpstr>S6 Prefects </vt:lpstr>
      <vt:lpstr>E.M.A.</vt:lpstr>
      <vt:lpstr>PowerPoint Presentation</vt:lpstr>
      <vt:lpstr>Career Advisor – Giles Macnair</vt:lpstr>
      <vt:lpstr>Pathways</vt:lpstr>
      <vt:lpstr>Apprenticeships</vt:lpstr>
      <vt:lpstr>Apprenticeship Example</vt:lpstr>
      <vt:lpstr>Apprenticeship Example</vt:lpstr>
      <vt:lpstr>College</vt:lpstr>
      <vt:lpstr>Example College Pathways</vt:lpstr>
      <vt:lpstr>Example College Pathways</vt:lpstr>
      <vt:lpstr>University</vt:lpstr>
      <vt:lpstr>Careers Service </vt:lpstr>
      <vt:lpstr>Learner Pathways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School at Leith Academy</dc:title>
  <dc:creator>David Peat</dc:creator>
  <cp:lastModifiedBy>Ben Stewart</cp:lastModifiedBy>
  <cp:revision>146</cp:revision>
  <cp:lastPrinted>2018-01-31T19:29:40Z</cp:lastPrinted>
  <dcterms:created xsi:type="dcterms:W3CDTF">2014-03-17T09:46:15Z</dcterms:created>
  <dcterms:modified xsi:type="dcterms:W3CDTF">2025-02-24T15:14:19Z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0x0101001AFA5010CDB0B348B5AC79AEB7F06F47</vt:lpwstr>
  </property>
</Properties>
</file>