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54"/>
  </p:notesMasterIdLst>
  <p:sldIdLst>
    <p:sldId id="256" r:id="rId5"/>
    <p:sldId id="257" r:id="rId6"/>
    <p:sldId id="299" r:id="rId7"/>
    <p:sldId id="300" r:id="rId8"/>
    <p:sldId id="301" r:id="rId9"/>
    <p:sldId id="308" r:id="rId10"/>
    <p:sldId id="309" r:id="rId11"/>
    <p:sldId id="310" r:id="rId12"/>
    <p:sldId id="340" r:id="rId13"/>
    <p:sldId id="312" r:id="rId14"/>
    <p:sldId id="313" r:id="rId15"/>
    <p:sldId id="314" r:id="rId16"/>
    <p:sldId id="302" r:id="rId17"/>
    <p:sldId id="303" r:id="rId18"/>
    <p:sldId id="304" r:id="rId19"/>
    <p:sldId id="305" r:id="rId20"/>
    <p:sldId id="341" r:id="rId21"/>
    <p:sldId id="342" r:id="rId22"/>
    <p:sldId id="343" r:id="rId23"/>
    <p:sldId id="344" r:id="rId24"/>
    <p:sldId id="345" r:id="rId25"/>
    <p:sldId id="346" r:id="rId26"/>
    <p:sldId id="347" r:id="rId27"/>
    <p:sldId id="348" r:id="rId28"/>
    <p:sldId id="349" r:id="rId29"/>
    <p:sldId id="350" r:id="rId30"/>
    <p:sldId id="315" r:id="rId31"/>
    <p:sldId id="316" r:id="rId32"/>
    <p:sldId id="351" r:id="rId33"/>
    <p:sldId id="322" r:id="rId34"/>
    <p:sldId id="329" r:id="rId35"/>
    <p:sldId id="330" r:id="rId36"/>
    <p:sldId id="331" r:id="rId37"/>
    <p:sldId id="332" r:id="rId38"/>
    <p:sldId id="333" r:id="rId39"/>
    <p:sldId id="334" r:id="rId40"/>
    <p:sldId id="336" r:id="rId41"/>
    <p:sldId id="337" r:id="rId42"/>
    <p:sldId id="318" r:id="rId43"/>
    <p:sldId id="317" r:id="rId44"/>
    <p:sldId id="319" r:id="rId45"/>
    <p:sldId id="320" r:id="rId46"/>
    <p:sldId id="321" r:id="rId47"/>
    <p:sldId id="327" r:id="rId48"/>
    <p:sldId id="328" r:id="rId49"/>
    <p:sldId id="326" r:id="rId50"/>
    <p:sldId id="323" r:id="rId51"/>
    <p:sldId id="298" r:id="rId52"/>
    <p:sldId id="258" r:id="rId53"/>
  </p:sldIdLst>
  <p:sldSz cx="12192000" cy="6858000"/>
  <p:notesSz cx="6858000" cy="9144000"/>
  <p:embeddedFontLst>
    <p:embeddedFont>
      <p:font typeface="Arial Rounded MT Bold" panose="020F0704030504030204" pitchFamily="34" charset="0"/>
      <p:regular r:id="rId55"/>
    </p:embeddedFont>
    <p:embeddedFont>
      <p:font typeface="HelveticaNeue MediumCond" panose="020B0506000000000000"/>
      <p:regular r:id="rId56"/>
    </p:embeddedFont>
    <p:embeddedFont>
      <p:font typeface="HelveticaRounded LT Std BdCn" panose="020F0706030703040204"/>
      <p:bold r:id="rId57"/>
      <p:boldItalic r:id="rId58"/>
    </p:embeddedFont>
    <p:embeddedFont>
      <p:font typeface="Livvic Medium"/>
      <p:regular r:id="rId59"/>
      <p:italic r:id="rId60"/>
    </p:embeddedFont>
    <p:embeddedFont>
      <p:font typeface="Roboto"/>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138"/>
    <a:srgbClr val="002060"/>
    <a:srgbClr val="00A398"/>
    <a:srgbClr val="FBC433"/>
    <a:srgbClr val="E63187"/>
    <a:srgbClr val="2D3E81"/>
    <a:srgbClr val="30B2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2038" autoAdjust="0"/>
  </p:normalViewPr>
  <p:slideViewPr>
    <p:cSldViewPr snapToGrid="0" showGuides="1">
      <p:cViewPr varScale="1">
        <p:scale>
          <a:sx n="59" d="100"/>
          <a:sy n="59" d="100"/>
        </p:scale>
        <p:origin x="1076" y="8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Stewart" userId="963dc3b0-c78c-4500-b783-5002aecabc32" providerId="ADAL" clId="{3F3F23D7-62F4-46F0-BAEA-7F232582FABF}"/>
    <pc:docChg chg="undo custSel modSld">
      <pc:chgData name="Ben Stewart" userId="963dc3b0-c78c-4500-b783-5002aecabc32" providerId="ADAL" clId="{3F3F23D7-62F4-46F0-BAEA-7F232582FABF}" dt="2025-02-18T14:40:50.741" v="8" actId="20577"/>
      <pc:docMkLst>
        <pc:docMk/>
      </pc:docMkLst>
      <pc:sldChg chg="modSp mod">
        <pc:chgData name="Ben Stewart" userId="963dc3b0-c78c-4500-b783-5002aecabc32" providerId="ADAL" clId="{3F3F23D7-62F4-46F0-BAEA-7F232582FABF}" dt="2025-02-18T14:40:50.741" v="8" actId="20577"/>
        <pc:sldMkLst>
          <pc:docMk/>
          <pc:sldMk cId="2092519895" sldId="256"/>
        </pc:sldMkLst>
        <pc:spChg chg="mod">
          <ac:chgData name="Ben Stewart" userId="963dc3b0-c78c-4500-b783-5002aecabc32" providerId="ADAL" clId="{3F3F23D7-62F4-46F0-BAEA-7F232582FABF}" dt="2025-02-18T14:40:50.741" v="8" actId="20577"/>
          <ac:spMkLst>
            <pc:docMk/>
            <pc:sldMk cId="2092519895" sldId="256"/>
            <ac:spMk id="18" creationId="{07BBD0C8-B378-5F8B-9051-6873CA50217F}"/>
          </ac:spMkLst>
        </pc:spChg>
      </pc:sldChg>
    </pc:docChg>
  </pc:docChgLst>
  <pc:docChgLst>
    <pc:chgData name="Ben Stewart" userId="963dc3b0-c78c-4500-b783-5002aecabc32" providerId="ADAL" clId="{46C16093-5C85-4F79-954D-25EF9565EE69}"/>
    <pc:docChg chg="custSel addSld delSld modSld">
      <pc:chgData name="Ben Stewart" userId="963dc3b0-c78c-4500-b783-5002aecabc32" providerId="ADAL" clId="{46C16093-5C85-4F79-954D-25EF9565EE69}" dt="2025-01-31T10:44:28.147" v="1555" actId="478"/>
      <pc:docMkLst>
        <pc:docMk/>
      </pc:docMkLst>
      <pc:sldChg chg="modSp mod">
        <pc:chgData name="Ben Stewart" userId="963dc3b0-c78c-4500-b783-5002aecabc32" providerId="ADAL" clId="{46C16093-5C85-4F79-954D-25EF9565EE69}" dt="2025-01-31T10:22:38.703" v="33" actId="20577"/>
        <pc:sldMkLst>
          <pc:docMk/>
          <pc:sldMk cId="2092519895" sldId="256"/>
        </pc:sldMkLst>
        <pc:spChg chg="mod">
          <ac:chgData name="Ben Stewart" userId="963dc3b0-c78c-4500-b783-5002aecabc32" providerId="ADAL" clId="{46C16093-5C85-4F79-954D-25EF9565EE69}" dt="2025-01-31T10:22:38.703" v="33" actId="20577"/>
          <ac:spMkLst>
            <pc:docMk/>
            <pc:sldMk cId="2092519895" sldId="256"/>
            <ac:spMk id="18" creationId="{07BBD0C8-B378-5F8B-9051-6873CA50217F}"/>
          </ac:spMkLst>
        </pc:spChg>
      </pc:sldChg>
      <pc:sldChg chg="modSp mod">
        <pc:chgData name="Ben Stewart" userId="963dc3b0-c78c-4500-b783-5002aecabc32" providerId="ADAL" clId="{46C16093-5C85-4F79-954D-25EF9565EE69}" dt="2025-01-31T10:23:11.125" v="62" actId="13926"/>
        <pc:sldMkLst>
          <pc:docMk/>
          <pc:sldMk cId="3207818614" sldId="257"/>
        </pc:sldMkLst>
        <pc:spChg chg="mod">
          <ac:chgData name="Ben Stewart" userId="963dc3b0-c78c-4500-b783-5002aecabc32" providerId="ADAL" clId="{46C16093-5C85-4F79-954D-25EF9565EE69}" dt="2025-01-31T10:23:11.125" v="62" actId="13926"/>
          <ac:spMkLst>
            <pc:docMk/>
            <pc:sldMk cId="3207818614" sldId="257"/>
            <ac:spMk id="4" creationId="{0F496792-1F67-62AC-B43E-09215E160853}"/>
          </ac:spMkLst>
        </pc:spChg>
      </pc:sldChg>
      <pc:sldChg chg="addSp delSp modSp mod">
        <pc:chgData name="Ben Stewart" userId="963dc3b0-c78c-4500-b783-5002aecabc32" providerId="ADAL" clId="{46C16093-5C85-4F79-954D-25EF9565EE69}" dt="2025-01-31T10:24:37.384" v="69"/>
        <pc:sldMkLst>
          <pc:docMk/>
          <pc:sldMk cId="3810467021" sldId="299"/>
        </pc:sldMkLst>
        <pc:spChg chg="mod">
          <ac:chgData name="Ben Stewart" userId="963dc3b0-c78c-4500-b783-5002aecabc32" providerId="ADAL" clId="{46C16093-5C85-4F79-954D-25EF9565EE69}" dt="2025-01-31T10:24:35.508" v="67" actId="20577"/>
          <ac:spMkLst>
            <pc:docMk/>
            <pc:sldMk cId="3810467021" sldId="299"/>
            <ac:spMk id="3" creationId="{3E52805A-ED85-7113-4E22-136BB90B818B}"/>
          </ac:spMkLst>
        </pc:spChg>
        <pc:picChg chg="add mod">
          <ac:chgData name="Ben Stewart" userId="963dc3b0-c78c-4500-b783-5002aecabc32" providerId="ADAL" clId="{46C16093-5C85-4F79-954D-25EF9565EE69}" dt="2025-01-31T10:24:24.284" v="66" actId="1076"/>
          <ac:picMkLst>
            <pc:docMk/>
            <pc:sldMk cId="3810467021" sldId="299"/>
            <ac:picMk id="8" creationId="{95050A0E-AE4E-A279-F69E-EB42E8F82FED}"/>
          </ac:picMkLst>
        </pc:picChg>
      </pc:sldChg>
      <pc:sldChg chg="del">
        <pc:chgData name="Ben Stewart" userId="963dc3b0-c78c-4500-b783-5002aecabc32" providerId="ADAL" clId="{46C16093-5C85-4F79-954D-25EF9565EE69}" dt="2025-01-31T10:22:24.127" v="0" actId="2696"/>
        <pc:sldMkLst>
          <pc:docMk/>
          <pc:sldMk cId="65392210" sldId="311"/>
        </pc:sldMkLst>
      </pc:sldChg>
      <pc:sldChg chg="modSp mod">
        <pc:chgData name="Ben Stewart" userId="963dc3b0-c78c-4500-b783-5002aecabc32" providerId="ADAL" clId="{46C16093-5C85-4F79-954D-25EF9565EE69}" dt="2025-01-31T10:25:21.787" v="75" actId="20577"/>
        <pc:sldMkLst>
          <pc:docMk/>
          <pc:sldMk cId="1630455418" sldId="312"/>
        </pc:sldMkLst>
        <pc:spChg chg="mod">
          <ac:chgData name="Ben Stewart" userId="963dc3b0-c78c-4500-b783-5002aecabc32" providerId="ADAL" clId="{46C16093-5C85-4F79-954D-25EF9565EE69}" dt="2025-01-31T10:25:21.787" v="75" actId="20577"/>
          <ac:spMkLst>
            <pc:docMk/>
            <pc:sldMk cId="1630455418" sldId="312"/>
            <ac:spMk id="4" creationId="{0F496792-1F67-62AC-B43E-09215E160853}"/>
          </ac:spMkLst>
        </pc:spChg>
      </pc:sldChg>
      <pc:sldChg chg="modSp mod">
        <pc:chgData name="Ben Stewart" userId="963dc3b0-c78c-4500-b783-5002aecabc32" providerId="ADAL" clId="{46C16093-5C85-4F79-954D-25EF9565EE69}" dt="2025-01-31T10:27:14.624" v="433" actId="20577"/>
        <pc:sldMkLst>
          <pc:docMk/>
          <pc:sldMk cId="2517387740" sldId="313"/>
        </pc:sldMkLst>
        <pc:spChg chg="mod">
          <ac:chgData name="Ben Stewart" userId="963dc3b0-c78c-4500-b783-5002aecabc32" providerId="ADAL" clId="{46C16093-5C85-4F79-954D-25EF9565EE69}" dt="2025-01-31T10:27:14.624" v="433" actId="20577"/>
          <ac:spMkLst>
            <pc:docMk/>
            <pc:sldMk cId="2517387740" sldId="313"/>
            <ac:spMk id="4" creationId="{0F496792-1F67-62AC-B43E-09215E160853}"/>
          </ac:spMkLst>
        </pc:spChg>
      </pc:sldChg>
      <pc:sldChg chg="modSp mod">
        <pc:chgData name="Ben Stewart" userId="963dc3b0-c78c-4500-b783-5002aecabc32" providerId="ADAL" clId="{46C16093-5C85-4F79-954D-25EF9565EE69}" dt="2025-01-31T10:27:47.634" v="438" actId="20577"/>
        <pc:sldMkLst>
          <pc:docMk/>
          <pc:sldMk cId="2817712161" sldId="314"/>
        </pc:sldMkLst>
        <pc:spChg chg="mod">
          <ac:chgData name="Ben Stewart" userId="963dc3b0-c78c-4500-b783-5002aecabc32" providerId="ADAL" clId="{46C16093-5C85-4F79-954D-25EF9565EE69}" dt="2025-01-31T10:27:47.634" v="438" actId="20577"/>
          <ac:spMkLst>
            <pc:docMk/>
            <pc:sldMk cId="2817712161" sldId="314"/>
            <ac:spMk id="4" creationId="{0F496792-1F67-62AC-B43E-09215E160853}"/>
          </ac:spMkLst>
        </pc:spChg>
      </pc:sldChg>
      <pc:sldChg chg="modSp mod">
        <pc:chgData name="Ben Stewart" userId="963dc3b0-c78c-4500-b783-5002aecabc32" providerId="ADAL" clId="{46C16093-5C85-4F79-954D-25EF9565EE69}" dt="2025-01-31T10:32:40.134" v="810" actId="20577"/>
        <pc:sldMkLst>
          <pc:docMk/>
          <pc:sldMk cId="1882173714" sldId="315"/>
        </pc:sldMkLst>
        <pc:spChg chg="mod">
          <ac:chgData name="Ben Stewart" userId="963dc3b0-c78c-4500-b783-5002aecabc32" providerId="ADAL" clId="{46C16093-5C85-4F79-954D-25EF9565EE69}" dt="2025-01-31T10:32:14.704" v="780" actId="20577"/>
          <ac:spMkLst>
            <pc:docMk/>
            <pc:sldMk cId="1882173714" sldId="315"/>
            <ac:spMk id="9" creationId="{18C4D523-B048-BCBB-2C63-5B7CE49C89BE}"/>
          </ac:spMkLst>
        </pc:spChg>
        <pc:spChg chg="mod">
          <ac:chgData name="Ben Stewart" userId="963dc3b0-c78c-4500-b783-5002aecabc32" providerId="ADAL" clId="{46C16093-5C85-4F79-954D-25EF9565EE69}" dt="2025-01-31T10:32:40.134" v="810" actId="20577"/>
          <ac:spMkLst>
            <pc:docMk/>
            <pc:sldMk cId="1882173714" sldId="315"/>
            <ac:spMk id="10" creationId="{551A4CAC-2267-D141-2D7F-5460F6BC94E2}"/>
          </ac:spMkLst>
        </pc:spChg>
      </pc:sldChg>
      <pc:sldChg chg="addSp delSp modSp mod">
        <pc:chgData name="Ben Stewart" userId="963dc3b0-c78c-4500-b783-5002aecabc32" providerId="ADAL" clId="{46C16093-5C85-4F79-954D-25EF9565EE69}" dt="2025-01-31T10:34:50.532" v="838" actId="14100"/>
        <pc:sldMkLst>
          <pc:docMk/>
          <pc:sldMk cId="3734944287" sldId="316"/>
        </pc:sldMkLst>
        <pc:spChg chg="mod">
          <ac:chgData name="Ben Stewart" userId="963dc3b0-c78c-4500-b783-5002aecabc32" providerId="ADAL" clId="{46C16093-5C85-4F79-954D-25EF9565EE69}" dt="2025-01-31T10:33:01.720" v="833" actId="20577"/>
          <ac:spMkLst>
            <pc:docMk/>
            <pc:sldMk cId="3734944287" sldId="316"/>
            <ac:spMk id="3" creationId="{790499E3-D127-A80E-6431-0C735556DE1B}"/>
          </ac:spMkLst>
        </pc:spChg>
        <pc:picChg chg="add mod">
          <ac:chgData name="Ben Stewart" userId="963dc3b0-c78c-4500-b783-5002aecabc32" providerId="ADAL" clId="{46C16093-5C85-4F79-954D-25EF9565EE69}" dt="2025-01-31T10:34:50.532" v="838" actId="14100"/>
          <ac:picMkLst>
            <pc:docMk/>
            <pc:sldMk cId="3734944287" sldId="316"/>
            <ac:picMk id="9" creationId="{A8CDDD40-4418-FC6F-18F9-49670D091B51}"/>
          </ac:picMkLst>
        </pc:picChg>
      </pc:sldChg>
      <pc:sldChg chg="delSp modSp mod">
        <pc:chgData name="Ben Stewart" userId="963dc3b0-c78c-4500-b783-5002aecabc32" providerId="ADAL" clId="{46C16093-5C85-4F79-954D-25EF9565EE69}" dt="2025-01-31T10:44:28.147" v="1555" actId="478"/>
        <pc:sldMkLst>
          <pc:docMk/>
          <pc:sldMk cId="2334736128" sldId="323"/>
        </pc:sldMkLst>
        <pc:spChg chg="mod">
          <ac:chgData name="Ben Stewart" userId="963dc3b0-c78c-4500-b783-5002aecabc32" providerId="ADAL" clId="{46C16093-5C85-4F79-954D-25EF9565EE69}" dt="2025-01-31T10:44:21.605" v="1553" actId="20577"/>
          <ac:spMkLst>
            <pc:docMk/>
            <pc:sldMk cId="2334736128" sldId="323"/>
            <ac:spMk id="4" creationId="{0F496792-1F67-62AC-B43E-09215E160853}"/>
          </ac:spMkLst>
        </pc:spChg>
      </pc:sldChg>
      <pc:sldChg chg="modSp mod">
        <pc:chgData name="Ben Stewart" userId="963dc3b0-c78c-4500-b783-5002aecabc32" providerId="ADAL" clId="{46C16093-5C85-4F79-954D-25EF9565EE69}" dt="2025-01-31T10:39:43.348" v="1394" actId="20577"/>
        <pc:sldMkLst>
          <pc:docMk/>
          <pc:sldMk cId="3891932512" sldId="327"/>
        </pc:sldMkLst>
        <pc:spChg chg="mod">
          <ac:chgData name="Ben Stewart" userId="963dc3b0-c78c-4500-b783-5002aecabc32" providerId="ADAL" clId="{46C16093-5C85-4F79-954D-25EF9565EE69}" dt="2025-01-31T10:39:43.348" v="1394" actId="20577"/>
          <ac:spMkLst>
            <pc:docMk/>
            <pc:sldMk cId="3891932512" sldId="327"/>
            <ac:spMk id="4" creationId="{0F496792-1F67-62AC-B43E-09215E160853}"/>
          </ac:spMkLst>
        </pc:spChg>
      </pc:sldChg>
      <pc:sldChg chg="modSp mod">
        <pc:chgData name="Ben Stewart" userId="963dc3b0-c78c-4500-b783-5002aecabc32" providerId="ADAL" clId="{46C16093-5C85-4F79-954D-25EF9565EE69}" dt="2025-01-31T10:36:12.546" v="847" actId="20577"/>
        <pc:sldMkLst>
          <pc:docMk/>
          <pc:sldMk cId="300128157" sldId="336"/>
        </pc:sldMkLst>
        <pc:spChg chg="mod">
          <ac:chgData name="Ben Stewart" userId="963dc3b0-c78c-4500-b783-5002aecabc32" providerId="ADAL" clId="{46C16093-5C85-4F79-954D-25EF9565EE69}" dt="2025-01-31T10:36:12.546" v="847" actId="20577"/>
          <ac:spMkLst>
            <pc:docMk/>
            <pc:sldMk cId="300128157" sldId="336"/>
            <ac:spMk id="3" creationId="{790499E3-D127-A80E-6431-0C735556DE1B}"/>
          </ac:spMkLst>
        </pc:spChg>
      </pc:sldChg>
      <pc:sldChg chg="modSp mod">
        <pc:chgData name="Ben Stewart" userId="963dc3b0-c78c-4500-b783-5002aecabc32" providerId="ADAL" clId="{46C16093-5C85-4F79-954D-25EF9565EE69}" dt="2025-01-31T10:28:56.364" v="543" actId="115"/>
        <pc:sldMkLst>
          <pc:docMk/>
          <pc:sldMk cId="3469121046" sldId="341"/>
        </pc:sldMkLst>
        <pc:spChg chg="mod">
          <ac:chgData name="Ben Stewart" userId="963dc3b0-c78c-4500-b783-5002aecabc32" providerId="ADAL" clId="{46C16093-5C85-4F79-954D-25EF9565EE69}" dt="2025-01-31T10:28:56.364" v="543" actId="115"/>
          <ac:spMkLst>
            <pc:docMk/>
            <pc:sldMk cId="3469121046" sldId="341"/>
            <ac:spMk id="8" creationId="{975A43F1-7DE1-2D55-D534-EF3FC095BC0D}"/>
          </ac:spMkLst>
        </pc:spChg>
      </pc:sldChg>
      <pc:sldChg chg="modSp mod">
        <pc:chgData name="Ben Stewart" userId="963dc3b0-c78c-4500-b783-5002aecabc32" providerId="ADAL" clId="{46C16093-5C85-4F79-954D-25EF9565EE69}" dt="2025-01-31T10:31:41.223" v="753" actId="113"/>
        <pc:sldMkLst>
          <pc:docMk/>
          <pc:sldMk cId="526935046" sldId="349"/>
        </pc:sldMkLst>
        <pc:spChg chg="mod">
          <ac:chgData name="Ben Stewart" userId="963dc3b0-c78c-4500-b783-5002aecabc32" providerId="ADAL" clId="{46C16093-5C85-4F79-954D-25EF9565EE69}" dt="2025-01-31T10:31:41.223" v="753" actId="113"/>
          <ac:spMkLst>
            <pc:docMk/>
            <pc:sldMk cId="526935046" sldId="349"/>
            <ac:spMk id="4" creationId="{7B7424AF-CA3E-FCB7-CFFD-811275C00B54}"/>
          </ac:spMkLst>
        </pc:spChg>
      </pc:sldChg>
      <pc:sldChg chg="addSp delSp modSp new mod setBg">
        <pc:chgData name="Ben Stewart" userId="963dc3b0-c78c-4500-b783-5002aecabc32" providerId="ADAL" clId="{46C16093-5C85-4F79-954D-25EF9565EE69}" dt="2025-01-31T10:35:34.815" v="841" actId="26606"/>
        <pc:sldMkLst>
          <pc:docMk/>
          <pc:sldMk cId="4154948217" sldId="351"/>
        </pc:sldMkLst>
        <pc:spChg chg="add">
          <ac:chgData name="Ben Stewart" userId="963dc3b0-c78c-4500-b783-5002aecabc32" providerId="ADAL" clId="{46C16093-5C85-4F79-954D-25EF9565EE69}" dt="2025-01-31T10:35:34.815" v="841" actId="26606"/>
          <ac:spMkLst>
            <pc:docMk/>
            <pc:sldMk cId="4154948217" sldId="351"/>
            <ac:spMk id="9" creationId="{42A4FC2C-047E-45A5-965D-8E1E3BF09BC6}"/>
          </ac:spMkLst>
        </pc:spChg>
        <pc:picChg chg="add mod ord">
          <ac:chgData name="Ben Stewart" userId="963dc3b0-c78c-4500-b783-5002aecabc32" providerId="ADAL" clId="{46C16093-5C85-4F79-954D-25EF9565EE69}" dt="2025-01-31T10:35:34.815" v="841" actId="26606"/>
          <ac:picMkLst>
            <pc:docMk/>
            <pc:sldMk cId="4154948217" sldId="351"/>
            <ac:picMk id="4" creationId="{44F8A317-54D9-5C30-AAA5-AE4726CFD1A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D0C178-1A74-458C-BE13-A5691B41266F}" type="datetimeFigureOut">
              <a:rPr lang="en-GB" smtClean="0"/>
              <a:t>18/02/2025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9582C6-6732-47DB-93F8-1E17DE73042F}" type="slidenum">
              <a:rPr lang="en-GB" smtClean="0"/>
              <a:t>‹#›</a:t>
            </a:fld>
            <a:endParaRPr lang="en-GB"/>
          </a:p>
        </p:txBody>
      </p:sp>
    </p:spTree>
    <p:extLst>
      <p:ext uri="{BB962C8B-B14F-4D97-AF65-F5344CB8AC3E}">
        <p14:creationId xmlns:p14="http://schemas.microsoft.com/office/powerpoint/2010/main" val="2102644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here to explain how that training impacts the school and this briefing is born out of staff doing that training.</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a:t>
            </a:fld>
            <a:endParaRPr lang="en-GB"/>
          </a:p>
        </p:txBody>
      </p:sp>
    </p:spTree>
    <p:extLst>
      <p:ext uri="{BB962C8B-B14F-4D97-AF65-F5344CB8AC3E}">
        <p14:creationId xmlns:p14="http://schemas.microsoft.com/office/powerpoint/2010/main" val="4135729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need to read quotes</a:t>
            </a:r>
          </a:p>
        </p:txBody>
      </p:sp>
      <p:sp>
        <p:nvSpPr>
          <p:cNvPr id="4" name="Slide Number Placeholder 3"/>
          <p:cNvSpPr>
            <a:spLocks noGrp="1"/>
          </p:cNvSpPr>
          <p:nvPr>
            <p:ph type="sldNum" sz="quarter" idx="5"/>
          </p:nvPr>
        </p:nvSpPr>
        <p:spPr/>
        <p:txBody>
          <a:bodyPr/>
          <a:lstStyle/>
          <a:p>
            <a:fld id="{C39582C6-6732-47DB-93F8-1E17DE73042F}" type="slidenum">
              <a:rPr lang="en-GB" smtClean="0"/>
              <a:t>14</a:t>
            </a:fld>
            <a:endParaRPr lang="en-GB"/>
          </a:p>
        </p:txBody>
      </p:sp>
    </p:spTree>
    <p:extLst>
      <p:ext uri="{BB962C8B-B14F-4D97-AF65-F5344CB8AC3E}">
        <p14:creationId xmlns:p14="http://schemas.microsoft.com/office/powerpoint/2010/main" val="2879709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have a Rights Respecting School award this could be a really important slide to focus on </a:t>
            </a:r>
          </a:p>
          <a:p>
            <a:endParaRPr lang="en-GB" dirty="0"/>
          </a:p>
          <a:p>
            <a:pPr algn="l"/>
            <a:r>
              <a:rPr lang="en-GB" dirty="0"/>
              <a:t>These are not the only articles that are relevant to supporting LGBT young people , many more can be relevant.</a:t>
            </a:r>
          </a:p>
        </p:txBody>
      </p:sp>
      <p:sp>
        <p:nvSpPr>
          <p:cNvPr id="4" name="Slide Number Placeholder 3"/>
          <p:cNvSpPr>
            <a:spLocks noGrp="1"/>
          </p:cNvSpPr>
          <p:nvPr>
            <p:ph type="sldNum" sz="quarter" idx="5"/>
          </p:nvPr>
        </p:nvSpPr>
        <p:spPr/>
        <p:txBody>
          <a:bodyPr/>
          <a:lstStyle/>
          <a:p>
            <a:fld id="{C39582C6-6732-47DB-93F8-1E17DE73042F}" type="slidenum">
              <a:rPr lang="en-GB" smtClean="0"/>
              <a:t>15</a:t>
            </a:fld>
            <a:endParaRPr lang="en-GB"/>
          </a:p>
        </p:txBody>
      </p:sp>
    </p:spTree>
    <p:extLst>
      <p:ext uri="{BB962C8B-B14F-4D97-AF65-F5344CB8AC3E}">
        <p14:creationId xmlns:p14="http://schemas.microsoft.com/office/powerpoint/2010/main" val="1493081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16</a:t>
            </a:fld>
            <a:endParaRPr lang="en-GB"/>
          </a:p>
        </p:txBody>
      </p:sp>
    </p:spTree>
    <p:extLst>
      <p:ext uri="{BB962C8B-B14F-4D97-AF65-F5344CB8AC3E}">
        <p14:creationId xmlns:p14="http://schemas.microsoft.com/office/powerpoint/2010/main" val="2818788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17</a:t>
            </a:fld>
            <a:endParaRPr lang="en-GB"/>
          </a:p>
        </p:txBody>
      </p:sp>
    </p:spTree>
    <p:extLst>
      <p:ext uri="{BB962C8B-B14F-4D97-AF65-F5344CB8AC3E}">
        <p14:creationId xmlns:p14="http://schemas.microsoft.com/office/powerpoint/2010/main" val="562748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18</a:t>
            </a:fld>
            <a:endParaRPr lang="en-GB"/>
          </a:p>
        </p:txBody>
      </p:sp>
    </p:spTree>
    <p:extLst>
      <p:ext uri="{BB962C8B-B14F-4D97-AF65-F5344CB8AC3E}">
        <p14:creationId xmlns:p14="http://schemas.microsoft.com/office/powerpoint/2010/main" val="2902398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19</a:t>
            </a:fld>
            <a:endParaRPr lang="en-GB"/>
          </a:p>
        </p:txBody>
      </p:sp>
    </p:spTree>
    <p:extLst>
      <p:ext uri="{BB962C8B-B14F-4D97-AF65-F5344CB8AC3E}">
        <p14:creationId xmlns:p14="http://schemas.microsoft.com/office/powerpoint/2010/main" val="4053513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20</a:t>
            </a:fld>
            <a:endParaRPr lang="en-GB"/>
          </a:p>
        </p:txBody>
      </p:sp>
    </p:spTree>
    <p:extLst>
      <p:ext uri="{BB962C8B-B14F-4D97-AF65-F5344CB8AC3E}">
        <p14:creationId xmlns:p14="http://schemas.microsoft.com/office/powerpoint/2010/main" val="3456413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21</a:t>
            </a:fld>
            <a:endParaRPr lang="en-GB"/>
          </a:p>
        </p:txBody>
      </p:sp>
    </p:spTree>
    <p:extLst>
      <p:ext uri="{BB962C8B-B14F-4D97-AF65-F5344CB8AC3E}">
        <p14:creationId xmlns:p14="http://schemas.microsoft.com/office/powerpoint/2010/main" val="1987200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22</a:t>
            </a:fld>
            <a:endParaRPr lang="en-GB"/>
          </a:p>
        </p:txBody>
      </p:sp>
    </p:spTree>
    <p:extLst>
      <p:ext uri="{BB962C8B-B14F-4D97-AF65-F5344CB8AC3E}">
        <p14:creationId xmlns:p14="http://schemas.microsoft.com/office/powerpoint/2010/main" val="3831269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23</a:t>
            </a:fld>
            <a:endParaRPr lang="en-GB"/>
          </a:p>
        </p:txBody>
      </p:sp>
    </p:spTree>
    <p:extLst>
      <p:ext uri="{BB962C8B-B14F-4D97-AF65-F5344CB8AC3E}">
        <p14:creationId xmlns:p14="http://schemas.microsoft.com/office/powerpoint/2010/main" val="151162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Further Explanation: </a:t>
            </a:r>
          </a:p>
          <a:p>
            <a:endParaRPr lang="en-GB" dirty="0"/>
          </a:p>
          <a:p>
            <a:r>
              <a:rPr lang="en-GB" dirty="0"/>
              <a:t>Gender identity: </a:t>
            </a:r>
          </a:p>
          <a:p>
            <a:endParaRPr lang="en-GB" dirty="0"/>
          </a:p>
          <a:p>
            <a:r>
              <a:rPr lang="en-GB" dirty="0"/>
              <a:t>Transgender: </a:t>
            </a:r>
            <a:r>
              <a:rPr lang="en-GB" b="0" i="0" dirty="0">
                <a:solidFill>
                  <a:srgbClr val="000000"/>
                </a:solidFill>
                <a:effectLst/>
                <a:latin typeface="Roboto" panose="02000000000000000000" pitchFamily="2" charset="0"/>
              </a:rPr>
              <a:t> Some people transition socially, changing their name and pronouns. There can be many barriers to medical transition and for some trans people it's not the right path for them. You should always use the gender someone's identifies with and you might need to ask what pronouns they prefer; we'll get more into understanding pronouns soon.</a:t>
            </a:r>
            <a:br>
              <a:rPr lang="en-GB" b="0" i="0" dirty="0">
                <a:solidFill>
                  <a:srgbClr val="000000"/>
                </a:solidFill>
                <a:effectLst/>
                <a:latin typeface="Roboto" panose="02000000000000000000" pitchFamily="2" charset="0"/>
              </a:rPr>
            </a:br>
            <a:br>
              <a:rPr lang="en-GB" b="0" i="0" dirty="0">
                <a:solidFill>
                  <a:srgbClr val="000000"/>
                </a:solidFill>
                <a:effectLst/>
                <a:latin typeface="Roboto" panose="02000000000000000000" pitchFamily="2" charset="0"/>
              </a:rPr>
            </a:br>
            <a:r>
              <a:rPr lang="en-GB" b="0" i="0" dirty="0">
                <a:solidFill>
                  <a:srgbClr val="000000"/>
                </a:solidFill>
                <a:effectLst/>
                <a:latin typeface="Roboto" panose="02000000000000000000" pitchFamily="2" charset="0"/>
              </a:rPr>
              <a:t>Some people get a bit confused by language around trans people, to help clarify, a trans woman is someone who was assigned male at birth but identifies as female and a trans man is some who was assigned female at birth but identifies as a male.</a:t>
            </a:r>
            <a:endParaRPr lang="en-GB" dirty="0"/>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6</a:t>
            </a:fld>
            <a:endParaRPr lang="en-GB"/>
          </a:p>
        </p:txBody>
      </p:sp>
    </p:spTree>
    <p:extLst>
      <p:ext uri="{BB962C8B-B14F-4D97-AF65-F5344CB8AC3E}">
        <p14:creationId xmlns:p14="http://schemas.microsoft.com/office/powerpoint/2010/main" val="943747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24</a:t>
            </a:fld>
            <a:endParaRPr lang="en-GB"/>
          </a:p>
        </p:txBody>
      </p:sp>
    </p:spTree>
    <p:extLst>
      <p:ext uri="{BB962C8B-B14F-4D97-AF65-F5344CB8AC3E}">
        <p14:creationId xmlns:p14="http://schemas.microsoft.com/office/powerpoint/2010/main" val="2182283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25</a:t>
            </a:fld>
            <a:endParaRPr lang="en-GB"/>
          </a:p>
        </p:txBody>
      </p:sp>
    </p:spTree>
    <p:extLst>
      <p:ext uri="{BB962C8B-B14F-4D97-AF65-F5344CB8AC3E}">
        <p14:creationId xmlns:p14="http://schemas.microsoft.com/office/powerpoint/2010/main" val="2996279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26</a:t>
            </a:fld>
            <a:endParaRPr lang="en-GB"/>
          </a:p>
        </p:txBody>
      </p:sp>
    </p:spTree>
    <p:extLst>
      <p:ext uri="{BB962C8B-B14F-4D97-AF65-F5344CB8AC3E}">
        <p14:creationId xmlns:p14="http://schemas.microsoft.com/office/powerpoint/2010/main" val="3041271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Fill in the action plan and explain the actions </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28</a:t>
            </a:fld>
            <a:endParaRPr lang="en-GB"/>
          </a:p>
        </p:txBody>
      </p:sp>
    </p:spTree>
    <p:extLst>
      <p:ext uri="{BB962C8B-B14F-4D97-AF65-F5344CB8AC3E}">
        <p14:creationId xmlns:p14="http://schemas.microsoft.com/office/powerpoint/2010/main" val="1773290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Would recommend this part is sent out to staff rather than delivered live. </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30</a:t>
            </a:fld>
            <a:endParaRPr lang="en-GB"/>
          </a:p>
        </p:txBody>
      </p:sp>
    </p:spTree>
    <p:extLst>
      <p:ext uri="{BB962C8B-B14F-4D97-AF65-F5344CB8AC3E}">
        <p14:creationId xmlns:p14="http://schemas.microsoft.com/office/powerpoint/2010/main" val="2921786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31</a:t>
            </a:fld>
            <a:endParaRPr lang="en-GB"/>
          </a:p>
        </p:txBody>
      </p:sp>
    </p:spTree>
    <p:extLst>
      <p:ext uri="{BB962C8B-B14F-4D97-AF65-F5344CB8AC3E}">
        <p14:creationId xmlns:p14="http://schemas.microsoft.com/office/powerpoint/2010/main" val="2162258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32</a:t>
            </a:fld>
            <a:endParaRPr lang="en-GB"/>
          </a:p>
        </p:txBody>
      </p:sp>
    </p:spTree>
    <p:extLst>
      <p:ext uri="{BB962C8B-B14F-4D97-AF65-F5344CB8AC3E}">
        <p14:creationId xmlns:p14="http://schemas.microsoft.com/office/powerpoint/2010/main" val="2403153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report found through picture </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33</a:t>
            </a:fld>
            <a:endParaRPr lang="en-GB"/>
          </a:p>
        </p:txBody>
      </p:sp>
    </p:spTree>
    <p:extLst>
      <p:ext uri="{BB962C8B-B14F-4D97-AF65-F5344CB8AC3E}">
        <p14:creationId xmlns:p14="http://schemas.microsoft.com/office/powerpoint/2010/main" val="4122951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34</a:t>
            </a:fld>
            <a:endParaRPr lang="en-GB"/>
          </a:p>
        </p:txBody>
      </p:sp>
    </p:spTree>
    <p:extLst>
      <p:ext uri="{BB962C8B-B14F-4D97-AF65-F5344CB8AC3E}">
        <p14:creationId xmlns:p14="http://schemas.microsoft.com/office/powerpoint/2010/main" val="1143184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35</a:t>
            </a:fld>
            <a:endParaRPr lang="en-GB"/>
          </a:p>
        </p:txBody>
      </p:sp>
    </p:spTree>
    <p:extLst>
      <p:ext uri="{BB962C8B-B14F-4D97-AF65-F5344CB8AC3E}">
        <p14:creationId xmlns:p14="http://schemas.microsoft.com/office/powerpoint/2010/main" val="161589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Further Explanation: </a:t>
            </a:r>
          </a:p>
          <a:p>
            <a:endParaRPr lang="en-GB" dirty="0"/>
          </a:p>
          <a:p>
            <a:r>
              <a:rPr lang="en-GB" dirty="0"/>
              <a:t>Non-Binary: </a:t>
            </a:r>
            <a:r>
              <a:rPr lang="en-GB" b="0" i="0" dirty="0">
                <a:solidFill>
                  <a:srgbClr val="000000"/>
                </a:solidFill>
                <a:effectLst/>
                <a:latin typeface="Roboto" panose="02000000000000000000" pitchFamily="2" charset="0"/>
              </a:rPr>
              <a:t>Some people view gender</a:t>
            </a:r>
            <a:r>
              <a:rPr lang="en-GB" b="0" i="0" dirty="0">
                <a:solidFill>
                  <a:srgbClr val="57606F"/>
                </a:solidFill>
                <a:effectLst/>
                <a:latin typeface="Roboto" panose="02000000000000000000" pitchFamily="2" charset="0"/>
              </a:rPr>
              <a:t> </a:t>
            </a:r>
            <a:r>
              <a:rPr lang="en-GB" b="0" i="0" dirty="0">
                <a:solidFill>
                  <a:srgbClr val="000000"/>
                </a:solidFill>
                <a:effectLst/>
                <a:latin typeface="Roboto" panose="02000000000000000000" pitchFamily="2" charset="0"/>
              </a:rPr>
              <a:t>as a one dimensional spectrum with male at one end, female on the other, and non-binary in the middle – but the reality is that gender is more complex. There are many different ways to be non-binary and all are valid.  Some non-binary people might identity as a mix of both male and female whilst others do not identity as either male or female and prefer to sit outside of the binary altogether. There are also non-binary people who might be gender-fluid, so their gender might change over time.</a:t>
            </a:r>
            <a:br>
              <a:rPr lang="en-GB" b="0" i="0" dirty="0">
                <a:solidFill>
                  <a:srgbClr val="000000"/>
                </a:solidFill>
                <a:effectLst/>
                <a:latin typeface="Roboto" panose="02000000000000000000" pitchFamily="2" charset="0"/>
              </a:rPr>
            </a:br>
            <a:br>
              <a:rPr lang="en-GB" b="0" i="0" dirty="0">
                <a:solidFill>
                  <a:srgbClr val="000000"/>
                </a:solidFill>
                <a:effectLst/>
                <a:latin typeface="Roboto" panose="02000000000000000000" pitchFamily="2" charset="0"/>
              </a:rPr>
            </a:br>
            <a:r>
              <a:rPr lang="en-GB" b="0" i="0" dirty="0">
                <a:solidFill>
                  <a:srgbClr val="000000"/>
                </a:solidFill>
                <a:effectLst/>
                <a:latin typeface="Roboto" panose="02000000000000000000" pitchFamily="2" charset="0"/>
              </a:rPr>
              <a:t>Non-binary people may use the pronouns they/them or may use different pronouns depending on how they identify at the time. </a:t>
            </a:r>
            <a:br>
              <a:rPr lang="en-GB" b="0" i="0" dirty="0">
                <a:solidFill>
                  <a:srgbClr val="000000"/>
                </a:solidFill>
                <a:effectLst/>
                <a:latin typeface="Roboto" panose="02000000000000000000" pitchFamily="2" charset="0"/>
              </a:rPr>
            </a:br>
            <a:br>
              <a:rPr lang="en-GB" b="0" i="0" dirty="0">
                <a:solidFill>
                  <a:srgbClr val="000000"/>
                </a:solidFill>
                <a:effectLst/>
                <a:latin typeface="Roboto" panose="02000000000000000000" pitchFamily="2" charset="0"/>
              </a:rPr>
            </a:br>
            <a:r>
              <a:rPr lang="en-GB" b="0" i="0" dirty="0">
                <a:solidFill>
                  <a:srgbClr val="000000"/>
                </a:solidFill>
                <a:effectLst/>
                <a:latin typeface="Roboto" panose="02000000000000000000" pitchFamily="2" charset="0"/>
              </a:rPr>
              <a:t>We asked a staff member to explain what non-binary means to them and they simply said, 'Identifying as non-binary means there is no set of expectations to live up to, I just get to be me...’</a:t>
            </a:r>
          </a:p>
          <a:p>
            <a:endParaRPr lang="en-GB" b="0" i="0" dirty="0">
              <a:solidFill>
                <a:srgbClr val="000000"/>
              </a:solidFill>
              <a:effectLst/>
              <a:latin typeface="Roboto" panose="02000000000000000000" pitchFamily="2" charset="0"/>
            </a:endParaRPr>
          </a:p>
          <a:p>
            <a:r>
              <a:rPr lang="en-GB" b="0" i="0" dirty="0">
                <a:solidFill>
                  <a:srgbClr val="000000"/>
                </a:solidFill>
                <a:effectLst/>
                <a:latin typeface="Roboto" panose="02000000000000000000" pitchFamily="2" charset="0"/>
              </a:rPr>
              <a:t>Cisgender: People who are cisgender do not need to identify with this term but it may be helpful for conversations with young people to avoid using the term ‘normal’ as this implies that transgender and non-binary young people are ‘abnormal’ which is stigmatising language</a:t>
            </a:r>
            <a:endParaRPr lang="en-GB" dirty="0"/>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7</a:t>
            </a:fld>
            <a:endParaRPr lang="en-GB"/>
          </a:p>
        </p:txBody>
      </p:sp>
    </p:spTree>
    <p:extLst>
      <p:ext uri="{BB962C8B-B14F-4D97-AF65-F5344CB8AC3E}">
        <p14:creationId xmlns:p14="http://schemas.microsoft.com/office/powerpoint/2010/main" val="3179380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36</a:t>
            </a:fld>
            <a:endParaRPr lang="en-GB"/>
          </a:p>
        </p:txBody>
      </p:sp>
    </p:spTree>
    <p:extLst>
      <p:ext uri="{BB962C8B-B14F-4D97-AF65-F5344CB8AC3E}">
        <p14:creationId xmlns:p14="http://schemas.microsoft.com/office/powerpoint/2010/main" val="299367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37</a:t>
            </a:fld>
            <a:endParaRPr lang="en-GB"/>
          </a:p>
        </p:txBody>
      </p:sp>
    </p:spTree>
    <p:extLst>
      <p:ext uri="{BB962C8B-B14F-4D97-AF65-F5344CB8AC3E}">
        <p14:creationId xmlns:p14="http://schemas.microsoft.com/office/powerpoint/2010/main" val="15464428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38</a:t>
            </a:fld>
            <a:endParaRPr lang="en-GB"/>
          </a:p>
        </p:txBody>
      </p:sp>
    </p:spTree>
    <p:extLst>
      <p:ext uri="{BB962C8B-B14F-4D97-AF65-F5344CB8AC3E}">
        <p14:creationId xmlns:p14="http://schemas.microsoft.com/office/powerpoint/2010/main" val="2448159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cs typeface="Calibri"/>
              </a:rPr>
              <a:t>Different ideas for actions to take forward in the school if possible – more examples can be found on the LGBT Charter Hub by the Charter Champions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cs typeface="Calibri"/>
            </a:endParaRPr>
          </a:p>
          <a:p>
            <a:pPr>
              <a:lnSpc>
                <a:spcPct val="107000"/>
              </a:lnSpc>
              <a:spcAft>
                <a:spcPts val="800"/>
              </a:spcAft>
            </a:pPr>
            <a:r>
              <a:rPr lang="en-GB" sz="1200" dirty="0">
                <a:effectLst/>
                <a:latin typeface="Livvic Medium" pitchFamily="2" charset="0"/>
                <a:ea typeface="Calibri" panose="020F0502020204030204" pitchFamily="34" charset="0"/>
                <a:cs typeface="Times New Roman" panose="02020603050405020304" pitchFamily="18" charset="0"/>
              </a:rPr>
              <a:t>Portobello High School: Designed Posters in Art that had links with LGBT imagery such as the pride flag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ivvic Medium" pitchFamily="2"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ivvic Medium" pitchFamily="2" charset="0"/>
                <a:ea typeface="Calibri" panose="020F0502020204030204" pitchFamily="34" charset="0"/>
                <a:cs typeface="Times New Roman" panose="02020603050405020304" pitchFamily="18" charset="0"/>
              </a:rPr>
              <a:t>Broomhill Primary School: This school created a movie showcase. Young people were to make films around anti-bullying. They created tickets and gave out popcorn for the event. Some students animated these films and others made live action films.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ivvic Medium" pitchFamily="2"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err="1">
                <a:effectLst/>
                <a:latin typeface="Livvic Medium" pitchFamily="2" charset="0"/>
                <a:ea typeface="Calibri" panose="020F0502020204030204" pitchFamily="34" charset="0"/>
                <a:cs typeface="Times New Roman" panose="02020603050405020304" pitchFamily="18" charset="0"/>
              </a:rPr>
              <a:t>Stonelaw</a:t>
            </a:r>
            <a:r>
              <a:rPr lang="en-GB" sz="1200" dirty="0">
                <a:effectLst/>
                <a:latin typeface="Livvic Medium" pitchFamily="2" charset="0"/>
                <a:ea typeface="Calibri" panose="020F0502020204030204" pitchFamily="34" charset="0"/>
                <a:cs typeface="Times New Roman" panose="02020603050405020304" pitchFamily="18" charset="0"/>
              </a:rPr>
              <a:t> High School: Different year groups participated in creating a pride flag with pupils’ handprints. This was then displayed in the school.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ivvic Medium" pitchFamily="2"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err="1">
                <a:effectLst/>
                <a:latin typeface="Livvic Medium" pitchFamily="2" charset="0"/>
                <a:ea typeface="Calibri" panose="020F0502020204030204" pitchFamily="34" charset="0"/>
                <a:cs typeface="Times New Roman" panose="02020603050405020304" pitchFamily="18" charset="0"/>
              </a:rPr>
              <a:t>Castlehead</a:t>
            </a:r>
            <a:r>
              <a:rPr lang="en-GB" sz="1200" dirty="0">
                <a:effectLst/>
                <a:latin typeface="Livvic Medium" pitchFamily="2" charset="0"/>
                <a:ea typeface="Calibri" panose="020F0502020204030204" pitchFamily="34" charset="0"/>
                <a:cs typeface="Times New Roman" panose="02020603050405020304" pitchFamily="18" charset="0"/>
              </a:rPr>
              <a:t> High School: Created an LGBT Charter Board to showcase their highlights in their Charter journey. This included work made by pupils.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Livvic Medium" pitchFamily="2"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Livvic Medium" pitchFamily="2" charset="0"/>
                <a:ea typeface="Calibri" panose="020F0502020204030204" pitchFamily="34" charset="0"/>
                <a:cs typeface="Times New Roman" panose="02020603050405020304" pitchFamily="18" charset="0"/>
              </a:rPr>
              <a:t>The Mary Erskine School: The school organised a pride run, running with the pride flag and dressing in bright colours for the occasion. </a:t>
            </a:r>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40</a:t>
            </a:fld>
            <a:endParaRPr lang="en-GB"/>
          </a:p>
        </p:txBody>
      </p:sp>
    </p:spTree>
    <p:extLst>
      <p:ext uri="{BB962C8B-B14F-4D97-AF65-F5344CB8AC3E}">
        <p14:creationId xmlns:p14="http://schemas.microsoft.com/office/powerpoint/2010/main" val="3789404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Resources span over 3 slides</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41</a:t>
            </a:fld>
            <a:endParaRPr lang="en-GB"/>
          </a:p>
        </p:txBody>
      </p:sp>
    </p:spTree>
    <p:extLst>
      <p:ext uri="{BB962C8B-B14F-4D97-AF65-F5344CB8AC3E}">
        <p14:creationId xmlns:p14="http://schemas.microsoft.com/office/powerpoint/2010/main" val="2328153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Resources span over 3 slides</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42</a:t>
            </a:fld>
            <a:endParaRPr lang="en-GB"/>
          </a:p>
        </p:txBody>
      </p:sp>
    </p:spTree>
    <p:extLst>
      <p:ext uri="{BB962C8B-B14F-4D97-AF65-F5344CB8AC3E}">
        <p14:creationId xmlns:p14="http://schemas.microsoft.com/office/powerpoint/2010/main" val="1606366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Other resources on LGBTYS resources site:</a:t>
            </a:r>
          </a:p>
          <a:p>
            <a:pPr marL="171450" indent="-171450">
              <a:buFont typeface="Arial" panose="020B0604020202020204" pitchFamily="34" charset="0"/>
              <a:buChar char="•"/>
            </a:pPr>
            <a:r>
              <a:rPr lang="en-GB" dirty="0"/>
              <a:t>Pronoun Posters </a:t>
            </a:r>
          </a:p>
          <a:p>
            <a:pPr marL="171450" indent="-171450">
              <a:buFont typeface="Arial" panose="020B0604020202020204" pitchFamily="34" charset="0"/>
              <a:buChar char="•"/>
            </a:pPr>
            <a:r>
              <a:rPr lang="en-GB" dirty="0" err="1"/>
              <a:t>Shhh</a:t>
            </a:r>
            <a:r>
              <a:rPr lang="en-GB" dirty="0"/>
              <a:t>! Silence Helps Homophobia lesson </a:t>
            </a:r>
          </a:p>
          <a:p>
            <a:pPr marL="171450" indent="-171450">
              <a:buFont typeface="Arial" panose="020B0604020202020204" pitchFamily="34" charset="0"/>
              <a:buChar char="•"/>
            </a:pPr>
            <a:r>
              <a:rPr lang="en-GB" dirty="0"/>
              <a:t>Starting a GSA advice</a:t>
            </a:r>
          </a:p>
          <a:p>
            <a:pPr marL="171450" indent="-171450">
              <a:buFont typeface="Arial" panose="020B0604020202020204" pitchFamily="34" charset="0"/>
              <a:buChar char="•"/>
            </a:pPr>
            <a:r>
              <a:rPr lang="en-GB" dirty="0"/>
              <a:t>Lessons and Assemblies made by LGBTYS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LGBT Education: </a:t>
            </a:r>
          </a:p>
          <a:p>
            <a:pPr marL="171450" indent="-171450">
              <a:buFont typeface="Arial" panose="020B0604020202020204" pitchFamily="34" charset="0"/>
              <a:buChar char="•"/>
            </a:pPr>
            <a:r>
              <a:rPr lang="en-GB" dirty="0"/>
              <a:t>Free training </a:t>
            </a:r>
          </a:p>
          <a:p>
            <a:pPr marL="171450" indent="-171450">
              <a:buFont typeface="Arial" panose="020B0604020202020204" pitchFamily="34" charset="0"/>
              <a:buChar char="•"/>
            </a:pPr>
            <a:r>
              <a:rPr lang="en-GB" dirty="0"/>
              <a:t>Primary and Secondary resources</a:t>
            </a:r>
          </a:p>
          <a:p>
            <a:pPr marL="171450" indent="-171450">
              <a:buFont typeface="Arial" panose="020B0604020202020204" pitchFamily="34" charset="0"/>
              <a:buChar char="•"/>
            </a:pPr>
            <a:r>
              <a:rPr lang="en-GB" dirty="0"/>
              <a:t>Government Guidance </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43</a:t>
            </a:fld>
            <a:endParaRPr lang="en-GB"/>
          </a:p>
        </p:txBody>
      </p:sp>
    </p:spTree>
    <p:extLst>
      <p:ext uri="{BB962C8B-B14F-4D97-AF65-F5344CB8AC3E}">
        <p14:creationId xmlns:p14="http://schemas.microsoft.com/office/powerpoint/2010/main" val="1347608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0" i="0" u="none" strike="noStrike" kern="1200" cap="none" spc="0" normalizeH="0" baseline="0" noProof="0" dirty="0">
                <a:ln>
                  <a:noFill/>
                </a:ln>
                <a:solidFill>
                  <a:schemeClr val="tx1"/>
                </a:solidFill>
                <a:effectLst/>
                <a:uLnTx/>
                <a:uFillTx/>
                <a:latin typeface="Livvic Medium" pitchFamily="2" charset="0"/>
              </a:rPr>
              <a:t>(As of October 2021 some youth groups are in person particularly in the Central Belt) </a:t>
            </a:r>
            <a:endParaRPr lang="en-GB" dirty="0"/>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44</a:t>
            </a:fld>
            <a:endParaRPr lang="en-GB"/>
          </a:p>
        </p:txBody>
      </p:sp>
    </p:spTree>
    <p:extLst>
      <p:ext uri="{BB962C8B-B14F-4D97-AF65-F5344CB8AC3E}">
        <p14:creationId xmlns:p14="http://schemas.microsoft.com/office/powerpoint/2010/main" val="1908758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These Live Chat Times are subject to change based on demand </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45</a:t>
            </a:fld>
            <a:endParaRPr lang="en-GB"/>
          </a:p>
        </p:txBody>
      </p:sp>
    </p:spTree>
    <p:extLst>
      <p:ext uri="{BB962C8B-B14F-4D97-AF65-F5344CB8AC3E}">
        <p14:creationId xmlns:p14="http://schemas.microsoft.com/office/powerpoint/2010/main" val="827517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46</a:t>
            </a:fld>
            <a:endParaRPr lang="en-GB"/>
          </a:p>
        </p:txBody>
      </p:sp>
    </p:spTree>
    <p:extLst>
      <p:ext uri="{BB962C8B-B14F-4D97-AF65-F5344CB8AC3E}">
        <p14:creationId xmlns:p14="http://schemas.microsoft.com/office/powerpoint/2010/main" val="3629316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Further Explanation: </a:t>
            </a:r>
          </a:p>
          <a:p>
            <a:endParaRPr lang="en-GB" dirty="0"/>
          </a:p>
          <a:p>
            <a:pPr algn="l" rtl="0" fontAlgn="base"/>
            <a:r>
              <a:rPr lang="en-GB" sz="1200" b="0" i="0" dirty="0">
                <a:solidFill>
                  <a:srgbClr val="444444"/>
                </a:solidFill>
                <a:effectLst/>
                <a:latin typeface="Calibri" panose="020F0502020204030204" pitchFamily="34" charset="0"/>
              </a:rPr>
              <a:t>Queer: </a:t>
            </a:r>
          </a:p>
          <a:p>
            <a:pPr algn="l" rtl="0" fontAlgn="base"/>
            <a:r>
              <a:rPr lang="en-GB" b="0" i="0" dirty="0">
                <a:solidFill>
                  <a:srgbClr val="000000"/>
                </a:solidFill>
                <a:effectLst/>
                <a:latin typeface="Roboto" panose="02000000000000000000" pitchFamily="2" charset="0"/>
              </a:rPr>
              <a:t>Queer identity can relate to both sexual orientation and gender identity. It is a term that has been reclaimed by the LGBT community but should be used with caution as some people still might find it offensive. As always, it is best to mirror language with young people, if someone describes themselves as queer then you can mirror this language back to them. </a:t>
            </a:r>
            <a:endParaRPr lang="en-GB" sz="1200" b="0" i="0" u="none" strike="noStrike" dirty="0">
              <a:solidFill>
                <a:srgbClr val="444444"/>
              </a:solidFill>
              <a:effectLst/>
              <a:latin typeface="Calibri" panose="020F0502020204030204" pitchFamily="34" charset="0"/>
            </a:endParaRPr>
          </a:p>
          <a:p>
            <a:pPr algn="l" rtl="0" fontAlgn="base"/>
            <a:endParaRPr lang="en-GB" sz="1200" b="0" i="0" u="none" strike="noStrike"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has historically (and still now) been used in a derogatory way.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Because of the historical context of the word and different people have different relationships with the word, don’t be surprised if people use this about themselves. But be mindful of how you use this word and around who. </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This is not a word you need to use if you makes you uncomfortable, but important to know it’s okay in the right context. </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Reclamation of language – 80s New York.</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Politically charged word</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endParaRPr lang="en-GB" dirty="0"/>
          </a:p>
          <a:p>
            <a:endParaRPr lang="en-GB" dirty="0"/>
          </a:p>
          <a:p>
            <a:pPr algn="l" rtl="0" fontAlgn="base"/>
            <a:r>
              <a:rPr lang="en-GB" dirty="0"/>
              <a:t>Intersex: </a:t>
            </a:r>
            <a:r>
              <a:rPr lang="en-GB" sz="1800" b="1" i="0" u="none" strike="noStrike" dirty="0">
                <a:solidFill>
                  <a:srgbClr val="000000"/>
                </a:solidFill>
                <a:effectLst/>
                <a:latin typeface="Calibri" panose="020F0502020204030204" pitchFamily="34" charset="0"/>
              </a:rPr>
              <a:t>Key Learning:</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Also know as VSC (Variations of Sex Characteristics).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Over 1 in 2000 people are intersex (Around 1.7% world population).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People usually think of sex as two distinct categories (XX and XY). Intersex can be related to chromosomes, hormones or secondary sexual characteristics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Gender, Sexuality and Intersex Status are all different things and can combine in different ways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Fun fact: Around 2% of the population are intersex; about as common as redheads! (if you have met a redhead, you’ve probably met an intersex person too)</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00000"/>
                </a:solidFill>
                <a:effectLst/>
                <a:latin typeface="Calibri" panose="020F0502020204030204" pitchFamily="34" charset="0"/>
              </a:rPr>
              <a:t>Potential Issues: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How will people know if they are Intersex? </a:t>
            </a:r>
            <a:r>
              <a:rPr lang="en-GB" sz="1800" b="0" i="0" u="none" strike="noStrike" dirty="0">
                <a:solidFill>
                  <a:srgbClr val="000000"/>
                </a:solidFill>
                <a:effectLst/>
                <a:latin typeface="Calibri" panose="020F0502020204030204" pitchFamily="34" charset="0"/>
              </a:rPr>
              <a:t>Parents may learn </a:t>
            </a:r>
            <a:r>
              <a:rPr lang="en-US" sz="1800" b="0" i="0" u="none" strike="noStrike" dirty="0">
                <a:solidFill>
                  <a:srgbClr val="000000"/>
                </a:solidFill>
                <a:effectLst/>
                <a:latin typeface="Calibri" panose="020F0502020204030204" pitchFamily="34" charset="0"/>
              </a:rPr>
              <a:t>prenatally through the use of genetic screening technologies, at birth or in early childhood at puberty. Others find learn later in life – for example when trying to conceive a child. Some people might never know they have an Intersex Status.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Is that like a hermaphrodite? </a:t>
            </a:r>
            <a:r>
              <a:rPr lang="en-GB" sz="1800" b="0" i="0" u="none" strike="noStrike" dirty="0">
                <a:solidFill>
                  <a:srgbClr val="000000"/>
                </a:solidFill>
                <a:effectLst/>
                <a:latin typeface="Calibri" panose="020F0502020204030204" pitchFamily="34" charset="0"/>
              </a:rPr>
              <a:t>We don’t use this language anymore and could be considered a slur for Intersex people. (Hermaphrodite means consisting of both sexes at the same time), Intersex is a lot more than that! As we have said language evolves and we should respect people with those lived experiences.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8</a:t>
            </a:fld>
            <a:endParaRPr lang="en-GB"/>
          </a:p>
        </p:txBody>
      </p:sp>
    </p:spTree>
    <p:extLst>
      <p:ext uri="{BB962C8B-B14F-4D97-AF65-F5344CB8AC3E}">
        <p14:creationId xmlns:p14="http://schemas.microsoft.com/office/powerpoint/2010/main" val="320758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Further Explanation: </a:t>
            </a:r>
          </a:p>
          <a:p>
            <a:endParaRPr lang="en-GB" dirty="0"/>
          </a:p>
          <a:p>
            <a:pPr algn="l" rtl="0" fontAlgn="base"/>
            <a:r>
              <a:rPr lang="en-GB" sz="1200" b="0" i="0" dirty="0">
                <a:solidFill>
                  <a:srgbClr val="444444"/>
                </a:solidFill>
                <a:effectLst/>
                <a:latin typeface="Calibri" panose="020F0502020204030204" pitchFamily="34" charset="0"/>
              </a:rPr>
              <a:t>Queer: </a:t>
            </a:r>
          </a:p>
          <a:p>
            <a:pPr algn="l" rtl="0" fontAlgn="base"/>
            <a:r>
              <a:rPr lang="en-GB" b="0" i="0" dirty="0">
                <a:solidFill>
                  <a:srgbClr val="000000"/>
                </a:solidFill>
                <a:effectLst/>
                <a:latin typeface="Roboto" panose="02000000000000000000" pitchFamily="2" charset="0"/>
              </a:rPr>
              <a:t>Queer identity can relate to both sexual orientation and gender identity. It is a term that has been reclaimed by the LGBT community but should be used with caution as some people still might find it offensive. As always, it is best to mirror language with young people, if someone describes themselves as queer then you can mirror this language back to them. </a:t>
            </a:r>
            <a:endParaRPr lang="en-GB" sz="1200" b="0" i="0" u="none" strike="noStrike" dirty="0">
              <a:solidFill>
                <a:srgbClr val="444444"/>
              </a:solidFill>
              <a:effectLst/>
              <a:latin typeface="Calibri" panose="020F0502020204030204" pitchFamily="34" charset="0"/>
            </a:endParaRPr>
          </a:p>
          <a:p>
            <a:pPr algn="l" rtl="0" fontAlgn="base"/>
            <a:endParaRPr lang="en-GB" sz="1200" b="0" i="0" u="none" strike="noStrike" dirty="0">
              <a:solidFill>
                <a:srgbClr val="000000"/>
              </a:solidFill>
              <a:effectLst/>
              <a:latin typeface="Calibri" panose="020F0502020204030204" pitchFamily="34" charset="0"/>
            </a:endParaRPr>
          </a:p>
          <a:p>
            <a:pPr marL="171450" indent="-171450"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has historically (and still now) been used in a derogatory way.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Because of the historical context of the word and different people have different relationships with the word, don’t be surprised if people use this about themselves. But be mindful of how you use this word and around who. </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This is not a word you need to use if you makes you uncomfortable, but important to know it’s okay in the right context. </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Reclamation of language – 80s New York.</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Calibri" panose="020F0502020204030204" pitchFamily="34" charset="0"/>
              </a:rPr>
              <a:t>Politically charged word</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endParaRPr lang="en-GB" dirty="0"/>
          </a:p>
          <a:p>
            <a:endParaRPr lang="en-GB" dirty="0"/>
          </a:p>
          <a:p>
            <a:pPr algn="l" rtl="0" fontAlgn="base"/>
            <a:r>
              <a:rPr lang="en-GB" dirty="0"/>
              <a:t>Intersex: </a:t>
            </a:r>
            <a:r>
              <a:rPr lang="en-GB" sz="1800" b="1" i="0" u="none" strike="noStrike" dirty="0">
                <a:solidFill>
                  <a:srgbClr val="000000"/>
                </a:solidFill>
                <a:effectLst/>
                <a:latin typeface="Calibri" panose="020F0502020204030204" pitchFamily="34" charset="0"/>
              </a:rPr>
              <a:t>Key Learning:</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Also know as VSC (Variations of Sex Characteristics).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Over 1 in 2000 people are intersex (Around 1.7% world population).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People usually think of sex as two distinct categories (XX and XY). Intersex can be related to chromosomes, hormones or secondary sexual characteristics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Gender, Sexuality and Intersex Status are all different things and can combine in different ways</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Fun fact: Around 2% of the population are intersex; about as common as redheads! (if you have met a redhead, you’ve probably met an intersex person too)</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00000"/>
                </a:solidFill>
                <a:effectLst/>
                <a:latin typeface="Calibri" panose="020F0502020204030204" pitchFamily="34" charset="0"/>
              </a:rPr>
              <a:t>Potential Issues:</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How will people know if they are Intersex? </a:t>
            </a:r>
            <a:r>
              <a:rPr lang="en-GB" sz="1800" b="0" i="0" u="none" strike="noStrike" dirty="0">
                <a:solidFill>
                  <a:srgbClr val="000000"/>
                </a:solidFill>
                <a:effectLst/>
                <a:latin typeface="Calibri" panose="020F0502020204030204" pitchFamily="34" charset="0"/>
              </a:rPr>
              <a:t>Parents may learn </a:t>
            </a:r>
            <a:r>
              <a:rPr lang="en-US" sz="1800" b="0" i="0" u="none" strike="noStrike" dirty="0">
                <a:solidFill>
                  <a:srgbClr val="000000"/>
                </a:solidFill>
                <a:effectLst/>
                <a:latin typeface="Calibri" panose="020F0502020204030204" pitchFamily="34" charset="0"/>
              </a:rPr>
              <a:t>prenatally through the use of genetic screening technologies, at birth or in early childhood at puberty. Others find learn later in life – for example when trying to conceive a child. Some people might never know they have an Intersex Status.</a:t>
            </a:r>
            <a:r>
              <a:rPr lang="en-GB" sz="1800" b="0" i="0" dirty="0">
                <a:solidFill>
                  <a:srgbClr val="444444"/>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dirty="0">
                <a:solidFill>
                  <a:srgbClr val="000000"/>
                </a:solidFill>
                <a:effectLst/>
                <a:latin typeface="Calibri" panose="020F0502020204030204" pitchFamily="34" charset="0"/>
              </a:rPr>
              <a:t>Is that like a hermaphrodite? </a:t>
            </a:r>
            <a:r>
              <a:rPr lang="en-GB" sz="1800" b="0" i="0" u="none" strike="noStrike" dirty="0">
                <a:solidFill>
                  <a:srgbClr val="000000"/>
                </a:solidFill>
                <a:effectLst/>
                <a:latin typeface="Calibri" panose="020F0502020204030204" pitchFamily="34" charset="0"/>
              </a:rPr>
              <a:t>We don’t use this language anymore and could be considered a slur for Intersex people. (Hermaphrodite means consisting of both sexes at the same time), Intersex is a lot more than that! As we have said language evolves and we should respect people with those lived experiences. </a:t>
            </a:r>
            <a:r>
              <a:rPr lang="en-US" sz="1800" b="0" i="0" dirty="0">
                <a:solidFill>
                  <a:srgbClr val="444444"/>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9</a:t>
            </a:fld>
            <a:endParaRPr lang="en-GB"/>
          </a:p>
        </p:txBody>
      </p:sp>
    </p:spTree>
    <p:extLst>
      <p:ext uri="{BB962C8B-B14F-4D97-AF65-F5344CB8AC3E}">
        <p14:creationId xmlns:p14="http://schemas.microsoft.com/office/powerpoint/2010/main" val="2307830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dirty="0"/>
          </a:p>
          <a:p>
            <a:r>
              <a:rPr lang="en-GB" b="1" dirty="0"/>
              <a:t>Expand on these points using the info below:</a:t>
            </a:r>
          </a:p>
          <a:p>
            <a:endParaRPr lang="en-GB" dirty="0"/>
          </a:p>
          <a:p>
            <a:r>
              <a:rPr lang="en-GB" dirty="0"/>
              <a:t>Mistakes: LGBT terminology and discourse can change and it is okay if a term is used that may be outdated, the important thing is to learn and know what language makes the young people around you comfortable. If you slip up with terminology or names and pronouns , apologise and move on. Fear over making mistakes should never deter you from having these important conversations with young people.  </a:t>
            </a:r>
          </a:p>
          <a:p>
            <a:endParaRPr lang="en-GB" dirty="0"/>
          </a:p>
          <a:p>
            <a:r>
              <a:rPr lang="en-GB" dirty="0"/>
              <a:t>Identity: Using the correct name and pronouns is about respect for that young person, it does not have to be a complicated issue. It is okay to make mistakes as long as you apologise and correct yourself then move on from the situation, the important part is to try. This can be helped by having introductions to classes where names and pronouns are shared. It is also important to note that a young person may not be ‘out’ to friends and family so if they ask you to use certain names and pronouns you should ask if that’s what they are to be called when speaking to home or in report cards. </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10</a:t>
            </a:fld>
            <a:endParaRPr lang="en-GB"/>
          </a:p>
        </p:txBody>
      </p:sp>
    </p:spTree>
    <p:extLst>
      <p:ext uri="{BB962C8B-B14F-4D97-AF65-F5344CB8AC3E}">
        <p14:creationId xmlns:p14="http://schemas.microsoft.com/office/powerpoint/2010/main" val="2477986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dirty="0"/>
          </a:p>
          <a:p>
            <a:r>
              <a:rPr lang="en-GB" b="1" dirty="0"/>
              <a:t>Expand on these points using the info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Language: Language is powerful and can often reinforce stereotypical messages. Dividing a class by ‘boys’ and ‘girls’ can be distressing for trans/non-binary pupils. We should never ignore judgmental and harmful language. Ensure that you help pupils to understand why they shouldn’t use harmful language rather than just making them avoid using it around you. Pupils should know that if they use the word ‘gay’ as an insult it will be treated as homophobic bullying and dealt with accordingly</a:t>
            </a:r>
          </a:p>
          <a:p>
            <a:endParaRPr lang="en-GB" dirty="0"/>
          </a:p>
          <a:p>
            <a:endParaRPr lang="en-GB" dirty="0"/>
          </a:p>
          <a:p>
            <a:r>
              <a:rPr lang="en-GB" dirty="0"/>
              <a:t>Visibility: Small everyday things that visibly show you are an LGBT ally can have the greatest impact in creating an inclusive environment. Wearing or displaying these items also signifies you are someone who pupils can trust within the school.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11</a:t>
            </a:fld>
            <a:endParaRPr lang="en-GB"/>
          </a:p>
        </p:txBody>
      </p:sp>
    </p:spTree>
    <p:extLst>
      <p:ext uri="{BB962C8B-B14F-4D97-AF65-F5344CB8AC3E}">
        <p14:creationId xmlns:p14="http://schemas.microsoft.com/office/powerpoint/2010/main" val="2559153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dirty="0"/>
          </a:p>
          <a:p>
            <a:r>
              <a:rPr lang="en-GB" b="1" dirty="0"/>
              <a:t>Expand on these points using the info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Language: Language is powerful and can often reinforce stereotypical messages. Dividing a class by ‘boys’ and ‘girls’ can be distressing for trans/non-binary pupils.</a:t>
            </a:r>
          </a:p>
          <a:p>
            <a:endParaRPr lang="en-GB" dirty="0"/>
          </a:p>
          <a:p>
            <a:r>
              <a:rPr lang="en-GB" dirty="0"/>
              <a:t>Time: Emphasise this is a journey, once that involves cultural change as well as practical changes and will emerge over time. Undertaking the LGBT awareness training is a commitment to this change. </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12</a:t>
            </a:fld>
            <a:endParaRPr lang="en-GB"/>
          </a:p>
        </p:txBody>
      </p:sp>
    </p:spTree>
    <p:extLst>
      <p:ext uri="{BB962C8B-B14F-4D97-AF65-F5344CB8AC3E}">
        <p14:creationId xmlns:p14="http://schemas.microsoft.com/office/powerpoint/2010/main" val="294920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not need to read out quotes </a:t>
            </a:r>
          </a:p>
          <a:p>
            <a:endParaRPr lang="en-GB" dirty="0"/>
          </a:p>
        </p:txBody>
      </p:sp>
      <p:sp>
        <p:nvSpPr>
          <p:cNvPr id="4" name="Slide Number Placeholder 3"/>
          <p:cNvSpPr>
            <a:spLocks noGrp="1"/>
          </p:cNvSpPr>
          <p:nvPr>
            <p:ph type="sldNum" sz="quarter" idx="5"/>
          </p:nvPr>
        </p:nvSpPr>
        <p:spPr/>
        <p:txBody>
          <a:bodyPr/>
          <a:lstStyle/>
          <a:p>
            <a:fld id="{C39582C6-6732-47DB-93F8-1E17DE73042F}" type="slidenum">
              <a:rPr lang="en-GB" smtClean="0"/>
              <a:t>13</a:t>
            </a:fld>
            <a:endParaRPr lang="en-GB"/>
          </a:p>
        </p:txBody>
      </p:sp>
    </p:spTree>
    <p:extLst>
      <p:ext uri="{BB962C8B-B14F-4D97-AF65-F5344CB8AC3E}">
        <p14:creationId xmlns:p14="http://schemas.microsoft.com/office/powerpoint/2010/main" val="3438759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0B2DB"/>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3F4412A-0DCF-143C-82A0-52CF57EF5DCA}"/>
              </a:ext>
            </a:extLst>
          </p:cNvPr>
          <p:cNvSpPr>
            <a:spLocks noGrp="1"/>
          </p:cNvSpPr>
          <p:nvPr>
            <p:ph type="pic" sz="quarter" idx="13"/>
          </p:nvPr>
        </p:nvSpPr>
        <p:spPr>
          <a:xfrm>
            <a:off x="6086669" y="0"/>
            <a:ext cx="6105331"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1517780 w 6096000"/>
              <a:gd name="connsiteY1" fmla="*/ 0 h 6858000"/>
              <a:gd name="connsiteX2" fmla="*/ 6096000 w 6096000"/>
              <a:gd name="connsiteY2" fmla="*/ 0 h 6858000"/>
              <a:gd name="connsiteX3" fmla="*/ 6096000 w 6096000"/>
              <a:gd name="connsiteY3" fmla="*/ 6858000 h 6858000"/>
              <a:gd name="connsiteX4" fmla="*/ 0 w 6096000"/>
              <a:gd name="connsiteY4" fmla="*/ 6858000 h 6858000"/>
              <a:gd name="connsiteX5" fmla="*/ 0 w 6096000"/>
              <a:gd name="connsiteY5" fmla="*/ 0 h 6858000"/>
              <a:gd name="connsiteX0" fmla="*/ 0 w 6105331"/>
              <a:gd name="connsiteY0" fmla="*/ 1063689 h 6858000"/>
              <a:gd name="connsiteX1" fmla="*/ 1527111 w 6105331"/>
              <a:gd name="connsiteY1" fmla="*/ 0 h 6858000"/>
              <a:gd name="connsiteX2" fmla="*/ 6105331 w 6105331"/>
              <a:gd name="connsiteY2" fmla="*/ 0 h 6858000"/>
              <a:gd name="connsiteX3" fmla="*/ 6105331 w 6105331"/>
              <a:gd name="connsiteY3" fmla="*/ 6858000 h 6858000"/>
              <a:gd name="connsiteX4" fmla="*/ 9331 w 6105331"/>
              <a:gd name="connsiteY4" fmla="*/ 6858000 h 6858000"/>
              <a:gd name="connsiteX5" fmla="*/ 0 w 6105331"/>
              <a:gd name="connsiteY5" fmla="*/ 1063689 h 6858000"/>
              <a:gd name="connsiteX0" fmla="*/ 2414 w 6107745"/>
              <a:gd name="connsiteY0" fmla="*/ 1070710 h 6865021"/>
              <a:gd name="connsiteX1" fmla="*/ 1529525 w 6107745"/>
              <a:gd name="connsiteY1" fmla="*/ 7021 h 6865021"/>
              <a:gd name="connsiteX2" fmla="*/ 6107745 w 6107745"/>
              <a:gd name="connsiteY2" fmla="*/ 7021 h 6865021"/>
              <a:gd name="connsiteX3" fmla="*/ 6107745 w 6107745"/>
              <a:gd name="connsiteY3" fmla="*/ 6865021 h 6865021"/>
              <a:gd name="connsiteX4" fmla="*/ 11745 w 6107745"/>
              <a:gd name="connsiteY4" fmla="*/ 6865021 h 6865021"/>
              <a:gd name="connsiteX5" fmla="*/ 2414 w 6107745"/>
              <a:gd name="connsiteY5" fmla="*/ 1070710 h 6865021"/>
              <a:gd name="connsiteX0" fmla="*/ 2702 w 6108033"/>
              <a:gd name="connsiteY0" fmla="*/ 1209939 h 7004250"/>
              <a:gd name="connsiteX1" fmla="*/ 1529813 w 6108033"/>
              <a:gd name="connsiteY1" fmla="*/ 146250 h 7004250"/>
              <a:gd name="connsiteX2" fmla="*/ 6108033 w 6108033"/>
              <a:gd name="connsiteY2" fmla="*/ 146250 h 7004250"/>
              <a:gd name="connsiteX3" fmla="*/ 6108033 w 6108033"/>
              <a:gd name="connsiteY3" fmla="*/ 7004250 h 7004250"/>
              <a:gd name="connsiteX4" fmla="*/ 12033 w 6108033"/>
              <a:gd name="connsiteY4" fmla="*/ 7004250 h 7004250"/>
              <a:gd name="connsiteX5" fmla="*/ 2702 w 6108033"/>
              <a:gd name="connsiteY5" fmla="*/ 1209939 h 7004250"/>
              <a:gd name="connsiteX0" fmla="*/ 0 w 6105331"/>
              <a:gd name="connsiteY0" fmla="*/ 1065988 h 6860299"/>
              <a:gd name="connsiteX1" fmla="*/ 1527111 w 6105331"/>
              <a:gd name="connsiteY1" fmla="*/ 2299 h 6860299"/>
              <a:gd name="connsiteX2" fmla="*/ 6105331 w 6105331"/>
              <a:gd name="connsiteY2" fmla="*/ 2299 h 6860299"/>
              <a:gd name="connsiteX3" fmla="*/ 6105331 w 6105331"/>
              <a:gd name="connsiteY3" fmla="*/ 6860299 h 6860299"/>
              <a:gd name="connsiteX4" fmla="*/ 9331 w 6105331"/>
              <a:gd name="connsiteY4" fmla="*/ 6860299 h 6860299"/>
              <a:gd name="connsiteX5" fmla="*/ 0 w 6105331"/>
              <a:gd name="connsiteY5" fmla="*/ 1065988 h 6860299"/>
              <a:gd name="connsiteX0" fmla="*/ 0 w 6105331"/>
              <a:gd name="connsiteY0" fmla="*/ 1595534 h 6858000"/>
              <a:gd name="connsiteX1" fmla="*/ 1527111 w 6105331"/>
              <a:gd name="connsiteY1" fmla="*/ 0 h 6858000"/>
              <a:gd name="connsiteX2" fmla="*/ 6105331 w 6105331"/>
              <a:gd name="connsiteY2" fmla="*/ 0 h 6858000"/>
              <a:gd name="connsiteX3" fmla="*/ 6105331 w 6105331"/>
              <a:gd name="connsiteY3" fmla="*/ 6858000 h 6858000"/>
              <a:gd name="connsiteX4" fmla="*/ 9331 w 6105331"/>
              <a:gd name="connsiteY4" fmla="*/ 6858000 h 6858000"/>
              <a:gd name="connsiteX5" fmla="*/ 0 w 6105331"/>
              <a:gd name="connsiteY5" fmla="*/ 15955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05331" h="6858000">
                <a:moveTo>
                  <a:pt x="0" y="1595534"/>
                </a:moveTo>
                <a:cubicBezTo>
                  <a:pt x="23844" y="429207"/>
                  <a:pt x="896776" y="0"/>
                  <a:pt x="1527111" y="0"/>
                </a:cubicBezTo>
                <a:lnTo>
                  <a:pt x="6105331" y="0"/>
                </a:lnTo>
                <a:lnTo>
                  <a:pt x="6105331" y="6858000"/>
                </a:lnTo>
                <a:lnTo>
                  <a:pt x="9331" y="6858000"/>
                </a:lnTo>
                <a:cubicBezTo>
                  <a:pt x="6221" y="4926563"/>
                  <a:pt x="3110" y="3526971"/>
                  <a:pt x="0" y="1595534"/>
                </a:cubicBezTo>
                <a:close/>
              </a:path>
            </a:pathLst>
          </a:custGeom>
        </p:spPr>
        <p:txBody>
          <a:bodyPr/>
          <a:lstStyle/>
          <a:p>
            <a:endParaRPr lang="en-GB"/>
          </a:p>
        </p:txBody>
      </p:sp>
    </p:spTree>
    <p:extLst>
      <p:ext uri="{BB962C8B-B14F-4D97-AF65-F5344CB8AC3E}">
        <p14:creationId xmlns:p14="http://schemas.microsoft.com/office/powerpoint/2010/main" val="14869822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6070-C2CB-58DB-6D3A-669FDF7ABC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EA0F8C-9CD3-52CD-51A8-1D5755622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6C5595-53FD-5B18-16C9-85B664521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296A0E-D39A-EE63-CAA2-0FADBB546F93}"/>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6" name="Footer Placeholder 5">
            <a:extLst>
              <a:ext uri="{FF2B5EF4-FFF2-40B4-BE49-F238E27FC236}">
                <a16:creationId xmlns:a16="http://schemas.microsoft.com/office/drawing/2014/main" id="{8086144F-A51E-527F-DF40-7080DBCF5F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08FC91-7292-667F-F98D-B349D55A9FBD}"/>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245431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04F9-00B0-7244-481C-CAEA291D28B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E0C4BD-7562-67FC-324B-1C1220D4CB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B14CE7-6899-45B3-BA57-E55C18BD1F87}"/>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5" name="Footer Placeholder 4">
            <a:extLst>
              <a:ext uri="{FF2B5EF4-FFF2-40B4-BE49-F238E27FC236}">
                <a16:creationId xmlns:a16="http://schemas.microsoft.com/office/drawing/2014/main" id="{399A0840-FA82-D29B-49BD-34B78C68BE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08E9FC-693A-A611-73DE-3926B51C2B1D}"/>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2126429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A63350-0780-E32D-C7F3-75347E6BA4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843035-2984-7040-8C3D-F8CD3DFFA6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BB3DE1-DB96-3300-BB23-94FF29D99239}"/>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5" name="Footer Placeholder 4">
            <a:extLst>
              <a:ext uri="{FF2B5EF4-FFF2-40B4-BE49-F238E27FC236}">
                <a16:creationId xmlns:a16="http://schemas.microsoft.com/office/drawing/2014/main" id="{130CBEAA-7F4C-50E2-9251-082B11EA90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EC7401-6B02-1ED9-1111-5EEAD480C095}"/>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194116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30B2D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BFC1DC2-1264-B7C5-1F23-EA90AEB68C04}"/>
              </a:ext>
            </a:extLst>
          </p:cNvPr>
          <p:cNvSpPr>
            <a:spLocks noGrp="1"/>
          </p:cNvSpPr>
          <p:nvPr>
            <p:ph type="pic" sz="quarter" idx="10"/>
          </p:nvPr>
        </p:nvSpPr>
        <p:spPr>
          <a:xfrm>
            <a:off x="0" y="0"/>
            <a:ext cx="6096000" cy="6858000"/>
          </a:xfrm>
          <a:prstGeom prst="round1Rect">
            <a:avLst>
              <a:gd name="adj" fmla="val 20076"/>
            </a:avLst>
          </a:prstGeom>
        </p:spPr>
        <p:txBody>
          <a:bodyPr/>
          <a:lstStyle/>
          <a:p>
            <a:endParaRPr lang="en-GB"/>
          </a:p>
        </p:txBody>
      </p:sp>
    </p:spTree>
    <p:extLst>
      <p:ext uri="{BB962C8B-B14F-4D97-AF65-F5344CB8AC3E}">
        <p14:creationId xmlns:p14="http://schemas.microsoft.com/office/powerpoint/2010/main" val="1794355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2DD95-5305-283B-9D6A-84BD330DC8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FFD7F6-06AF-1054-BDCB-88C112A06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568128-4108-8CBC-76A3-78F624BA3E6D}"/>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5" name="Footer Placeholder 4">
            <a:extLst>
              <a:ext uri="{FF2B5EF4-FFF2-40B4-BE49-F238E27FC236}">
                <a16:creationId xmlns:a16="http://schemas.microsoft.com/office/drawing/2014/main" id="{9F00DA93-7105-E53F-B7B6-1ADB87201F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8CA543-6778-0DE8-7C90-BC23D502C9E6}"/>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169309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0081-C1BA-1819-A41A-F3854519D3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E1FD58-3406-26B7-741B-56A6FF860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2A41B-F18A-3D57-7546-F43B78BBF87D}"/>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5" name="Footer Placeholder 4">
            <a:extLst>
              <a:ext uri="{FF2B5EF4-FFF2-40B4-BE49-F238E27FC236}">
                <a16:creationId xmlns:a16="http://schemas.microsoft.com/office/drawing/2014/main" id="{915697E4-A938-3F71-FE57-B5386A4FB1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FCE8A-E202-AEC1-A84E-73B0EA45FBDD}"/>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318632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B911F-1904-B45E-4EC9-69A169BB86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D63930-7463-A589-AAD7-30AA127D0B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33FC1C-E46D-D802-729B-AF683D41D1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A174B7-C6FC-86D1-08B7-6342E230C633}"/>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6" name="Footer Placeholder 5">
            <a:extLst>
              <a:ext uri="{FF2B5EF4-FFF2-40B4-BE49-F238E27FC236}">
                <a16:creationId xmlns:a16="http://schemas.microsoft.com/office/drawing/2014/main" id="{143B41D9-4D0B-4BBE-C61D-299A1B5AED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D1C2D7-AE60-AF21-08BB-A4D0F5A807C4}"/>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3489021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DF51F-593B-5FBA-A067-39882EB0BEF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67A3E7-13A6-4134-F941-C9E5028B8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9AB221-6ADE-A594-1BF2-0DF85B1A7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6ADFE30-848F-64D3-6970-057F71A48E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F873B-93B1-983F-A6F9-D719EC22C8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DF9CE4-6E40-BEE6-CF63-9D6A40E7C318}"/>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8" name="Footer Placeholder 7">
            <a:extLst>
              <a:ext uri="{FF2B5EF4-FFF2-40B4-BE49-F238E27FC236}">
                <a16:creationId xmlns:a16="http://schemas.microsoft.com/office/drawing/2014/main" id="{47B992D5-4A33-2CA7-7355-A6E23DB43B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081973-18AE-FFD3-8C3A-6F4D4318AF90}"/>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162271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1B6DC-85D8-B33A-C9D1-514275898C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5E11F1-8B38-E286-B898-0F12C991B291}"/>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4" name="Footer Placeholder 3">
            <a:extLst>
              <a:ext uri="{FF2B5EF4-FFF2-40B4-BE49-F238E27FC236}">
                <a16:creationId xmlns:a16="http://schemas.microsoft.com/office/drawing/2014/main" id="{708E85AE-9208-63F4-5205-A5F0DB1F02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8C4D04-0F0C-E511-9E77-DFD2557692BF}"/>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28116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6DF7E-F610-1090-5B25-35496D825A55}"/>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3" name="Footer Placeholder 2">
            <a:extLst>
              <a:ext uri="{FF2B5EF4-FFF2-40B4-BE49-F238E27FC236}">
                <a16:creationId xmlns:a16="http://schemas.microsoft.com/office/drawing/2014/main" id="{626D0D09-685F-0FAE-EBD8-95219F4323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6ED6C51-451E-E73E-87B4-EAE9CCED788C}"/>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12140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EE3E-5E99-F5FC-275B-6483981BC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9D36EB-22C6-D74F-253E-AE0AD77887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8822785-4F0E-03B6-9815-CB890BE99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E48B94-97CF-2549-D5B1-0470DBC20C23}"/>
              </a:ext>
            </a:extLst>
          </p:cNvPr>
          <p:cNvSpPr>
            <a:spLocks noGrp="1"/>
          </p:cNvSpPr>
          <p:nvPr>
            <p:ph type="dt" sz="half" idx="10"/>
          </p:nvPr>
        </p:nvSpPr>
        <p:spPr/>
        <p:txBody>
          <a:bodyPr/>
          <a:lstStyle/>
          <a:p>
            <a:fld id="{098DEC65-0C8C-402D-857C-56816D276EC0}" type="datetimeFigureOut">
              <a:rPr lang="en-GB" smtClean="0"/>
              <a:t>18/02/2025</a:t>
            </a:fld>
            <a:endParaRPr lang="en-GB"/>
          </a:p>
        </p:txBody>
      </p:sp>
      <p:sp>
        <p:nvSpPr>
          <p:cNvPr id="6" name="Footer Placeholder 5">
            <a:extLst>
              <a:ext uri="{FF2B5EF4-FFF2-40B4-BE49-F238E27FC236}">
                <a16:creationId xmlns:a16="http://schemas.microsoft.com/office/drawing/2014/main" id="{3BBE1962-DED1-B1B0-0B01-85A643DE1A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273816-6E15-B8F3-ADC3-B1674EE31974}"/>
              </a:ext>
            </a:extLst>
          </p:cNvPr>
          <p:cNvSpPr>
            <a:spLocks noGrp="1"/>
          </p:cNvSpPr>
          <p:nvPr>
            <p:ph type="sldNum" sz="quarter" idx="12"/>
          </p:nvPr>
        </p:nvSpPr>
        <p:spPr/>
        <p:txBody>
          <a:bodyPr/>
          <a:lstStyle/>
          <a:p>
            <a:fld id="{205262F5-B463-4CF1-B436-DB7EC9D2B79C}" type="slidenum">
              <a:rPr lang="en-GB" smtClean="0"/>
              <a:t>‹#›</a:t>
            </a:fld>
            <a:endParaRPr lang="en-GB"/>
          </a:p>
        </p:txBody>
      </p:sp>
    </p:spTree>
    <p:extLst>
      <p:ext uri="{BB962C8B-B14F-4D97-AF65-F5344CB8AC3E}">
        <p14:creationId xmlns:p14="http://schemas.microsoft.com/office/powerpoint/2010/main" val="1587245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13D87-78B1-ECA5-2670-8D2E084F57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F7782B-8CBA-30E2-E2B0-45FD10B87E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00ED06-4794-46AB-5B0A-793BD61C1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DEC65-0C8C-402D-857C-56816D276EC0}" type="datetimeFigureOut">
              <a:rPr lang="en-GB" smtClean="0"/>
              <a:t>18/02/2025</a:t>
            </a:fld>
            <a:endParaRPr lang="en-GB"/>
          </a:p>
        </p:txBody>
      </p:sp>
      <p:sp>
        <p:nvSpPr>
          <p:cNvPr id="5" name="Footer Placeholder 4">
            <a:extLst>
              <a:ext uri="{FF2B5EF4-FFF2-40B4-BE49-F238E27FC236}">
                <a16:creationId xmlns:a16="http://schemas.microsoft.com/office/drawing/2014/main" id="{EB33F661-FF1C-A33F-2E42-EFEC9EEC52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05AF35E-456D-F8E2-0ECA-C1F113E8B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262F5-B463-4CF1-B436-DB7EC9D2B79C}" type="slidenum">
              <a:rPr lang="en-GB" smtClean="0"/>
              <a:t>‹#›</a:t>
            </a:fld>
            <a:endParaRPr lang="en-GB"/>
          </a:p>
        </p:txBody>
      </p:sp>
    </p:spTree>
    <p:extLst>
      <p:ext uri="{BB962C8B-B14F-4D97-AF65-F5344CB8AC3E}">
        <p14:creationId xmlns:p14="http://schemas.microsoft.com/office/powerpoint/2010/main" val="136245778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gov.scot/binaries/content/documents/govscot/publications/advice-and-guidance/2021/08/supporting-transgender-young-people-schools-guidance-scottish-schools/documents/supporting-transgender-pupils-schools-guidance-scottish-schools/supporting-transgender-pupils-schools-guidance-scottish-schools/govscot%3Adocument/supporting-transgender-pupils-schools-guidance-scottish-schools.pdf"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png"/><Relationship Id="rId7" Type="http://schemas.openxmlformats.org/officeDocument/2006/relationships/hyperlink" Target="https://hub.lgbtyouth.org.uk/pluginfile.php/26526/mod_book/chapter/378/LGBTYS%20Secondary%20Book%20List.pdf" TargetMode="External"/><Relationship Id="rId12"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hub.lgbtyouth.org.uk/pluginfile.php/26526/mod_book/chapter/378/LGBT%2B%20Inclusive%20Primary%20School%20Book%20List%20.pdf" TargetMode="External"/><Relationship Id="rId11" Type="http://schemas.openxmlformats.org/officeDocument/2006/relationships/image" Target="../media/image27.png"/><Relationship Id="rId5" Type="http://schemas.openxmlformats.org/officeDocument/2006/relationships/image" Target="../media/image5.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lgbtyouth.org.uk/resources/"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hyperlink" Target="https://rshp.scot/" TargetMode="External"/><Relationship Id="rId3" Type="http://schemas.openxmlformats.org/officeDocument/2006/relationships/image" Target="../media/image1.png"/><Relationship Id="rId7" Type="http://schemas.openxmlformats.org/officeDocument/2006/relationships/hyperlink" Target="https://lgbteducation.scot/"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www.lgbtyouth.org.uk/media/1585/lgbtys-curriculum-inclusion.pdf"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5.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32.jpeg"/></Relationships>
</file>

<file path=ppt/slides/_rels/slide41.xml.rels><?xml version="1.0" encoding="UTF-8" standalone="yes"?>
<Relationships xmlns="http://schemas.openxmlformats.org/package/2006/relationships"><Relationship Id="rId8" Type="http://schemas.openxmlformats.org/officeDocument/2006/relationships/hyperlink" Target="https://www.lgbtyouth.org.uk/media/2656/top-tips-for-supporting-trans-young-people.pdf" TargetMode="External"/><Relationship Id="rId3" Type="http://schemas.openxmlformats.org/officeDocument/2006/relationships/image" Target="../media/image1.png"/><Relationship Id="rId7" Type="http://schemas.openxmlformats.org/officeDocument/2006/relationships/hyperlink" Target="https://www.lgbtyouth.org.uk/media/2477/10-top-tips-lgbt-charter.pdf"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www.lgbtyouth.org.uk/media/1585/lgbtys-curriculum-inclusion.pdf"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hyperlink" Target="https://education.gov.scot/media/xpgo5atb/supporting-transgender-pupils-schools-guidance-scottish-schools_.pdf" TargetMode="External"/><Relationship Id="rId3" Type="http://schemas.openxmlformats.org/officeDocument/2006/relationships/image" Target="../media/image1.png"/><Relationship Id="rId7" Type="http://schemas.openxmlformats.org/officeDocument/2006/relationships/hyperlink" Target="https://lgbteducation.scot/"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www.lgbtyouth.org.uk/media/2479/involving-parents-and-carers-lgbt-charter.pdf"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hyperlink" Target="https://lgbteducation.scot/"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www.lgbtyouth.org.uk/resources/" TargetMode="External"/><Relationship Id="rId5" Type="http://schemas.openxmlformats.org/officeDocument/2006/relationships/image" Target="../media/image5.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www.lgbtyouth.org.uk/groups-and-support/find-local-youth-groups/" TargetMode="Externa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hyperlink" Target="mailto:info@lgbtyouth.org.uk"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7.jpeg"/><Relationship Id="rId9" Type="http://schemas.openxmlformats.org/officeDocument/2006/relationships/image" Target="../media/image35.png"/></Relationships>
</file>

<file path=ppt/slides/_rels/slide46.xml.rels><?xml version="1.0" encoding="UTF-8" standalone="yes"?>
<Relationships xmlns="http://schemas.openxmlformats.org/package/2006/relationships"><Relationship Id="rId8" Type="http://schemas.openxmlformats.org/officeDocument/2006/relationships/hyperlink" Target="http://lgbt-helpline-scotland.org.uk/" TargetMode="External"/><Relationship Id="rId13"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hyperlink" Target="https://www.scottishtrans.org/community/" TargetMode="External"/><Relationship Id="rId12"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www.stonewallscotland.org.uk/" TargetMode="External"/><Relationship Id="rId11" Type="http://schemas.openxmlformats.org/officeDocument/2006/relationships/image" Target="../media/image36.png"/><Relationship Id="rId5" Type="http://schemas.openxmlformats.org/officeDocument/2006/relationships/hyperlink" Target="https://www.tie.scot/" TargetMode="External"/><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hyperlink" Target="https://mermaidsuk.org.uk/helpline-support-services/" TargetMode="External"/><Relationship Id="rId1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hyperlink" Target="https://forms.office.com/r/pg2e6bUbHV" TargetMode="External"/><Relationship Id="rId7"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30.xml"/><Relationship Id="rId3" Type="http://schemas.openxmlformats.org/officeDocument/2006/relationships/image" Target="../media/image3.png"/><Relationship Id="rId7" Type="http://schemas.openxmlformats.org/officeDocument/2006/relationships/slide" Target="slide20.xml"/><Relationship Id="rId12" Type="http://schemas.openxmlformats.org/officeDocument/2006/relationships/slide" Target="slide27.xml"/><Relationship Id="rId2" Type="http://schemas.openxmlformats.org/officeDocument/2006/relationships/image" Target="../media/image1.png"/><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17.xml"/><Relationship Id="rId11" Type="http://schemas.openxmlformats.org/officeDocument/2006/relationships/slide" Target="slide25.xml"/><Relationship Id="rId5" Type="http://schemas.openxmlformats.org/officeDocument/2006/relationships/slide" Target="slide13.xml"/><Relationship Id="rId15" Type="http://schemas.openxmlformats.org/officeDocument/2006/relationships/slide" Target="slide44.xml"/><Relationship Id="rId10" Type="http://schemas.openxmlformats.org/officeDocument/2006/relationships/slide" Target="slide23.xml"/><Relationship Id="rId4" Type="http://schemas.openxmlformats.org/officeDocument/2006/relationships/slide" Target="slide6.xml"/><Relationship Id="rId9" Type="http://schemas.openxmlformats.org/officeDocument/2006/relationships/slide" Target="slide22.xml"/><Relationship Id="rId14" Type="http://schemas.openxmlformats.org/officeDocument/2006/relationships/slide" Target="slide4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7.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57CCDB-A21F-48BB-F4CB-672663B04D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98549" y="3935793"/>
            <a:ext cx="4638141" cy="2686614"/>
          </a:xfrm>
          <a:prstGeom prst="rect">
            <a:avLst/>
          </a:prstGeom>
        </p:spPr>
      </p:pic>
      <p:pic>
        <p:nvPicPr>
          <p:cNvPr id="17" name="Picture 16" descr="Icon&#10;&#10;Description automatically generated">
            <a:extLst>
              <a:ext uri="{FF2B5EF4-FFF2-40B4-BE49-F238E27FC236}">
                <a16:creationId xmlns:a16="http://schemas.microsoft.com/office/drawing/2014/main" id="{E19718A2-8258-6724-06C9-D2DB80F8A4E8}"/>
              </a:ext>
            </a:extLst>
          </p:cNvPr>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8017739" y="936042"/>
            <a:ext cx="2686614" cy="2686614"/>
          </a:xfrm>
          <a:prstGeom prst="rect">
            <a:avLst/>
          </a:prstGeom>
        </p:spPr>
      </p:pic>
      <p:pic>
        <p:nvPicPr>
          <p:cNvPr id="22" name="Picture 21">
            <a:extLst>
              <a:ext uri="{FF2B5EF4-FFF2-40B4-BE49-F238E27FC236}">
                <a16:creationId xmlns:a16="http://schemas.microsoft.com/office/drawing/2014/main" id="{85F393BE-F866-05B3-EA66-795C2FC962CA}"/>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411373" y="6366447"/>
            <a:ext cx="3376856" cy="280621"/>
          </a:xfrm>
          <a:prstGeom prst="rect">
            <a:avLst/>
          </a:prstGeom>
        </p:spPr>
      </p:pic>
      <p:pic>
        <p:nvPicPr>
          <p:cNvPr id="3" name="Picture 2" descr="Logo, icon&#10;&#10;Description automatically generated">
            <a:extLst>
              <a:ext uri="{FF2B5EF4-FFF2-40B4-BE49-F238E27FC236}">
                <a16:creationId xmlns:a16="http://schemas.microsoft.com/office/drawing/2014/main" id="{C1F1137B-43E4-4911-5F8D-6B95492756D7}"/>
              </a:ext>
            </a:extLst>
          </p:cNvPr>
          <p:cNvPicPr>
            <a:picLocks noGrp="1" noRot="1" noChangeAspect="1" noMove="1" noResize="1" noEditPoints="1" noAdjustHandles="1" noChangeArrowheads="1" noChangeShapeType="1" noCrop="1"/>
          </p:cNvPicPr>
          <p:nvPr/>
        </p:nvPicPr>
        <p:blipFill>
          <a:blip r:embed="rId5">
            <a:alphaModFix amt="17000"/>
            <a:extLst>
              <a:ext uri="{28A0092B-C50C-407E-A947-70E740481C1C}">
                <a14:useLocalDpi xmlns:a14="http://schemas.microsoft.com/office/drawing/2010/main" val="0"/>
              </a:ext>
            </a:extLst>
          </a:blip>
          <a:stretch>
            <a:fillRect/>
          </a:stretch>
        </p:blipFill>
        <p:spPr>
          <a:xfrm>
            <a:off x="11106012" y="148170"/>
            <a:ext cx="981680" cy="981680"/>
          </a:xfrm>
          <a:prstGeom prst="rect">
            <a:avLst/>
          </a:prstGeom>
        </p:spPr>
      </p:pic>
      <p:sp>
        <p:nvSpPr>
          <p:cNvPr id="18" name="TextBox 17">
            <a:extLst>
              <a:ext uri="{FF2B5EF4-FFF2-40B4-BE49-F238E27FC236}">
                <a16:creationId xmlns:a16="http://schemas.microsoft.com/office/drawing/2014/main" id="{07BBD0C8-B378-5F8B-9051-6873CA50217F}"/>
              </a:ext>
            </a:extLst>
          </p:cNvPr>
          <p:cNvSpPr txBox="1"/>
          <p:nvPr/>
        </p:nvSpPr>
        <p:spPr>
          <a:xfrm>
            <a:off x="427702" y="428211"/>
            <a:ext cx="10093153" cy="923330"/>
          </a:xfrm>
          <a:prstGeom prst="rect">
            <a:avLst/>
          </a:prstGeom>
          <a:noFill/>
        </p:spPr>
        <p:txBody>
          <a:bodyPr wrap="square" rtlCol="0">
            <a:spAutoFit/>
          </a:bodyPr>
          <a:lstStyle/>
          <a:p>
            <a:r>
              <a:rPr lang="en-US" sz="5400" i="1">
                <a:solidFill>
                  <a:schemeClr val="bg1"/>
                </a:solidFill>
                <a:highlight>
                  <a:srgbClr val="FBC433"/>
                </a:highlight>
                <a:latin typeface="Arial Rounded MT Bold" panose="020F0704030504030204" pitchFamily="34" charset="0"/>
              </a:rPr>
              <a:t>LEITH ACADEMY </a:t>
            </a:r>
            <a:endParaRPr lang="en-GB" sz="5400" i="1" dirty="0">
              <a:solidFill>
                <a:schemeClr val="bg1"/>
              </a:solidFill>
              <a:highlight>
                <a:srgbClr val="FBC433"/>
              </a:highlight>
              <a:latin typeface="Arial Rounded MT Bold" panose="020F0704030504030204" pitchFamily="34" charset="0"/>
            </a:endParaRPr>
          </a:p>
        </p:txBody>
      </p:sp>
      <p:sp>
        <p:nvSpPr>
          <p:cNvPr id="19" name="TextBox 18">
            <a:extLst>
              <a:ext uri="{FF2B5EF4-FFF2-40B4-BE49-F238E27FC236}">
                <a16:creationId xmlns:a16="http://schemas.microsoft.com/office/drawing/2014/main" id="{6546793E-D509-8CB9-4150-839CE8466710}"/>
              </a:ext>
            </a:extLst>
          </p:cNvPr>
          <p:cNvSpPr txBox="1"/>
          <p:nvPr/>
        </p:nvSpPr>
        <p:spPr>
          <a:xfrm>
            <a:off x="411373" y="1249179"/>
            <a:ext cx="10563702" cy="2862322"/>
          </a:xfrm>
          <a:prstGeom prst="rect">
            <a:avLst/>
          </a:prstGeom>
          <a:noFill/>
        </p:spPr>
        <p:txBody>
          <a:bodyPr wrap="square" rtlCol="0">
            <a:spAutoFit/>
          </a:bodyPr>
          <a:lstStyle/>
          <a:p>
            <a:r>
              <a:rPr lang="en-US" sz="4800" dirty="0">
                <a:solidFill>
                  <a:schemeClr val="bg1"/>
                </a:solidFill>
                <a:latin typeface="Arial Rounded MT Bold" panose="020F0704030504030204" pitchFamily="34" charset="0"/>
              </a:rPr>
              <a:t>LGBT CHARTER TRAINING</a:t>
            </a:r>
          </a:p>
          <a:p>
            <a:r>
              <a:rPr lang="en-US" sz="4400" b="1" dirty="0">
                <a:solidFill>
                  <a:schemeClr val="bg1"/>
                </a:solidFill>
                <a:latin typeface="Arial Rounded MT Bold" panose="020F0704030504030204" pitchFamily="34" charset="0"/>
              </a:rPr>
              <a:t>Supporting Transgender Young People In School </a:t>
            </a:r>
          </a:p>
          <a:p>
            <a:r>
              <a:rPr lang="en-US" sz="4000" dirty="0">
                <a:solidFill>
                  <a:schemeClr val="bg1"/>
                </a:solidFill>
                <a:latin typeface="Arial Rounded MT Bold" panose="020F0704030504030204" pitchFamily="34" charset="0"/>
              </a:rPr>
              <a:t>Staff Briefing</a:t>
            </a:r>
            <a:endParaRPr lang="en-GB" sz="4000" dirty="0">
              <a:solidFill>
                <a:schemeClr val="bg1"/>
              </a:solidFill>
              <a:latin typeface="Arial Rounded MT Bold" panose="020F0704030504030204" pitchFamily="34" charset="0"/>
            </a:endParaRPr>
          </a:p>
        </p:txBody>
      </p:sp>
      <p:pic>
        <p:nvPicPr>
          <p:cNvPr id="6" name="Picture 5">
            <a:extLst>
              <a:ext uri="{FF2B5EF4-FFF2-40B4-BE49-F238E27FC236}">
                <a16:creationId xmlns:a16="http://schemas.microsoft.com/office/drawing/2014/main" id="{7BA4590C-B1F7-0C12-021A-02A42882FF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2092519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411372" y="628490"/>
            <a:ext cx="8299491"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KEY POINTS FROM LGBTYS TRAINING</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1" y="1289916"/>
            <a:ext cx="10967206" cy="4927503"/>
          </a:xfrm>
          <a:prstGeom prst="rect">
            <a:avLst/>
          </a:prstGeom>
          <a:noFill/>
        </p:spPr>
        <p:txBody>
          <a:bodyPr wrap="square" rtlCol="0">
            <a:spAutoFit/>
          </a:bodyPr>
          <a:lstStyle/>
          <a:p>
            <a:endParaRPr lang="en-GB" sz="2400" dirty="0">
              <a:solidFill>
                <a:srgbClr val="002060"/>
              </a:solidFill>
              <a:latin typeface="Arial" panose="020B0604020202020204" pitchFamily="34" charset="0"/>
              <a:cs typeface="Arial" panose="020B0604020202020204" pitchFamily="34" charset="0"/>
            </a:endParaRPr>
          </a:p>
          <a:p>
            <a:r>
              <a:rPr lang="en-GB" sz="2400" b="1" dirty="0">
                <a:solidFill>
                  <a:srgbClr val="002060"/>
                </a:solidFill>
                <a:latin typeface="Arial" panose="020B0604020202020204" pitchFamily="34" charset="0"/>
                <a:cs typeface="Arial" panose="020B0604020202020204" pitchFamily="34" charset="0"/>
              </a:rPr>
              <a:t>1. </a:t>
            </a:r>
            <a:r>
              <a:rPr lang="en-GB" sz="2400" dirty="0">
                <a:solidFill>
                  <a:srgbClr val="002060"/>
                </a:solidFill>
                <a:latin typeface="Arial" panose="020B0604020202020204" pitchFamily="34" charset="0"/>
                <a:cs typeface="Arial" panose="020B0604020202020204" pitchFamily="34" charset="0"/>
              </a:rPr>
              <a:t>It is okay to make mistakes and be honest if you are not sure of certain terms, if a young person is identifying with a term you are unsure of, ask what that term means to them. Definitions can help but understanding what a word means to someone and how they use it is what’s most important.</a:t>
            </a:r>
          </a:p>
          <a:p>
            <a:endParaRPr lang="en-GB" sz="2400" b="1" dirty="0">
              <a:solidFill>
                <a:srgbClr val="002060"/>
              </a:solidFill>
              <a:latin typeface="Arial" panose="020B0604020202020204" pitchFamily="34" charset="0"/>
              <a:cs typeface="Arial" panose="020B0604020202020204" pitchFamily="34" charset="0"/>
            </a:endParaRPr>
          </a:p>
          <a:p>
            <a:r>
              <a:rPr lang="en-GB" sz="2400" b="1" dirty="0">
                <a:solidFill>
                  <a:srgbClr val="002060"/>
                </a:solidFill>
                <a:latin typeface="Arial" panose="020B0604020202020204" pitchFamily="34" charset="0"/>
                <a:cs typeface="Arial" panose="020B0604020202020204" pitchFamily="34" charset="0"/>
              </a:rPr>
              <a:t>2</a:t>
            </a:r>
            <a:r>
              <a:rPr lang="en-GB" sz="2400" dirty="0">
                <a:solidFill>
                  <a:srgbClr val="002060"/>
                </a:solidFill>
                <a:latin typeface="Arial" panose="020B0604020202020204" pitchFamily="34" charset="0"/>
                <a:cs typeface="Arial" panose="020B0604020202020204" pitchFamily="34" charset="0"/>
              </a:rPr>
              <a:t>. Identity cannot be assumed and you should not assume young peoples’ sexual orientation and gender. It’s best to ask a young person the name they go by and pronouns they use. </a:t>
            </a:r>
          </a:p>
          <a:p>
            <a:pPr marL="285750" indent="-285750">
              <a:buFont typeface="Arial" panose="020B0604020202020204" pitchFamily="34" charset="0"/>
              <a:buChar char="•"/>
            </a:pPr>
            <a:endParaRPr lang="en-GB" sz="2400" dirty="0">
              <a:solidFill>
                <a:srgbClr val="002060"/>
              </a:solidFill>
              <a:latin typeface="Arial" panose="020B0604020202020204" pitchFamily="34" charset="0"/>
              <a:cs typeface="Arial" panose="020B0604020202020204" pitchFamily="34" charset="0"/>
            </a:endParaRPr>
          </a:p>
          <a:p>
            <a:r>
              <a:rPr lang="en-GB" sz="2400" b="1" dirty="0">
                <a:solidFill>
                  <a:srgbClr val="002060"/>
                </a:solidFill>
                <a:latin typeface="Arial" panose="020B0604020202020204" pitchFamily="34" charset="0"/>
                <a:cs typeface="Arial" panose="020B0604020202020204" pitchFamily="34" charset="0"/>
              </a:rPr>
              <a:t>3. </a:t>
            </a:r>
            <a:r>
              <a:rPr lang="en-GB" sz="2400" dirty="0">
                <a:solidFill>
                  <a:srgbClr val="002060"/>
                </a:solidFill>
                <a:latin typeface="Arial" panose="020B0604020202020204" pitchFamily="34" charset="0"/>
                <a:cs typeface="Arial" panose="020B0604020202020204" pitchFamily="34" charset="0"/>
              </a:rPr>
              <a:t>Provide platforms for young people to voice their experiences of LGBTQ+ issues and identity within the school. </a:t>
            </a:r>
          </a:p>
          <a:p>
            <a:pPr>
              <a:lnSpc>
                <a:spcPct val="150000"/>
              </a:lnSpc>
            </a:pPr>
            <a:endParaRPr lang="en-GB" sz="2000" b="1" dirty="0">
              <a:solidFill>
                <a:srgbClr val="002060"/>
              </a:solidFill>
              <a:latin typeface="HelveticaNeue MediumCond" panose="020B0506000000000000"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1630455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35579" y="618864"/>
            <a:ext cx="8879821"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KEY POINTS FROM LGBTYS TRAINING</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1" y="1519246"/>
            <a:ext cx="10967206" cy="4928978"/>
          </a:xfrm>
          <a:prstGeom prst="rect">
            <a:avLst/>
          </a:prstGeom>
          <a:noFill/>
        </p:spPr>
        <p:txBody>
          <a:bodyPr wrap="square" rtlCol="0">
            <a:spAutoFit/>
          </a:bodyPr>
          <a:lstStyle/>
          <a:p>
            <a:pPr algn="just"/>
            <a:r>
              <a:rPr lang="en-GB" sz="2400" b="1" dirty="0">
                <a:solidFill>
                  <a:srgbClr val="002060"/>
                </a:solidFill>
                <a:latin typeface="Arial" panose="020B0604020202020204" pitchFamily="34" charset="0"/>
                <a:cs typeface="Arial" panose="020B0604020202020204" pitchFamily="34" charset="0"/>
              </a:rPr>
              <a:t>4. </a:t>
            </a:r>
            <a:r>
              <a:rPr lang="en-GB" sz="2400" dirty="0">
                <a:solidFill>
                  <a:srgbClr val="002060"/>
                </a:solidFill>
                <a:latin typeface="Arial" panose="020B0604020202020204" pitchFamily="34" charset="0"/>
                <a:cs typeface="Arial" panose="020B0604020202020204" pitchFamily="34" charset="0"/>
              </a:rPr>
              <a:t>Always challenge language that could be considered homophobic, </a:t>
            </a:r>
            <a:r>
              <a:rPr lang="en-GB" sz="2400" dirty="0" err="1">
                <a:solidFill>
                  <a:srgbClr val="002060"/>
                </a:solidFill>
                <a:latin typeface="Arial" panose="020B0604020202020204" pitchFamily="34" charset="0"/>
                <a:cs typeface="Arial" panose="020B0604020202020204" pitchFamily="34" charset="0"/>
              </a:rPr>
              <a:t>biphobic</a:t>
            </a:r>
            <a:r>
              <a:rPr lang="en-GB" sz="2400" dirty="0">
                <a:solidFill>
                  <a:srgbClr val="002060"/>
                </a:solidFill>
                <a:latin typeface="Arial" panose="020B0604020202020204" pitchFamily="34" charset="0"/>
                <a:cs typeface="Arial" panose="020B0604020202020204" pitchFamily="34" charset="0"/>
              </a:rPr>
              <a:t> or transphobic. If you hear a comment in the hall or playground but do not have time to address it then and there, make a note of the incident and address it later.  It is also helpful to inform the pupil’s House Head and/or DHT so that they can take appropriate steps to address the issue and provide support/education.</a:t>
            </a:r>
          </a:p>
          <a:p>
            <a:pPr algn="just"/>
            <a:br>
              <a:rPr lang="en-GB" sz="2400" dirty="0">
                <a:solidFill>
                  <a:srgbClr val="002060"/>
                </a:solidFill>
                <a:latin typeface="Arial" panose="020B0604020202020204" pitchFamily="34" charset="0"/>
                <a:cs typeface="Arial" panose="020B0604020202020204" pitchFamily="34" charset="0"/>
              </a:rPr>
            </a:br>
            <a:endParaRPr lang="en-GB" sz="2400" dirty="0">
              <a:solidFill>
                <a:srgbClr val="002060"/>
              </a:solidFill>
              <a:latin typeface="Arial" panose="020B0604020202020204" pitchFamily="34" charset="0"/>
              <a:cs typeface="Arial" panose="020B0604020202020204" pitchFamily="34" charset="0"/>
            </a:endParaRPr>
          </a:p>
          <a:p>
            <a:pPr algn="just"/>
            <a:r>
              <a:rPr lang="en-GB" sz="2400" b="1" dirty="0">
                <a:solidFill>
                  <a:srgbClr val="002060"/>
                </a:solidFill>
                <a:latin typeface="Arial" panose="020B0604020202020204" pitchFamily="34" charset="0"/>
                <a:cs typeface="Arial" panose="020B0604020202020204" pitchFamily="34" charset="0"/>
              </a:rPr>
              <a:t>5. </a:t>
            </a:r>
            <a:r>
              <a:rPr lang="en-GB" sz="2400" dirty="0">
                <a:solidFill>
                  <a:srgbClr val="002060"/>
                </a:solidFill>
                <a:latin typeface="Arial" panose="020B0604020202020204" pitchFamily="34" charset="0"/>
                <a:cs typeface="Arial" panose="020B0604020202020204" pitchFamily="34" charset="0"/>
              </a:rPr>
              <a:t>Have posters and signs to indicate that the classroom is a safe space for LGBTQ+ pupils; this could be as simple as a small poster in the classroom or flag on the desk. At Leith Academy, we can use our LGBT+ Welcome signs to do this and these are available from Ben Stewart. Staff could also wear rainbow lanyards to signify to young people that their teacher is an ally if they like.</a:t>
            </a:r>
          </a:p>
          <a:p>
            <a:pPr>
              <a:lnSpc>
                <a:spcPct val="150000"/>
              </a:lnSpc>
            </a:pPr>
            <a:endParaRPr lang="en-GB" sz="2000" b="1" dirty="0">
              <a:solidFill>
                <a:srgbClr val="002060"/>
              </a:solidFill>
              <a:latin typeface="HelveticaNeue MediumCond" panose="020B0506000000000000"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2517387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35579" y="618864"/>
            <a:ext cx="8841721"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KEY POINTS FROM LGBTYS TRAINING</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1" y="1519246"/>
            <a:ext cx="10967206" cy="3819507"/>
          </a:xfrm>
          <a:prstGeom prst="rect">
            <a:avLst/>
          </a:prstGeom>
          <a:noFill/>
        </p:spPr>
        <p:txBody>
          <a:bodyPr wrap="square" rtlCol="0">
            <a:spAutoFit/>
          </a:bodyPr>
          <a:lstStyle/>
          <a:p>
            <a:pPr algn="just"/>
            <a:r>
              <a:rPr lang="en-GB" sz="2400" b="1" dirty="0">
                <a:solidFill>
                  <a:srgbClr val="002060"/>
                </a:solidFill>
                <a:latin typeface="Arial" panose="020B0604020202020204" pitchFamily="34" charset="0"/>
                <a:cs typeface="Arial" panose="020B0604020202020204" pitchFamily="34" charset="0"/>
              </a:rPr>
              <a:t>6. </a:t>
            </a:r>
            <a:r>
              <a:rPr lang="en-GB" sz="2400" dirty="0">
                <a:solidFill>
                  <a:srgbClr val="002060"/>
                </a:solidFill>
                <a:latin typeface="Arial" panose="020B0604020202020204" pitchFamily="34" charset="0"/>
                <a:cs typeface="Arial" panose="020B0604020202020204" pitchFamily="34" charset="0"/>
              </a:rPr>
              <a:t>Think about your language. Do you use gendered terminology in class such as ‘Hello, boys and girls’?  Little changes can make a difference. Try using gender neutral terms when addressing students such as ‘folks’ or ‘everyone’. Try also avoid using terms that reinforce gender stereotypes e.g. ‘can I have some strong boys move these tables?’</a:t>
            </a:r>
          </a:p>
          <a:p>
            <a:pPr marL="285750" indent="-285750" algn="just">
              <a:buFont typeface="Arial" panose="020B0604020202020204" pitchFamily="34" charset="0"/>
              <a:buChar char="•"/>
            </a:pPr>
            <a:endParaRPr lang="en-GB" sz="2400" dirty="0">
              <a:solidFill>
                <a:srgbClr val="002060"/>
              </a:solidFill>
              <a:latin typeface="Arial" panose="020B0604020202020204" pitchFamily="34" charset="0"/>
              <a:cs typeface="Arial" panose="020B0604020202020204" pitchFamily="34" charset="0"/>
            </a:endParaRPr>
          </a:p>
          <a:p>
            <a:pPr algn="just"/>
            <a:r>
              <a:rPr lang="en-GB" sz="2400" b="1" dirty="0">
                <a:solidFill>
                  <a:srgbClr val="002060"/>
                </a:solidFill>
                <a:latin typeface="Arial" panose="020B0604020202020204" pitchFamily="34" charset="0"/>
                <a:cs typeface="Arial" panose="020B0604020202020204" pitchFamily="34" charset="0"/>
              </a:rPr>
              <a:t>7. </a:t>
            </a:r>
            <a:r>
              <a:rPr lang="en-GB" sz="2400" dirty="0">
                <a:solidFill>
                  <a:srgbClr val="002060"/>
                </a:solidFill>
                <a:latin typeface="Arial" panose="020B0604020202020204" pitchFamily="34" charset="0"/>
                <a:cs typeface="Arial" panose="020B0604020202020204" pitchFamily="34" charset="0"/>
              </a:rPr>
              <a:t>Take your time - change does not happen overnight and it is important that the changes being made can be implemented long term. We are on a journey as a school and the Charter is here to support our work.</a:t>
            </a:r>
          </a:p>
          <a:p>
            <a:pPr>
              <a:lnSpc>
                <a:spcPct val="150000"/>
              </a:lnSpc>
            </a:pPr>
            <a:endParaRPr lang="en-GB" sz="2000" b="1" dirty="0">
              <a:solidFill>
                <a:srgbClr val="002060"/>
              </a:solidFill>
              <a:latin typeface="HelveticaNeue MediumCond" panose="020B0506000000000000"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2817712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D4D633F-6A9B-FDEA-63A6-3ED12F576A8C}"/>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t="6821" b="6821"/>
          <a:stretch/>
        </p:blipFill>
        <p:spPr>
          <a:xfrm>
            <a:off x="6086669" y="0"/>
            <a:ext cx="6105331" cy="6858000"/>
          </a:xfrm>
          <a:blipFill>
            <a:blip r:embed="rId4"/>
            <a:stretch>
              <a:fillRect/>
            </a:stretch>
          </a:blipFill>
        </p:spPr>
      </p:pic>
      <p:pic>
        <p:nvPicPr>
          <p:cNvPr id="14" name="Picture 13">
            <a:extLst>
              <a:ext uri="{FF2B5EF4-FFF2-40B4-BE49-F238E27FC236}">
                <a16:creationId xmlns:a16="http://schemas.microsoft.com/office/drawing/2014/main" id="{7505EEC3-6E8A-5CA4-395D-AC65C6EA11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7460" y="6186557"/>
            <a:ext cx="954824" cy="553076"/>
          </a:xfrm>
          <a:prstGeom prst="rect">
            <a:avLst/>
          </a:prstGeom>
        </p:spPr>
      </p:pic>
      <p:pic>
        <p:nvPicPr>
          <p:cNvPr id="15" name="Picture 14">
            <a:extLst>
              <a:ext uri="{FF2B5EF4-FFF2-40B4-BE49-F238E27FC236}">
                <a16:creationId xmlns:a16="http://schemas.microsoft.com/office/drawing/2014/main" id="{337777CA-A62E-7F61-CBEB-BFDB6D82C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3348" y="6403546"/>
            <a:ext cx="2674417" cy="222247"/>
          </a:xfrm>
          <a:prstGeom prst="rect">
            <a:avLst/>
          </a:prstGeom>
        </p:spPr>
      </p:pic>
      <p:sp>
        <p:nvSpPr>
          <p:cNvPr id="2" name="TextBox 1">
            <a:extLst>
              <a:ext uri="{FF2B5EF4-FFF2-40B4-BE49-F238E27FC236}">
                <a16:creationId xmlns:a16="http://schemas.microsoft.com/office/drawing/2014/main" id="{F4174D19-1F70-7964-C845-3FC40D5815B8}"/>
              </a:ext>
            </a:extLst>
          </p:cNvPr>
          <p:cNvSpPr txBox="1"/>
          <p:nvPr/>
        </p:nvSpPr>
        <p:spPr>
          <a:xfrm>
            <a:off x="1641" y="213682"/>
            <a:ext cx="6924678" cy="523220"/>
          </a:xfrm>
          <a:prstGeom prst="rect">
            <a:avLst/>
          </a:prstGeom>
          <a:noFill/>
        </p:spPr>
        <p:txBody>
          <a:bodyPr wrap="square" rtlCol="0">
            <a:spAutoFit/>
          </a:bodyPr>
          <a:lstStyle/>
          <a:p>
            <a:r>
              <a:rPr lang="en-US" sz="2800" dirty="0">
                <a:solidFill>
                  <a:schemeClr val="bg1"/>
                </a:solidFill>
                <a:latin typeface="Arial Rounded MT Bold" panose="020F0704030504030204" pitchFamily="34" charset="0"/>
              </a:rPr>
              <a:t>PROFESSIONAL RESPONSIBILITIES</a:t>
            </a:r>
            <a:endParaRPr lang="en-GB" sz="2800" dirty="0">
              <a:solidFill>
                <a:schemeClr val="bg1"/>
              </a:solidFill>
              <a:latin typeface="Arial Rounded MT Bold" panose="020F0704030504030204" pitchFamily="34" charset="0"/>
            </a:endParaRPr>
          </a:p>
        </p:txBody>
      </p:sp>
      <p:sp>
        <p:nvSpPr>
          <p:cNvPr id="3" name="TextBox 2">
            <a:extLst>
              <a:ext uri="{FF2B5EF4-FFF2-40B4-BE49-F238E27FC236}">
                <a16:creationId xmlns:a16="http://schemas.microsoft.com/office/drawing/2014/main" id="{3E52805A-ED85-7113-4E22-136BB90B818B}"/>
              </a:ext>
            </a:extLst>
          </p:cNvPr>
          <p:cNvSpPr txBox="1"/>
          <p:nvPr/>
        </p:nvSpPr>
        <p:spPr>
          <a:xfrm>
            <a:off x="327460" y="1252894"/>
            <a:ext cx="5551685" cy="4801314"/>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Undertaking the LGBT Youth Scotland Charter Programmes aids us as professionals in upholding the principles of the following legislation, policy and guidelines:</a:t>
            </a:r>
          </a:p>
          <a:p>
            <a:endParaRPr lang="en-GB" dirty="0">
              <a:solidFill>
                <a:schemeClr val="bg1"/>
              </a:solidFill>
              <a:latin typeface="Arial" panose="020B0604020202020204" pitchFamily="34" charset="0"/>
              <a:cs typeface="Arial" panose="020B0604020202020204" pitchFamily="34" charset="0"/>
            </a:endParaRPr>
          </a:p>
          <a:p>
            <a:pPr marL="342900" indent="-342900">
              <a:buFont typeface="+mj-lt"/>
              <a:buAutoNum type="arabicPeriod"/>
            </a:pPr>
            <a:r>
              <a:rPr lang="en-GB" b="1" dirty="0">
                <a:solidFill>
                  <a:schemeClr val="bg1"/>
                </a:solidFill>
                <a:latin typeface="Arial" panose="020B0604020202020204" pitchFamily="34" charset="0"/>
                <a:cs typeface="Arial" panose="020B0604020202020204" pitchFamily="34" charset="0"/>
              </a:rPr>
              <a:t>The Equality Act (2010) </a:t>
            </a:r>
          </a:p>
          <a:p>
            <a:endParaRPr lang="en-GB" b="1"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“The Act creates a duty on public bodies to have due regard to the need to: </a:t>
            </a:r>
            <a:br>
              <a:rPr lang="en-GB" dirty="0">
                <a:solidFill>
                  <a:schemeClr val="bg1"/>
                </a:solidFill>
                <a:latin typeface="Arial" panose="020B0604020202020204" pitchFamily="34" charset="0"/>
                <a:cs typeface="Arial" panose="020B0604020202020204" pitchFamily="34" charset="0"/>
              </a:rPr>
            </a:br>
            <a:endParaRPr lang="en-GB" dirty="0">
              <a:solidFill>
                <a:schemeClr val="bg1"/>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Eliminate discrimination, harassment and victimisation; </a:t>
            </a:r>
          </a:p>
          <a:p>
            <a:pPr marL="800100" lvl="1" indent="-342900">
              <a:buFont typeface="Arial" panose="020B0604020202020204" pitchFamily="34" charset="0"/>
              <a:buChar char="•"/>
            </a:pPr>
            <a:r>
              <a:rPr lang="en-GB" dirty="0">
                <a:solidFill>
                  <a:schemeClr val="bg1"/>
                </a:solidFill>
                <a:latin typeface="Arial" panose="020B0604020202020204" pitchFamily="34" charset="0"/>
                <a:cs typeface="Arial" panose="020B0604020202020204" pitchFamily="34" charset="0"/>
              </a:rPr>
              <a:t>Advance equality of opportunity; and, to foster good relations between people who share a relevant protected characteristic and those who do not.” </a:t>
            </a:r>
            <a:br>
              <a:rPr lang="en-GB"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Scottish Government </a:t>
            </a:r>
          </a:p>
        </p:txBody>
      </p:sp>
      <p:pic>
        <p:nvPicPr>
          <p:cNvPr id="5" name="Picture 4">
            <a:extLst>
              <a:ext uri="{FF2B5EF4-FFF2-40B4-BE49-F238E27FC236}">
                <a16:creationId xmlns:a16="http://schemas.microsoft.com/office/drawing/2014/main" id="{03E81356-6640-8D45-412C-23F712BD1B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6" name="Picture 5">
            <a:extLst>
              <a:ext uri="{FF2B5EF4-FFF2-40B4-BE49-F238E27FC236}">
                <a16:creationId xmlns:a16="http://schemas.microsoft.com/office/drawing/2014/main" id="{D6A78D81-1B19-54C2-B9B0-543EF3789A8D}"/>
              </a:ext>
            </a:extLst>
          </p:cNvPr>
          <p:cNvPicPr>
            <a:picLocks noChangeAspect="1"/>
          </p:cNvPicPr>
          <p:nvPr/>
        </p:nvPicPr>
        <p:blipFill>
          <a:blip r:embed="rId8"/>
          <a:stretch>
            <a:fillRect/>
          </a:stretch>
        </p:blipFill>
        <p:spPr>
          <a:xfrm>
            <a:off x="6717434" y="1146179"/>
            <a:ext cx="5267042" cy="4805026"/>
          </a:xfrm>
          <a:prstGeom prst="rect">
            <a:avLst/>
          </a:prstGeom>
        </p:spPr>
      </p:pic>
    </p:spTree>
    <p:extLst>
      <p:ext uri="{BB962C8B-B14F-4D97-AF65-F5344CB8AC3E}">
        <p14:creationId xmlns:p14="http://schemas.microsoft.com/office/powerpoint/2010/main" val="2998268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612396" y="654341"/>
            <a:ext cx="10165151"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PROFESSIONAL RESPONSIBILITIES</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1" y="1387286"/>
            <a:ext cx="10967206" cy="4651979"/>
          </a:xfrm>
          <a:prstGeom prst="rect">
            <a:avLst/>
          </a:prstGeom>
          <a:noFill/>
        </p:spPr>
        <p:txBody>
          <a:bodyPr wrap="square" rtlCol="0">
            <a:spAutoFit/>
          </a:bodyPr>
          <a:lstStyle/>
          <a:p>
            <a:pPr marL="342900" indent="-342900">
              <a:lnSpc>
                <a:spcPct val="150000"/>
              </a:lnSpc>
              <a:buFont typeface="+mj-lt"/>
              <a:buAutoNum type="arabicPeriod" startAt="2"/>
            </a:pPr>
            <a:r>
              <a:rPr lang="en-GB" sz="2000" b="1" dirty="0">
                <a:solidFill>
                  <a:srgbClr val="002060"/>
                </a:solidFill>
                <a:latin typeface="Arial" panose="020B0604020202020204" pitchFamily="34" charset="0"/>
                <a:cs typeface="Arial" panose="020B0604020202020204" pitchFamily="34" charset="0"/>
              </a:rPr>
              <a:t>Getting it Right for Every Child (GIRFEC)</a:t>
            </a:r>
          </a:p>
          <a:p>
            <a:pPr>
              <a:lnSpc>
                <a:spcPct val="150000"/>
              </a:lnSpc>
            </a:pPr>
            <a:r>
              <a:rPr lang="en-GB" sz="2000" dirty="0">
                <a:solidFill>
                  <a:srgbClr val="002060"/>
                </a:solidFill>
                <a:latin typeface="Arial" panose="020B0604020202020204" pitchFamily="34" charset="0"/>
                <a:cs typeface="Arial" panose="020B0604020202020204" pitchFamily="34" charset="0"/>
              </a:rPr>
              <a:t>“At home, in school or the wider community, every child and young person should be:</a:t>
            </a:r>
          </a:p>
          <a:p>
            <a:pPr>
              <a:lnSpc>
                <a:spcPct val="150000"/>
              </a:lnSpc>
            </a:pPr>
            <a:r>
              <a:rPr lang="en-GB" sz="2000" dirty="0">
                <a:solidFill>
                  <a:srgbClr val="002060"/>
                </a:solidFill>
                <a:latin typeface="Arial" panose="020B0604020202020204" pitchFamily="34" charset="0"/>
                <a:cs typeface="Arial" panose="020B0604020202020204" pitchFamily="34" charset="0"/>
              </a:rPr>
              <a:t>Safe, Healthy, Achieving, Nurtured, Active, Respected, Responsible, Included”  </a:t>
            </a:r>
            <a:br>
              <a:rPr lang="en-GB" sz="2000" dirty="0">
                <a:solidFill>
                  <a:srgbClr val="002060"/>
                </a:solidFill>
                <a:latin typeface="Arial" panose="020B0604020202020204" pitchFamily="34" charset="0"/>
                <a:cs typeface="Arial" panose="020B0604020202020204" pitchFamily="34" charset="0"/>
              </a:rPr>
            </a:br>
            <a:r>
              <a:rPr lang="en-GB" sz="2000" b="1" dirty="0">
                <a:solidFill>
                  <a:srgbClr val="002060"/>
                </a:solidFill>
                <a:latin typeface="Arial" panose="020B0604020202020204" pitchFamily="34" charset="0"/>
                <a:cs typeface="Arial" panose="020B0604020202020204" pitchFamily="34" charset="0"/>
              </a:rPr>
              <a:t>The Scottish Government </a:t>
            </a:r>
            <a:endParaRPr lang="en-GB" sz="2000" i="1" dirty="0">
              <a:solidFill>
                <a:srgbClr val="002060"/>
              </a:solidFill>
              <a:latin typeface="Arial" panose="020B0604020202020204" pitchFamily="34" charset="0"/>
              <a:cs typeface="Arial" panose="020B0604020202020204" pitchFamily="34" charset="0"/>
            </a:endParaRPr>
          </a:p>
          <a:p>
            <a:pPr>
              <a:lnSpc>
                <a:spcPct val="150000"/>
              </a:lnSpc>
            </a:pPr>
            <a:endParaRPr lang="en-GB" sz="2000" i="1" dirty="0">
              <a:solidFill>
                <a:srgbClr val="002060"/>
              </a:solidFill>
              <a:latin typeface="Arial" panose="020B0604020202020204" pitchFamily="34" charset="0"/>
              <a:cs typeface="Arial" panose="020B0604020202020204" pitchFamily="34" charset="0"/>
            </a:endParaRPr>
          </a:p>
          <a:p>
            <a:pPr marL="342900" indent="-342900">
              <a:lnSpc>
                <a:spcPct val="150000"/>
              </a:lnSpc>
              <a:buFont typeface="+mj-lt"/>
              <a:buAutoNum type="arabicPeriod" startAt="3"/>
            </a:pPr>
            <a:r>
              <a:rPr lang="en-GB" sz="2000" b="1" dirty="0">
                <a:solidFill>
                  <a:srgbClr val="002060"/>
                </a:solidFill>
                <a:latin typeface="Arial" panose="020B0604020202020204" pitchFamily="34" charset="0"/>
                <a:cs typeface="Arial" panose="020B0604020202020204" pitchFamily="34" charset="0"/>
              </a:rPr>
              <a:t>GTCS Standards for Registration </a:t>
            </a:r>
          </a:p>
          <a:p>
            <a:pPr>
              <a:lnSpc>
                <a:spcPct val="150000"/>
              </a:lnSpc>
            </a:pPr>
            <a:r>
              <a:rPr lang="en-GB" sz="2000" dirty="0">
                <a:solidFill>
                  <a:srgbClr val="002060"/>
                </a:solidFill>
                <a:latin typeface="Arial" panose="020B0604020202020204" pitchFamily="34" charset="0"/>
                <a:cs typeface="Arial" panose="020B0604020202020204" pitchFamily="34" charset="0"/>
              </a:rPr>
              <a:t>“Commit to and demonstrate equity and inclusion to advance equality of opportunity between learners who share a relevant protected characteristic and those who do not and foster good relations;”  </a:t>
            </a:r>
            <a:br>
              <a:rPr lang="en-GB" sz="2000" dirty="0">
                <a:solidFill>
                  <a:srgbClr val="002060"/>
                </a:solidFill>
                <a:latin typeface="Arial" panose="020B0604020202020204" pitchFamily="34" charset="0"/>
                <a:cs typeface="Arial" panose="020B0604020202020204" pitchFamily="34" charset="0"/>
              </a:rPr>
            </a:br>
            <a:r>
              <a:rPr lang="en-GB" sz="2000" b="1" dirty="0">
                <a:solidFill>
                  <a:srgbClr val="002060"/>
                </a:solidFill>
                <a:latin typeface="Arial" panose="020B0604020202020204" pitchFamily="34" charset="0"/>
                <a:cs typeface="Arial" panose="020B0604020202020204" pitchFamily="34" charset="0"/>
              </a:rPr>
              <a:t>GTCS Standards for Full Registration 3.2.3</a:t>
            </a: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885700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612396" y="538729"/>
            <a:ext cx="10165151"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PROFESSIONAL RESPONSIBILITIES</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1" y="1060443"/>
            <a:ext cx="10967206" cy="5027017"/>
          </a:xfrm>
          <a:prstGeom prst="rect">
            <a:avLst/>
          </a:prstGeom>
          <a:noFill/>
        </p:spPr>
        <p:txBody>
          <a:bodyPr wrap="square" rtlCol="0">
            <a:spAutoFit/>
          </a:bodyPr>
          <a:lstStyle/>
          <a:p>
            <a:pPr marL="342900" indent="-342900">
              <a:lnSpc>
                <a:spcPct val="150000"/>
              </a:lnSpc>
              <a:buFont typeface="+mj-lt"/>
              <a:buAutoNum type="arabicPeriod" startAt="4"/>
            </a:pPr>
            <a:r>
              <a:rPr lang="en-GB" b="1" dirty="0">
                <a:solidFill>
                  <a:srgbClr val="002060"/>
                </a:solidFill>
                <a:latin typeface="Arial" panose="020B0604020202020204" pitchFamily="34" charset="0"/>
                <a:cs typeface="Arial" panose="020B0604020202020204" pitchFamily="34" charset="0"/>
              </a:rPr>
              <a:t>The United Nations Convention on the Rights of the Child (UNCRC)</a:t>
            </a:r>
            <a:br>
              <a:rPr lang="en-GB" b="1" dirty="0">
                <a:solidFill>
                  <a:srgbClr val="002060"/>
                </a:solidFill>
                <a:latin typeface="Arial" panose="020B0604020202020204" pitchFamily="34" charset="0"/>
                <a:cs typeface="Arial" panose="020B0604020202020204" pitchFamily="34" charset="0"/>
              </a:rPr>
            </a:br>
            <a:endParaRPr lang="en-GB" b="1" dirty="0">
              <a:solidFill>
                <a:srgbClr val="002060"/>
              </a:solidFill>
              <a:latin typeface="Arial" panose="020B0604020202020204" pitchFamily="34" charset="0"/>
              <a:cs typeface="Arial" panose="020B0604020202020204" pitchFamily="34" charset="0"/>
            </a:endParaRPr>
          </a:p>
          <a:p>
            <a:pPr>
              <a:lnSpc>
                <a:spcPct val="150000"/>
              </a:lnSpc>
            </a:pPr>
            <a:r>
              <a:rPr lang="en-GB" b="1" dirty="0">
                <a:solidFill>
                  <a:srgbClr val="002060"/>
                </a:solidFill>
                <a:latin typeface="Arial" panose="020B0604020202020204" pitchFamily="34" charset="0"/>
                <a:cs typeface="Arial" panose="020B0604020202020204" pitchFamily="34" charset="0"/>
              </a:rPr>
              <a:t>Article 2: </a:t>
            </a:r>
            <a:r>
              <a:rPr lang="en-GB" dirty="0">
                <a:solidFill>
                  <a:srgbClr val="002060"/>
                </a:solidFill>
                <a:latin typeface="Arial" panose="020B0604020202020204" pitchFamily="34" charset="0"/>
                <a:cs typeface="Arial" panose="020B0604020202020204" pitchFamily="34" charset="0"/>
              </a:rPr>
              <a:t>The Convention applies to every child without discrimination, whatever their ethnicity, gender, religion, language, abilities or any other status, whatever they think or say, whatever their family background. </a:t>
            </a:r>
          </a:p>
          <a:p>
            <a:pPr>
              <a:lnSpc>
                <a:spcPct val="150000"/>
              </a:lnSpc>
            </a:pPr>
            <a:endParaRPr lang="en-GB" dirty="0">
              <a:solidFill>
                <a:srgbClr val="002060"/>
              </a:solidFill>
              <a:latin typeface="Arial" panose="020B0604020202020204" pitchFamily="34" charset="0"/>
              <a:cs typeface="Arial" panose="020B0604020202020204" pitchFamily="34" charset="0"/>
            </a:endParaRPr>
          </a:p>
          <a:p>
            <a:pPr>
              <a:lnSpc>
                <a:spcPct val="150000"/>
              </a:lnSpc>
            </a:pPr>
            <a:r>
              <a:rPr lang="en-GB" b="1" dirty="0">
                <a:solidFill>
                  <a:srgbClr val="002060"/>
                </a:solidFill>
                <a:latin typeface="Arial" panose="020B0604020202020204" pitchFamily="34" charset="0"/>
                <a:cs typeface="Arial" panose="020B0604020202020204" pitchFamily="34" charset="0"/>
              </a:rPr>
              <a:t>Article 13: </a:t>
            </a:r>
            <a:r>
              <a:rPr lang="en-GB" dirty="0">
                <a:solidFill>
                  <a:srgbClr val="002060"/>
                </a:solidFill>
                <a:latin typeface="Arial" panose="020B0604020202020204" pitchFamily="34" charset="0"/>
                <a:cs typeface="Arial" panose="020B0604020202020204" pitchFamily="34" charset="0"/>
              </a:rPr>
              <a:t>Every child must be free to express their thoughts and opinions and to access all kinds of information, as long as it is within the law.</a:t>
            </a:r>
          </a:p>
          <a:p>
            <a:pPr>
              <a:lnSpc>
                <a:spcPct val="150000"/>
              </a:lnSpc>
            </a:pPr>
            <a:endParaRPr lang="en-GB" dirty="0">
              <a:solidFill>
                <a:srgbClr val="002060"/>
              </a:solidFill>
              <a:latin typeface="Arial" panose="020B0604020202020204" pitchFamily="34" charset="0"/>
              <a:cs typeface="Arial" panose="020B0604020202020204" pitchFamily="34" charset="0"/>
            </a:endParaRPr>
          </a:p>
          <a:p>
            <a:pPr>
              <a:lnSpc>
                <a:spcPct val="150000"/>
              </a:lnSpc>
            </a:pPr>
            <a:r>
              <a:rPr lang="en-GB" b="1" dirty="0">
                <a:solidFill>
                  <a:srgbClr val="002060"/>
                </a:solidFill>
                <a:latin typeface="Arial" panose="020B0604020202020204" pitchFamily="34" charset="0"/>
                <a:cs typeface="Arial" panose="020B0604020202020204" pitchFamily="34" charset="0"/>
              </a:rPr>
              <a:t>Article 29: </a:t>
            </a:r>
            <a:r>
              <a:rPr lang="en-GB" dirty="0">
                <a:solidFill>
                  <a:srgbClr val="002060"/>
                </a:solidFill>
                <a:latin typeface="Arial" panose="020B0604020202020204" pitchFamily="34" charset="0"/>
                <a:cs typeface="Arial" panose="020B0604020202020204" pitchFamily="34" charset="0"/>
              </a:rPr>
              <a:t>Education must develop every child’s personality, talents and abilities to the full. It must encourage the child’s respect for human rights, as well as respect for their parents, their own and other cultures, and the environment.</a:t>
            </a: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3852851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612396" y="654341"/>
            <a:ext cx="10165151"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PROFESSIONAL RESPONSIBILITIES</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1" y="1494064"/>
            <a:ext cx="10967206" cy="4423968"/>
          </a:xfrm>
          <a:prstGeom prst="rect">
            <a:avLst/>
          </a:prstGeom>
          <a:noFill/>
        </p:spPr>
        <p:txBody>
          <a:bodyPr wrap="square" rtlCol="0">
            <a:spAutoFit/>
          </a:bodyPr>
          <a:lstStyle/>
          <a:p>
            <a:pPr>
              <a:lnSpc>
                <a:spcPct val="150000"/>
              </a:lnSpc>
            </a:pPr>
            <a:r>
              <a:rPr lang="en-GB" sz="1900" b="1" dirty="0">
                <a:solidFill>
                  <a:srgbClr val="002060"/>
                </a:solidFill>
                <a:latin typeface="Arial" panose="020B0604020202020204" pitchFamily="34" charset="0"/>
                <a:cs typeface="Arial" panose="020B0604020202020204" pitchFamily="34" charset="0"/>
              </a:rPr>
              <a:t>5. Supporting Transgender Pupils – Scottish Government Guidance </a:t>
            </a:r>
          </a:p>
          <a:p>
            <a:pPr>
              <a:lnSpc>
                <a:spcPct val="150000"/>
              </a:lnSpc>
            </a:pPr>
            <a:r>
              <a:rPr lang="en-GB" sz="1900" dirty="0">
                <a:solidFill>
                  <a:srgbClr val="002060"/>
                </a:solidFill>
                <a:latin typeface="Arial" panose="020B0604020202020204" pitchFamily="34" charset="0"/>
                <a:cs typeface="Arial" panose="020B0604020202020204" pitchFamily="34" charset="0"/>
              </a:rPr>
              <a:t>This guidance outlines both why schools have a responsibility to support transgender and non-binary young people but also provides guidance on what this support should look like in schools. </a:t>
            </a:r>
          </a:p>
          <a:p>
            <a:pPr>
              <a:lnSpc>
                <a:spcPct val="150000"/>
              </a:lnSpc>
            </a:pPr>
            <a:endParaRPr lang="en-GB" sz="1900" dirty="0">
              <a:solidFill>
                <a:srgbClr val="002060"/>
              </a:solidFill>
              <a:latin typeface="Arial" panose="020B0604020202020204" pitchFamily="34" charset="0"/>
              <a:cs typeface="Arial" panose="020B0604020202020204" pitchFamily="34" charset="0"/>
            </a:endParaRPr>
          </a:p>
          <a:p>
            <a:pPr>
              <a:lnSpc>
                <a:spcPct val="150000"/>
              </a:lnSpc>
            </a:pPr>
            <a:r>
              <a:rPr lang="en-GB" sz="1900" i="1" dirty="0">
                <a:solidFill>
                  <a:srgbClr val="002060"/>
                </a:solidFill>
                <a:latin typeface="Arial" panose="020B0604020202020204" pitchFamily="34" charset="0"/>
                <a:cs typeface="Arial" panose="020B0604020202020204" pitchFamily="34" charset="0"/>
              </a:rPr>
              <a:t>“</a:t>
            </a:r>
            <a:r>
              <a:rPr lang="en-GB" sz="1900" dirty="0">
                <a:solidFill>
                  <a:srgbClr val="002060"/>
                </a:solidFill>
                <a:latin typeface="Arial" panose="020B0604020202020204" pitchFamily="34" charset="0"/>
                <a:cs typeface="Arial" panose="020B0604020202020204" pitchFamily="34" charset="0"/>
              </a:rPr>
              <a:t>Children have the right to information that is important to their health and</a:t>
            </a:r>
          </a:p>
          <a:p>
            <a:pPr>
              <a:lnSpc>
                <a:spcPct val="150000"/>
              </a:lnSpc>
            </a:pPr>
            <a:r>
              <a:rPr lang="en-GB" sz="1900" dirty="0">
                <a:solidFill>
                  <a:srgbClr val="002060"/>
                </a:solidFill>
                <a:latin typeface="Arial" panose="020B0604020202020204" pitchFamily="34" charset="0"/>
                <a:cs typeface="Arial" panose="020B0604020202020204" pitchFamily="34" charset="0"/>
              </a:rPr>
              <a:t>wellbeing. For transgender young people, this includes telling them about the support available” </a:t>
            </a:r>
          </a:p>
          <a:p>
            <a:pPr>
              <a:lnSpc>
                <a:spcPct val="150000"/>
              </a:lnSpc>
            </a:pPr>
            <a:endParaRPr lang="en-GB" sz="1900" dirty="0">
              <a:solidFill>
                <a:srgbClr val="002060"/>
              </a:solidFill>
              <a:latin typeface="Arial" panose="020B0604020202020204" pitchFamily="34" charset="0"/>
              <a:cs typeface="Arial" panose="020B0604020202020204" pitchFamily="34" charset="0"/>
            </a:endParaRPr>
          </a:p>
          <a:p>
            <a:pPr>
              <a:lnSpc>
                <a:spcPct val="150000"/>
              </a:lnSpc>
            </a:pPr>
            <a:r>
              <a:rPr lang="en-GB" sz="1900" dirty="0">
                <a:solidFill>
                  <a:srgbClr val="002060"/>
                </a:solidFill>
                <a:latin typeface="Arial" panose="020B0604020202020204" pitchFamily="34" charset="0"/>
                <a:cs typeface="Arial" panose="020B0604020202020204" pitchFamily="34" charset="0"/>
              </a:rPr>
              <a:t>“Schools have a key role in keeping transgender young people safe from bullying, including transphobic bullying”</a:t>
            </a:r>
          </a:p>
          <a:p>
            <a:pPr>
              <a:lnSpc>
                <a:spcPct val="150000"/>
              </a:lnSpc>
            </a:pPr>
            <a:r>
              <a:rPr lang="en-GB" sz="1900" b="1" dirty="0">
                <a:solidFill>
                  <a:srgbClr val="002060"/>
                </a:solidFill>
                <a:latin typeface="Arial" panose="020B0604020202020204" pitchFamily="34" charset="0"/>
                <a:cs typeface="Arial" panose="020B0604020202020204" pitchFamily="34" charset="0"/>
              </a:rPr>
              <a:t>The Scottish Government </a:t>
            </a: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4270608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975A43F1-7DE1-2D55-D534-EF3FC095BC0D}"/>
              </a:ext>
            </a:extLst>
          </p:cNvPr>
          <p:cNvSpPr txBox="1"/>
          <p:nvPr/>
        </p:nvSpPr>
        <p:spPr>
          <a:xfrm>
            <a:off x="777004" y="1383053"/>
            <a:ext cx="10637992" cy="4093428"/>
          </a:xfrm>
          <a:prstGeom prst="rect">
            <a:avLst/>
          </a:prstGeom>
          <a:noFill/>
        </p:spPr>
        <p:txBody>
          <a:bodyPr wrap="square" rtlCol="0">
            <a:spAutoFit/>
          </a:bodyPr>
          <a:lstStyle/>
          <a:p>
            <a:pPr algn="just"/>
            <a:r>
              <a:rPr lang="en-GB" sz="2000" b="1" dirty="0">
                <a:solidFill>
                  <a:srgbClr val="002060"/>
                </a:solidFill>
                <a:latin typeface="Arial" panose="020B0604020202020204" pitchFamily="34" charset="0"/>
                <a:cs typeface="Arial" panose="020B0604020202020204" pitchFamily="34" charset="0"/>
              </a:rPr>
              <a:t>Coming Out</a:t>
            </a:r>
          </a:p>
          <a:p>
            <a:pPr algn="just"/>
            <a:r>
              <a:rPr lang="en-GB" sz="2000" dirty="0">
                <a:latin typeface="Arial" panose="020B0604020202020204" pitchFamily="34" charset="0"/>
                <a:cs typeface="Arial" panose="020B0604020202020204" pitchFamily="34" charset="0"/>
              </a:rPr>
              <a:t>Telling someone about an LGBTQ+ identity is often referred to as ‘coming out’. The process of coming out is different for everyone; it can take some time to get to a point where someone feels comfortable enough to have those conversations with the people around them. </a:t>
            </a:r>
          </a:p>
          <a:p>
            <a:pPr algn="just"/>
            <a:endParaRPr lang="en-GB" sz="2000" dirty="0">
              <a:latin typeface="Arial" panose="020B0604020202020204" pitchFamily="34" charset="0"/>
              <a:cs typeface="Arial" panose="020B0604020202020204" pitchFamily="34" charset="0"/>
            </a:endParaRPr>
          </a:p>
          <a:p>
            <a:pPr algn="l"/>
            <a:r>
              <a:rPr lang="en-GB" sz="2000" b="0" i="0" dirty="0">
                <a:solidFill>
                  <a:srgbClr val="000000"/>
                </a:solidFill>
                <a:effectLst/>
                <a:latin typeface="Arial" panose="020B0604020202020204" pitchFamily="34" charset="0"/>
                <a:cs typeface="Arial" panose="020B0604020202020204" pitchFamily="34" charset="0"/>
              </a:rPr>
              <a:t>Just because someone decides to come out to family or friends, does not mean they have to come out to everyone. </a:t>
            </a:r>
            <a:r>
              <a:rPr lang="en-GB" sz="2000" b="1" i="0" u="sng" dirty="0">
                <a:solidFill>
                  <a:srgbClr val="000000"/>
                </a:solidFill>
                <a:effectLst/>
                <a:latin typeface="Arial" panose="020B0604020202020204" pitchFamily="34" charset="0"/>
                <a:cs typeface="Arial" panose="020B0604020202020204" pitchFamily="34" charset="0"/>
              </a:rPr>
              <a:t>This is not a Child Protection issue or a Wellbeing Concern</a:t>
            </a:r>
            <a:r>
              <a:rPr lang="en-GB" sz="2000" b="0" i="0" dirty="0">
                <a:solidFill>
                  <a:srgbClr val="000000"/>
                </a:solidFill>
                <a:effectLst/>
                <a:latin typeface="Arial" panose="020B0604020202020204" pitchFamily="34" charset="0"/>
                <a:cs typeface="Arial" panose="020B0604020202020204" pitchFamily="34" charset="0"/>
              </a:rPr>
              <a:t>. It is quite common for someone to be out in certain areas of their life but not others. It is important that you respect this, and do not push someone to come out if they are not ready to do so, nor inform other people of someone’s LGBTQ+ identity without their consent; this is known as ‘outing’.</a:t>
            </a:r>
          </a:p>
          <a:p>
            <a:endParaRPr lang="en-GB"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121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77004" y="477475"/>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4" name="Flowchart: Alternate Process 3">
            <a:extLst>
              <a:ext uri="{FF2B5EF4-FFF2-40B4-BE49-F238E27FC236}">
                <a16:creationId xmlns:a16="http://schemas.microsoft.com/office/drawing/2014/main" id="{2658B347-C4DB-0E3E-99B5-1B3E66693F50}"/>
              </a:ext>
            </a:extLst>
          </p:cNvPr>
          <p:cNvSpPr/>
          <p:nvPr/>
        </p:nvSpPr>
        <p:spPr>
          <a:xfrm>
            <a:off x="4267232" y="2433767"/>
            <a:ext cx="3657535" cy="1999199"/>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dirty="0">
                <a:solidFill>
                  <a:srgbClr val="002060"/>
                </a:solidFill>
                <a:latin typeface="Arial" panose="020B0604020202020204" pitchFamily="34" charset="0"/>
                <a:cs typeface="Arial" panose="020B0604020202020204" pitchFamily="34" charset="0"/>
              </a:rPr>
              <a:t>How can I support someone who is coming out?</a:t>
            </a:r>
          </a:p>
        </p:txBody>
      </p:sp>
      <p:sp>
        <p:nvSpPr>
          <p:cNvPr id="9" name="Flowchart: Alternate Process 8">
            <a:extLst>
              <a:ext uri="{FF2B5EF4-FFF2-40B4-BE49-F238E27FC236}">
                <a16:creationId xmlns:a16="http://schemas.microsoft.com/office/drawing/2014/main" id="{7BF05516-0411-0873-BD4B-563FAAC653A1}"/>
              </a:ext>
            </a:extLst>
          </p:cNvPr>
          <p:cNvSpPr/>
          <p:nvPr/>
        </p:nvSpPr>
        <p:spPr>
          <a:xfrm>
            <a:off x="7078475" y="1432798"/>
            <a:ext cx="2866794" cy="1549922"/>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Say 'thank you': the fact that they have trusted you enough to speak to you is a privilege</a:t>
            </a:r>
          </a:p>
        </p:txBody>
      </p:sp>
      <p:sp>
        <p:nvSpPr>
          <p:cNvPr id="11" name="Flowchart: Alternate Process 10">
            <a:extLst>
              <a:ext uri="{FF2B5EF4-FFF2-40B4-BE49-F238E27FC236}">
                <a16:creationId xmlns:a16="http://schemas.microsoft.com/office/drawing/2014/main" id="{860E2EBA-69E9-DDFA-8EB8-036343463877}"/>
              </a:ext>
            </a:extLst>
          </p:cNvPr>
          <p:cNvSpPr/>
          <p:nvPr/>
        </p:nvSpPr>
        <p:spPr>
          <a:xfrm>
            <a:off x="7099066" y="3862217"/>
            <a:ext cx="3264134" cy="1708849"/>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Ask what support you can give: listen to what they say, and repeat it back to check you've understood correctly</a:t>
            </a:r>
          </a:p>
        </p:txBody>
      </p:sp>
      <p:sp>
        <p:nvSpPr>
          <p:cNvPr id="12" name="Flowchart: Alternate Process 11">
            <a:extLst>
              <a:ext uri="{FF2B5EF4-FFF2-40B4-BE49-F238E27FC236}">
                <a16:creationId xmlns:a16="http://schemas.microsoft.com/office/drawing/2014/main" id="{0C8D2DB3-5F96-11DE-E8E1-909D185D0B3E}"/>
              </a:ext>
            </a:extLst>
          </p:cNvPr>
          <p:cNvSpPr/>
          <p:nvPr/>
        </p:nvSpPr>
        <p:spPr>
          <a:xfrm>
            <a:off x="2246730" y="3834107"/>
            <a:ext cx="2674416" cy="1478356"/>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Ask what name and pronoun you should use to address them</a:t>
            </a:r>
          </a:p>
        </p:txBody>
      </p:sp>
      <p:sp>
        <p:nvSpPr>
          <p:cNvPr id="13" name="Flowchart: Alternate Process 12">
            <a:extLst>
              <a:ext uri="{FF2B5EF4-FFF2-40B4-BE49-F238E27FC236}">
                <a16:creationId xmlns:a16="http://schemas.microsoft.com/office/drawing/2014/main" id="{2CEF2244-96B0-37F7-9189-DC9DD05EA661}"/>
              </a:ext>
            </a:extLst>
          </p:cNvPr>
          <p:cNvSpPr/>
          <p:nvPr/>
        </p:nvSpPr>
        <p:spPr>
          <a:xfrm>
            <a:off x="2330137" y="1432798"/>
            <a:ext cx="2674416" cy="1478356"/>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Arrange a time to meet up again, to check in and see how they are doing</a:t>
            </a:r>
          </a:p>
        </p:txBody>
      </p:sp>
    </p:spTree>
    <p:extLst>
      <p:ext uri="{BB962C8B-B14F-4D97-AF65-F5344CB8AC3E}">
        <p14:creationId xmlns:p14="http://schemas.microsoft.com/office/powerpoint/2010/main" val="348448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4" name="Flowchart: Alternate Process 3">
            <a:extLst>
              <a:ext uri="{FF2B5EF4-FFF2-40B4-BE49-F238E27FC236}">
                <a16:creationId xmlns:a16="http://schemas.microsoft.com/office/drawing/2014/main" id="{84834D55-2CE6-0782-C81F-CDF1C95ADC11}"/>
              </a:ext>
            </a:extLst>
          </p:cNvPr>
          <p:cNvSpPr/>
          <p:nvPr/>
        </p:nvSpPr>
        <p:spPr>
          <a:xfrm>
            <a:off x="4395865" y="2267949"/>
            <a:ext cx="3543192" cy="2027793"/>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a:solidFill>
                  <a:srgbClr val="002060"/>
                </a:solidFill>
                <a:latin typeface="Arial" panose="020B0604020202020204" pitchFamily="34" charset="0"/>
                <a:cs typeface="Arial" panose="020B0604020202020204" pitchFamily="34" charset="0"/>
              </a:rPr>
              <a:t>Phrases to avoid</a:t>
            </a:r>
          </a:p>
        </p:txBody>
      </p:sp>
      <p:sp>
        <p:nvSpPr>
          <p:cNvPr id="9" name="Flowchart: Alternate Process 8">
            <a:extLst>
              <a:ext uri="{FF2B5EF4-FFF2-40B4-BE49-F238E27FC236}">
                <a16:creationId xmlns:a16="http://schemas.microsoft.com/office/drawing/2014/main" id="{1C72344B-E5C4-938C-9C83-6C9090F1B497}"/>
              </a:ext>
            </a:extLst>
          </p:cNvPr>
          <p:cNvSpPr/>
          <p:nvPr/>
        </p:nvSpPr>
        <p:spPr>
          <a:xfrm>
            <a:off x="6948565" y="1444067"/>
            <a:ext cx="2590808" cy="1499500"/>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Are you sure?</a:t>
            </a:r>
          </a:p>
        </p:txBody>
      </p:sp>
      <p:sp>
        <p:nvSpPr>
          <p:cNvPr id="11" name="Flowchart: Alternate Process 10">
            <a:extLst>
              <a:ext uri="{FF2B5EF4-FFF2-40B4-BE49-F238E27FC236}">
                <a16:creationId xmlns:a16="http://schemas.microsoft.com/office/drawing/2014/main" id="{5E56D769-CF5C-B738-B38F-333434EBC56B}"/>
              </a:ext>
            </a:extLst>
          </p:cNvPr>
          <p:cNvSpPr/>
          <p:nvPr/>
        </p:nvSpPr>
        <p:spPr>
          <a:xfrm>
            <a:off x="6430541" y="3766504"/>
            <a:ext cx="3543192" cy="1872296"/>
          </a:xfrm>
          <a:prstGeom prst="flowChartAlternateProcess">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The young person has likely spent a long time considering their identity before coming out to a trusted adult and it is important that they feel listened to, respected and supported.</a:t>
            </a:r>
          </a:p>
        </p:txBody>
      </p:sp>
      <p:sp>
        <p:nvSpPr>
          <p:cNvPr id="12" name="Flowchart: Alternate Process 11">
            <a:extLst>
              <a:ext uri="{FF2B5EF4-FFF2-40B4-BE49-F238E27FC236}">
                <a16:creationId xmlns:a16="http://schemas.microsoft.com/office/drawing/2014/main" id="{8C603BF7-07A9-DBD4-A0C6-34FFC69A5251}"/>
              </a:ext>
            </a:extLst>
          </p:cNvPr>
          <p:cNvSpPr/>
          <p:nvPr/>
        </p:nvSpPr>
        <p:spPr>
          <a:xfrm>
            <a:off x="2673745" y="3470987"/>
            <a:ext cx="2590808" cy="1499500"/>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How do you know?</a:t>
            </a:r>
          </a:p>
        </p:txBody>
      </p:sp>
      <p:sp>
        <p:nvSpPr>
          <p:cNvPr id="13" name="Flowchart: Alternate Process 12">
            <a:extLst>
              <a:ext uri="{FF2B5EF4-FFF2-40B4-BE49-F238E27FC236}">
                <a16:creationId xmlns:a16="http://schemas.microsoft.com/office/drawing/2014/main" id="{069874EE-9389-5D96-CC30-EEC674C2DED5}"/>
              </a:ext>
            </a:extLst>
          </p:cNvPr>
          <p:cNvSpPr/>
          <p:nvPr/>
        </p:nvSpPr>
        <p:spPr>
          <a:xfrm>
            <a:off x="2673745" y="1444067"/>
            <a:ext cx="2590808" cy="1499500"/>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This is just a phase</a:t>
            </a:r>
          </a:p>
        </p:txBody>
      </p:sp>
    </p:spTree>
    <p:extLst>
      <p:ext uri="{BB962C8B-B14F-4D97-AF65-F5344CB8AC3E}">
        <p14:creationId xmlns:p14="http://schemas.microsoft.com/office/powerpoint/2010/main" val="4277454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612396" y="654341"/>
            <a:ext cx="10967206" cy="523220"/>
          </a:xfrm>
          <a:prstGeom prst="rect">
            <a:avLst/>
          </a:prstGeom>
          <a:noFill/>
        </p:spPr>
        <p:txBody>
          <a:bodyPr wrap="square" rtlCol="0">
            <a:spAutoFit/>
          </a:bodyPr>
          <a:lstStyle/>
          <a:p>
            <a:r>
              <a:rPr lang="en-US" sz="2800" dirty="0">
                <a:solidFill>
                  <a:srgbClr val="002060"/>
                </a:solidFill>
                <a:latin typeface="Arial Rounded MT Bold" panose="020F0704030504030204" pitchFamily="34" charset="0"/>
                <a:cs typeface="Helvetica" panose="020B0604020202020204" pitchFamily="34" charset="0"/>
              </a:rPr>
              <a:t>WHAT IS THE LGBT YOUTH SCOTLAND SCHOOL CHARTER?</a:t>
            </a:r>
            <a:endParaRPr lang="en-GB" sz="28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612397" y="1609664"/>
            <a:ext cx="10967206" cy="3531672"/>
          </a:xfrm>
          <a:prstGeom prst="rect">
            <a:avLst/>
          </a:prstGeom>
          <a:noFill/>
        </p:spPr>
        <p:txBody>
          <a:bodyPr wrap="square" rtlCol="0">
            <a:spAutoFit/>
          </a:bodyPr>
          <a:lstStyle/>
          <a:p>
            <a:pPr>
              <a:lnSpc>
                <a:spcPct val="107000"/>
              </a:lnSpc>
              <a:spcAft>
                <a:spcPts val="800"/>
              </a:spcAft>
            </a:pPr>
            <a:r>
              <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t>The LGBT Charter is a programme that enables our school to proactively improve LGBT inclusion for staff, learners and families through meeting set goals and standards set out by LGBT Youth Scotland. Our goal in undertaking this programme is to ensure all staff, parents/carers and young people are safe, supported and included. </a:t>
            </a:r>
            <a:br>
              <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br>
            <a:endPar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t>We are working towards the </a:t>
            </a:r>
            <a:r>
              <a:rPr lang="en-GB" sz="2200" b="1" dirty="0">
                <a:solidFill>
                  <a:srgbClr val="002060"/>
                </a:solidFill>
                <a:effectLst/>
                <a:highlight>
                  <a:srgbClr val="FBC433"/>
                </a:highlight>
                <a:latin typeface="Arial" panose="020B0604020202020204" pitchFamily="34" charset="0"/>
                <a:ea typeface="Calibri" panose="020F0502020204030204" pitchFamily="34" charset="0"/>
                <a:cs typeface="Arial" panose="020B0604020202020204" pitchFamily="34" charset="0"/>
              </a:rPr>
              <a:t>GOLD </a:t>
            </a:r>
            <a:r>
              <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t>award through the Charter programme.</a:t>
            </a:r>
            <a:br>
              <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br>
            <a:endPar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t>This journey towards achieving this award signifies to staff, pupils and guardians that </a:t>
            </a:r>
            <a:r>
              <a:rPr lang="en-GB" sz="2200" b="1" dirty="0">
                <a:solidFill>
                  <a:srgbClr val="002060"/>
                </a:solidFill>
                <a:highlight>
                  <a:srgbClr val="FBC433"/>
                </a:highlight>
                <a:latin typeface="Arial" panose="020B0604020202020204" pitchFamily="34" charset="0"/>
                <a:ea typeface="Calibri" panose="020F0502020204030204" pitchFamily="34" charset="0"/>
                <a:cs typeface="Arial" panose="020B0604020202020204" pitchFamily="34" charset="0"/>
              </a:rPr>
              <a:t>Leith Academy</a:t>
            </a:r>
            <a:r>
              <a:rPr lang="en-GB" sz="2200"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GB" sz="2200" dirty="0">
                <a:solidFill>
                  <a:srgbClr val="002060"/>
                </a:solidFill>
                <a:effectLst/>
                <a:latin typeface="Arial" panose="020B0604020202020204" pitchFamily="34" charset="0"/>
                <a:ea typeface="Calibri" panose="020F0502020204030204" pitchFamily="34" charset="0"/>
                <a:cs typeface="Arial" panose="020B0604020202020204" pitchFamily="34" charset="0"/>
              </a:rPr>
              <a:t>is a safe space for all learners. </a:t>
            </a:r>
            <a:endParaRPr lang="en-GB" sz="2200"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3207818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975A43F1-7DE1-2D55-D534-EF3FC095BC0D}"/>
              </a:ext>
            </a:extLst>
          </p:cNvPr>
          <p:cNvSpPr txBox="1"/>
          <p:nvPr/>
        </p:nvSpPr>
        <p:spPr>
          <a:xfrm>
            <a:off x="777004" y="1383053"/>
            <a:ext cx="10637992" cy="1938992"/>
          </a:xfrm>
          <a:prstGeom prst="rect">
            <a:avLst/>
          </a:prstGeom>
          <a:noFill/>
        </p:spPr>
        <p:txBody>
          <a:bodyPr wrap="square" rtlCol="0">
            <a:spAutoFit/>
          </a:bodyPr>
          <a:lstStyle/>
          <a:p>
            <a:pPr algn="just"/>
            <a:r>
              <a:rPr lang="en-GB" sz="2000" b="1" dirty="0">
                <a:solidFill>
                  <a:srgbClr val="002060"/>
                </a:solidFill>
                <a:latin typeface="Arial" panose="020B0604020202020204" pitchFamily="34" charset="0"/>
                <a:cs typeface="Arial" panose="020B0604020202020204" pitchFamily="34" charset="0"/>
              </a:rPr>
              <a:t>Pronouns</a:t>
            </a:r>
          </a:p>
          <a:p>
            <a:pPr algn="just"/>
            <a:r>
              <a:rPr lang="en-GB" sz="2000" b="0" i="0" dirty="0">
                <a:solidFill>
                  <a:srgbClr val="000000"/>
                </a:solidFill>
                <a:effectLst/>
                <a:latin typeface="Arial" panose="020B0604020202020204" pitchFamily="34" charset="0"/>
                <a:cs typeface="Arial" panose="020B0604020202020204" pitchFamily="34" charset="0"/>
              </a:rPr>
              <a:t>We use pronouns most often when referring to someone without using their name. Commonly used pronouns (he/she) specifically refer to a person’s gender. For transgender young people, these pronouns may not fit, can create discomfort, and can cause stress and anxiety.</a:t>
            </a:r>
          </a:p>
          <a:p>
            <a:endParaRPr lang="en-GB" sz="2000" dirty="0">
              <a:solidFill>
                <a:srgbClr val="002060"/>
              </a:solidFill>
              <a:latin typeface="Arial" panose="020B0604020202020204" pitchFamily="34" charset="0"/>
              <a:cs typeface="Arial" panose="020B0604020202020204" pitchFamily="34" charset="0"/>
            </a:endParaRPr>
          </a:p>
        </p:txBody>
      </p:sp>
      <p:sp>
        <p:nvSpPr>
          <p:cNvPr id="4" name="Flowchart: Alternate Process 3">
            <a:extLst>
              <a:ext uri="{FF2B5EF4-FFF2-40B4-BE49-F238E27FC236}">
                <a16:creationId xmlns:a16="http://schemas.microsoft.com/office/drawing/2014/main" id="{40E87DBE-62C4-EA2A-3012-22E1AF41D156}"/>
              </a:ext>
            </a:extLst>
          </p:cNvPr>
          <p:cNvSpPr/>
          <p:nvPr/>
        </p:nvSpPr>
        <p:spPr>
          <a:xfrm>
            <a:off x="2623820" y="3174875"/>
            <a:ext cx="6944360" cy="2481157"/>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0" i="0">
                <a:solidFill>
                  <a:schemeClr val="bg1"/>
                </a:solidFill>
                <a:effectLst/>
                <a:latin typeface="Arial" panose="020B0604020202020204" pitchFamily="34" charset="0"/>
                <a:cs typeface="Arial" panose="020B0604020202020204" pitchFamily="34" charset="0"/>
              </a:rPr>
              <a:t>It is important to use someone’s new name and pronouns even if they are not around. Mistakes will happen, and you may use the wrong name or pronoun by accident, but that’s okay! Just apologise, correct yourself and move on. </a:t>
            </a:r>
          </a:p>
        </p:txBody>
      </p:sp>
    </p:spTree>
    <p:extLst>
      <p:ext uri="{BB962C8B-B14F-4D97-AF65-F5344CB8AC3E}">
        <p14:creationId xmlns:p14="http://schemas.microsoft.com/office/powerpoint/2010/main" val="3563733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975A43F1-7DE1-2D55-D534-EF3FC095BC0D}"/>
              </a:ext>
            </a:extLst>
          </p:cNvPr>
          <p:cNvSpPr txBox="1"/>
          <p:nvPr/>
        </p:nvSpPr>
        <p:spPr>
          <a:xfrm>
            <a:off x="777004" y="1383053"/>
            <a:ext cx="10637992" cy="1631216"/>
          </a:xfrm>
          <a:prstGeom prst="rect">
            <a:avLst/>
          </a:prstGeom>
          <a:noFill/>
        </p:spPr>
        <p:txBody>
          <a:bodyPr wrap="square" rtlCol="0">
            <a:spAutoFit/>
          </a:bodyPr>
          <a:lstStyle/>
          <a:p>
            <a:pPr algn="just"/>
            <a:r>
              <a:rPr lang="en-GB" sz="2000" b="1" dirty="0">
                <a:solidFill>
                  <a:srgbClr val="002060"/>
                </a:solidFill>
                <a:latin typeface="Arial" panose="020B0604020202020204" pitchFamily="34" charset="0"/>
                <a:cs typeface="Arial" panose="020B0604020202020204" pitchFamily="34" charset="0"/>
              </a:rPr>
              <a:t>Deadnaming</a:t>
            </a:r>
          </a:p>
          <a:p>
            <a:pPr algn="just"/>
            <a:r>
              <a:rPr lang="en-GB" sz="2000" dirty="0">
                <a:latin typeface="Arial" panose="020B0604020202020204" pitchFamily="34" charset="0"/>
                <a:cs typeface="Arial" panose="020B0604020202020204" pitchFamily="34" charset="0"/>
              </a:rPr>
              <a:t>The term ‘dead name’ is used to refer to the name that a transgender person used before transitioning, such as their birth name. Deadnaming can be done unintentionally, or can be done deliberately to deny, mock or invalidate someone’s transgender identity. </a:t>
            </a:r>
          </a:p>
          <a:p>
            <a:endParaRPr lang="en-GB" sz="2000" dirty="0">
              <a:solidFill>
                <a:srgbClr val="002060"/>
              </a:solidFill>
              <a:latin typeface="Arial" panose="020B0604020202020204" pitchFamily="34" charset="0"/>
              <a:cs typeface="Arial" panose="020B0604020202020204" pitchFamily="34" charset="0"/>
            </a:endParaRPr>
          </a:p>
        </p:txBody>
      </p:sp>
      <p:sp>
        <p:nvSpPr>
          <p:cNvPr id="9" name="Flowchart: Alternate Process 8">
            <a:extLst>
              <a:ext uri="{FF2B5EF4-FFF2-40B4-BE49-F238E27FC236}">
                <a16:creationId xmlns:a16="http://schemas.microsoft.com/office/drawing/2014/main" id="{08FB0C09-AC73-A610-5A3D-01E2175067B3}"/>
              </a:ext>
            </a:extLst>
          </p:cNvPr>
          <p:cNvSpPr/>
          <p:nvPr/>
        </p:nvSpPr>
        <p:spPr>
          <a:xfrm>
            <a:off x="2479886" y="3014269"/>
            <a:ext cx="7232227" cy="2531957"/>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0" i="0" dirty="0">
                <a:solidFill>
                  <a:schemeClr val="bg1"/>
                </a:solidFill>
                <a:effectLst/>
                <a:latin typeface="Arial" panose="020B0604020202020204" pitchFamily="34" charset="0"/>
                <a:cs typeface="Arial" panose="020B0604020202020204" pitchFamily="34" charset="0"/>
              </a:rPr>
              <a:t>It is normal to make mistakes when a transgender person first changes their name or pronouns; it will take time for you to re-learn the correct ways of referring to that person. It is important that you try your best to use the correct name and pronouns, even when the person isn’t present. </a:t>
            </a:r>
          </a:p>
        </p:txBody>
      </p:sp>
    </p:spTree>
    <p:extLst>
      <p:ext uri="{BB962C8B-B14F-4D97-AF65-F5344CB8AC3E}">
        <p14:creationId xmlns:p14="http://schemas.microsoft.com/office/powerpoint/2010/main" val="276195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975A43F1-7DE1-2D55-D534-EF3FC095BC0D}"/>
              </a:ext>
            </a:extLst>
          </p:cNvPr>
          <p:cNvSpPr txBox="1"/>
          <p:nvPr/>
        </p:nvSpPr>
        <p:spPr>
          <a:xfrm>
            <a:off x="777004" y="1383053"/>
            <a:ext cx="10637992" cy="4708981"/>
          </a:xfrm>
          <a:prstGeom prst="rect">
            <a:avLst/>
          </a:prstGeom>
          <a:noFill/>
        </p:spPr>
        <p:txBody>
          <a:bodyPr wrap="square" rtlCol="0">
            <a:spAutoFit/>
          </a:bodyPr>
          <a:lstStyle/>
          <a:p>
            <a:r>
              <a:rPr lang="en-GB" sz="2200" b="1" dirty="0">
                <a:solidFill>
                  <a:srgbClr val="002060"/>
                </a:solidFill>
                <a:latin typeface="Arial" panose="020B0604020202020204" pitchFamily="34" charset="0"/>
                <a:cs typeface="Arial" panose="020B0604020202020204" pitchFamily="34" charset="0"/>
              </a:rPr>
              <a:t>Trans Inclusive P.E. and Social Dance</a:t>
            </a:r>
          </a:p>
          <a:p>
            <a:endParaRPr lang="en-GB" sz="2000" b="1" dirty="0">
              <a:solidFill>
                <a:srgbClr val="002060"/>
              </a:solidFill>
              <a:latin typeface="Arial" panose="020B0604020202020204" pitchFamily="34" charset="0"/>
              <a:cs typeface="Arial" panose="020B0604020202020204" pitchFamily="34" charset="0"/>
            </a:endParaRPr>
          </a:p>
          <a:p>
            <a:r>
              <a:rPr lang="en-GB" sz="2000" b="0" i="0" dirty="0">
                <a:solidFill>
                  <a:srgbClr val="000000"/>
                </a:solidFill>
                <a:effectLst/>
                <a:latin typeface="Arial" panose="020B0604020202020204" pitchFamily="34" charset="0"/>
                <a:cs typeface="Arial" panose="020B0604020202020204" pitchFamily="34" charset="0"/>
              </a:rPr>
              <a:t>P.E. and Social Dancing (such as Ceilidh dancing) can be a gendered experience.  For pupils who do not identify as male or female, or are questioning their gender identity, this can be a particularly difficult aspect of the school experience.</a:t>
            </a: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Things you can do to help:</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Avoid using gendered language (e.g. ‘boys and girls’)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Avoid splitting classes into gendered groups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Pairings for social dance could be ‘Leader’/’Follower’ or ‘Number 1’/’Number 2’</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If the school can provide gender neutral or individual changing spaces for any pupil who would like one, then that option should be explored. If this is not an option, and if a learner does not feel comfortable or included in that specific space, alternative arrangements should be discussed to meet the learners needs. </a:t>
            </a:r>
          </a:p>
          <a:p>
            <a:endParaRPr lang="en-GB"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095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975A43F1-7DE1-2D55-D534-EF3FC095BC0D}"/>
              </a:ext>
            </a:extLst>
          </p:cNvPr>
          <p:cNvSpPr txBox="1"/>
          <p:nvPr/>
        </p:nvSpPr>
        <p:spPr>
          <a:xfrm>
            <a:off x="777004" y="1383053"/>
            <a:ext cx="10637992" cy="430887"/>
          </a:xfrm>
          <a:prstGeom prst="rect">
            <a:avLst/>
          </a:prstGeom>
          <a:noFill/>
        </p:spPr>
        <p:txBody>
          <a:bodyPr wrap="square" rtlCol="0">
            <a:spAutoFit/>
          </a:bodyPr>
          <a:lstStyle/>
          <a:p>
            <a:r>
              <a:rPr lang="en-GB" sz="2200" b="1" dirty="0">
                <a:solidFill>
                  <a:srgbClr val="002060"/>
                </a:solidFill>
                <a:latin typeface="Arial" panose="020B0604020202020204" pitchFamily="34" charset="0"/>
                <a:cs typeface="Arial" panose="020B0604020202020204" pitchFamily="34" charset="0"/>
              </a:rPr>
              <a:t>SEEMiS</a:t>
            </a:r>
          </a:p>
        </p:txBody>
      </p:sp>
      <p:sp>
        <p:nvSpPr>
          <p:cNvPr id="4" name="TextBox 3">
            <a:extLst>
              <a:ext uri="{FF2B5EF4-FFF2-40B4-BE49-F238E27FC236}">
                <a16:creationId xmlns:a16="http://schemas.microsoft.com/office/drawing/2014/main" id="{DA6AA45E-45BF-BC14-A23B-FF7C481AC944}"/>
              </a:ext>
            </a:extLst>
          </p:cNvPr>
          <p:cNvSpPr txBox="1"/>
          <p:nvPr/>
        </p:nvSpPr>
        <p:spPr>
          <a:xfrm>
            <a:off x="768118" y="1925224"/>
            <a:ext cx="10646877"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SEEMiS (or any school recording system) can be used in many ways to support transgender young people such as by logging bullying incidents and changing name and gender markers to reflect the gender identity of students. </a:t>
            </a:r>
          </a:p>
        </p:txBody>
      </p:sp>
      <p:sp>
        <p:nvSpPr>
          <p:cNvPr id="9" name="TextBox 8">
            <a:extLst>
              <a:ext uri="{FF2B5EF4-FFF2-40B4-BE49-F238E27FC236}">
                <a16:creationId xmlns:a16="http://schemas.microsoft.com/office/drawing/2014/main" id="{4B20F2DE-638B-E562-5FB7-90F0F7E5D268}"/>
              </a:ext>
            </a:extLst>
          </p:cNvPr>
          <p:cNvSpPr txBox="1"/>
          <p:nvPr/>
        </p:nvSpPr>
        <p:spPr>
          <a:xfrm>
            <a:off x="758978" y="3197463"/>
            <a:ext cx="10664903" cy="2554545"/>
          </a:xfrm>
          <a:prstGeom prst="rect">
            <a:avLst/>
          </a:prstGeom>
          <a:noFill/>
        </p:spPr>
        <p:txBody>
          <a:bodyPr wrap="square" rtlCol="0">
            <a:spAutoFit/>
          </a:bodyPr>
          <a:lstStyle/>
          <a:p>
            <a:pPr algn="ctr"/>
            <a:r>
              <a:rPr lang="en-GB" sz="2000" b="1" dirty="0">
                <a:solidFill>
                  <a:srgbClr val="002060"/>
                </a:solidFill>
                <a:latin typeface="Arial" panose="020B0604020202020204" pitchFamily="34" charset="0"/>
                <a:cs typeface="Arial" panose="020B0604020202020204" pitchFamily="34" charset="0"/>
              </a:rPr>
              <a:t>Under 16s Guidance</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Parental consent is needed for a formal name change, i.e. changing First Name field on SEEMiS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Pupils can request an informal name change using the ‘Known As’ section on SEEMiS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Note that informal name changes are reflected on ParentPay and other linked services. Pupils should be consulted before transferring information between these platforms</a:t>
            </a:r>
          </a:p>
          <a:p>
            <a:pPr marL="285750" indent="-285750">
              <a:buFont typeface="Arial" panose="020B0604020202020204" pitchFamily="34" charset="0"/>
              <a:buChar char="•"/>
            </a:pPr>
            <a:r>
              <a:rPr lang="en-GB" sz="2000" b="0" i="0" dirty="0">
                <a:solidFill>
                  <a:srgbClr val="000000"/>
                </a:solidFill>
                <a:effectLst/>
                <a:latin typeface="Arial" panose="020B0604020202020204" pitchFamily="34" charset="0"/>
                <a:cs typeface="Arial" panose="020B0604020202020204" pitchFamily="34" charset="0"/>
              </a:rPr>
              <a:t>It's important to encourage the young person to speak with their parents or carers about their desire to change their name if they feel safe to do so.</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664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11" name="TextBox 10">
            <a:extLst>
              <a:ext uri="{FF2B5EF4-FFF2-40B4-BE49-F238E27FC236}">
                <a16:creationId xmlns:a16="http://schemas.microsoft.com/office/drawing/2014/main" id="{81246905-237C-07A2-28DF-772182D70597}"/>
              </a:ext>
            </a:extLst>
          </p:cNvPr>
          <p:cNvSpPr txBox="1"/>
          <p:nvPr/>
        </p:nvSpPr>
        <p:spPr>
          <a:xfrm>
            <a:off x="1159473" y="1232727"/>
            <a:ext cx="9873054" cy="2862322"/>
          </a:xfrm>
          <a:prstGeom prst="rect">
            <a:avLst/>
          </a:prstGeom>
          <a:noFill/>
        </p:spPr>
        <p:txBody>
          <a:bodyPr wrap="square" rtlCol="0">
            <a:spAutoFit/>
          </a:bodyPr>
          <a:lstStyle/>
          <a:p>
            <a:pPr algn="ctr"/>
            <a:r>
              <a:rPr lang="en-GB" sz="2000" b="1" dirty="0">
                <a:solidFill>
                  <a:srgbClr val="002060"/>
                </a:solidFill>
                <a:latin typeface="Arial" panose="020B0604020202020204" pitchFamily="34" charset="0"/>
                <a:cs typeface="Arial" panose="020B0604020202020204" pitchFamily="34" charset="0"/>
              </a:rPr>
              <a:t>Over 16s Guidance</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Parental consent is </a:t>
            </a:r>
            <a:r>
              <a:rPr lang="en-GB" sz="2000" b="1" dirty="0">
                <a:latin typeface="Arial" panose="020B0604020202020204" pitchFamily="34" charset="0"/>
                <a:cs typeface="Arial" panose="020B0604020202020204" pitchFamily="34" charset="0"/>
              </a:rPr>
              <a:t>not </a:t>
            </a:r>
            <a:r>
              <a:rPr lang="en-GB" sz="2000" dirty="0">
                <a:latin typeface="Arial" panose="020B0604020202020204" pitchFamily="34" charset="0"/>
                <a:cs typeface="Arial" panose="020B0604020202020204" pitchFamily="34" charset="0"/>
              </a:rPr>
              <a:t>needed for a formal name change, i.e. changing First Name field on SEEMiS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Pupils can still request an informal name change using the ‘Known As’ section on SEEMiS</a:t>
            </a:r>
          </a:p>
          <a:p>
            <a:pPr marL="285750" indent="-285750" algn="l">
              <a:buFont typeface="Arial" panose="020B0604020202020204" pitchFamily="34" charset="0"/>
              <a:buChar char="•"/>
            </a:pPr>
            <a:r>
              <a:rPr lang="en-GB" sz="2000" dirty="0">
                <a:solidFill>
                  <a:srgbClr val="000000"/>
                </a:solidFill>
                <a:latin typeface="Arial" panose="020B0604020202020204" pitchFamily="34" charset="0"/>
                <a:cs typeface="Arial" panose="020B0604020202020204" pitchFamily="34" charset="0"/>
              </a:rPr>
              <a:t>E</a:t>
            </a:r>
            <a:r>
              <a:rPr lang="en-GB" sz="2000" b="0" i="0" dirty="0">
                <a:solidFill>
                  <a:srgbClr val="000000"/>
                </a:solidFill>
                <a:effectLst/>
                <a:latin typeface="Arial" panose="020B0604020202020204" pitchFamily="34" charset="0"/>
                <a:cs typeface="Arial" panose="020B0604020202020204" pitchFamily="34" charset="0"/>
              </a:rPr>
              <a:t>ncourage the young person to talk to their parents/carers if they feel safe to do so. Let them know that formally changing their name means that all correspondence from school to their parents/carers will now use their new name</a:t>
            </a:r>
          </a:p>
          <a:p>
            <a:pPr marL="285750" indent="-285750" algn="l">
              <a:buFont typeface="Arial" panose="020B0604020202020204" pitchFamily="34" charset="0"/>
              <a:buChar char="•"/>
            </a:pPr>
            <a:endParaRPr lang="en-GB" sz="2000" dirty="0">
              <a:solidFill>
                <a:srgbClr val="000000"/>
              </a:solidFill>
              <a:latin typeface="Arial" panose="020B0604020202020204" pitchFamily="34" charset="0"/>
              <a:cs typeface="Arial" panose="020B0604020202020204" pitchFamily="34" charset="0"/>
            </a:endParaRPr>
          </a:p>
        </p:txBody>
      </p:sp>
      <p:sp>
        <p:nvSpPr>
          <p:cNvPr id="12" name="Flowchart: Alternate Process 11">
            <a:extLst>
              <a:ext uri="{FF2B5EF4-FFF2-40B4-BE49-F238E27FC236}">
                <a16:creationId xmlns:a16="http://schemas.microsoft.com/office/drawing/2014/main" id="{8FDDC1B0-B4F5-8C90-28DC-33EBB50EED43}"/>
              </a:ext>
            </a:extLst>
          </p:cNvPr>
          <p:cNvSpPr/>
          <p:nvPr/>
        </p:nvSpPr>
        <p:spPr>
          <a:xfrm>
            <a:off x="1701800" y="4254257"/>
            <a:ext cx="8788399" cy="1504539"/>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0" i="0" dirty="0">
                <a:solidFill>
                  <a:schemeClr val="bg1"/>
                </a:solidFill>
                <a:effectLst/>
                <a:latin typeface="Arial" panose="020B0604020202020204" pitchFamily="34" charset="0"/>
                <a:cs typeface="Arial" panose="020B0604020202020204" pitchFamily="34" charset="0"/>
              </a:rPr>
              <a:t>This content is a brief overview of the information on page 22-25 of the </a:t>
            </a:r>
            <a:r>
              <a:rPr lang="en-GB" sz="2000" b="0" i="0" dirty="0">
                <a:solidFill>
                  <a:srgbClr val="0070C0"/>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Supporting Transgender Pupils in Scottish Schools </a:t>
            </a:r>
            <a:r>
              <a:rPr lang="en-GB" sz="2000" b="0" i="0" dirty="0">
                <a:solidFill>
                  <a:schemeClr val="bg1"/>
                </a:solidFill>
                <a:effectLst/>
                <a:latin typeface="Arial" panose="020B0604020202020204" pitchFamily="34" charset="0"/>
                <a:cs typeface="Arial" panose="020B0604020202020204" pitchFamily="34" charset="0"/>
              </a:rPr>
              <a:t>guidance. Go to these pages to find out more. </a:t>
            </a:r>
          </a:p>
        </p:txBody>
      </p:sp>
    </p:spTree>
    <p:extLst>
      <p:ext uri="{BB962C8B-B14F-4D97-AF65-F5344CB8AC3E}">
        <p14:creationId xmlns:p14="http://schemas.microsoft.com/office/powerpoint/2010/main" val="3805389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11" name="TextBox 10">
            <a:extLst>
              <a:ext uri="{FF2B5EF4-FFF2-40B4-BE49-F238E27FC236}">
                <a16:creationId xmlns:a16="http://schemas.microsoft.com/office/drawing/2014/main" id="{81246905-237C-07A2-28DF-772182D70597}"/>
              </a:ext>
            </a:extLst>
          </p:cNvPr>
          <p:cNvSpPr txBox="1"/>
          <p:nvPr/>
        </p:nvSpPr>
        <p:spPr>
          <a:xfrm>
            <a:off x="1159473" y="1232727"/>
            <a:ext cx="9873054" cy="400110"/>
          </a:xfrm>
          <a:prstGeom prst="rect">
            <a:avLst/>
          </a:prstGeom>
          <a:noFill/>
        </p:spPr>
        <p:txBody>
          <a:bodyPr wrap="square" rtlCol="0">
            <a:spAutoFit/>
          </a:bodyPr>
          <a:lstStyle/>
          <a:p>
            <a:pPr algn="l"/>
            <a:r>
              <a:rPr lang="en-GB" sz="2000" b="1" dirty="0">
                <a:solidFill>
                  <a:srgbClr val="002060"/>
                </a:solidFill>
                <a:latin typeface="Arial" panose="020B0604020202020204" pitchFamily="34" charset="0"/>
                <a:cs typeface="Arial" panose="020B0604020202020204" pitchFamily="34" charset="0"/>
              </a:rPr>
              <a:t>Transphobic Bullying</a:t>
            </a:r>
          </a:p>
        </p:txBody>
      </p:sp>
      <p:sp>
        <p:nvSpPr>
          <p:cNvPr id="4" name="TextBox 3">
            <a:extLst>
              <a:ext uri="{FF2B5EF4-FFF2-40B4-BE49-F238E27FC236}">
                <a16:creationId xmlns:a16="http://schemas.microsoft.com/office/drawing/2014/main" id="{7B7424AF-CA3E-FCB7-CFFD-811275C00B54}"/>
              </a:ext>
            </a:extLst>
          </p:cNvPr>
          <p:cNvSpPr txBox="1"/>
          <p:nvPr/>
        </p:nvSpPr>
        <p:spPr>
          <a:xfrm>
            <a:off x="1159473" y="1632837"/>
            <a:ext cx="9873054" cy="440120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Transphobia can be defined as a dislike of or prejudice against transgender people. Transphobic bullying can be defined as behaviour or language that makes a person feel hurt, threatened, frightened and left out because of their perceived or actual gender identity. This can include denying the validity of their gender identity or refusing to accept a gender identity.</a:t>
            </a:r>
          </a:p>
          <a:p>
            <a:endParaRPr lang="en-GB" sz="2000" dirty="0">
              <a:latin typeface="Arial" panose="020B0604020202020204" pitchFamily="34" charset="0"/>
              <a:cs typeface="Arial" panose="020B0604020202020204" pitchFamily="34" charset="0"/>
            </a:endParaRPr>
          </a:p>
          <a:p>
            <a:r>
              <a:rPr lang="en-GB" sz="2000" b="1" dirty="0">
                <a:solidFill>
                  <a:srgbClr val="002060"/>
                </a:solidFill>
                <a:latin typeface="Arial" panose="020B0604020202020204" pitchFamily="34" charset="0"/>
                <a:cs typeface="Arial" panose="020B0604020202020204" pitchFamily="34" charset="0"/>
              </a:rPr>
              <a:t>Responding to Transphobic Bullying</a:t>
            </a:r>
          </a:p>
          <a:p>
            <a:r>
              <a:rPr lang="en-GB" sz="2000" dirty="0">
                <a:latin typeface="Arial" panose="020B0604020202020204" pitchFamily="34" charset="0"/>
                <a:cs typeface="Arial" panose="020B0604020202020204" pitchFamily="34" charset="0"/>
              </a:rPr>
              <a:t>Bullying incidents can sometimes remove young people's agency and that can disengage young people from the process. It is important that young people being bullied have a say in how this situation is addressed and you should always ask for their view on how they would like things to proceed. </a:t>
            </a:r>
            <a:r>
              <a:rPr lang="en-GB" sz="2000" b="1" u="sng" dirty="0">
                <a:latin typeface="Arial" panose="020B0604020202020204" pitchFamily="34" charset="0"/>
                <a:cs typeface="Arial" panose="020B0604020202020204" pitchFamily="34" charset="0"/>
              </a:rPr>
              <a:t>All instances of transphobic bullying must be recorded and reported to the relevant House Head and/or DHT.  This can be email, Wellbeing Concern Form or direct conversation,</a:t>
            </a:r>
          </a:p>
          <a:p>
            <a:endParaRPr lang="en-GB" sz="20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693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58978" y="488744"/>
            <a:ext cx="1063799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OVERCOMING BARRIERS TO EDUCATION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15" name="Flowchart: Alternate Process 14">
            <a:extLst>
              <a:ext uri="{FF2B5EF4-FFF2-40B4-BE49-F238E27FC236}">
                <a16:creationId xmlns:a16="http://schemas.microsoft.com/office/drawing/2014/main" id="{1B553623-B5E4-72DB-E243-020E9D5EF505}"/>
              </a:ext>
            </a:extLst>
          </p:cNvPr>
          <p:cNvSpPr/>
          <p:nvPr/>
        </p:nvSpPr>
        <p:spPr>
          <a:xfrm>
            <a:off x="447424" y="4434871"/>
            <a:ext cx="11168843" cy="1573713"/>
          </a:xfrm>
          <a:prstGeom prst="flowChartAlternateProcess">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lvl="1" algn="ctr"/>
            <a:r>
              <a:rPr lang="en-GB" sz="2000" dirty="0">
                <a:latin typeface="Arial" panose="020B0604020202020204" pitchFamily="34" charset="0"/>
                <a:cs typeface="Arial" panose="020B0604020202020204" pitchFamily="34" charset="0"/>
              </a:rPr>
              <a:t>Take time to have discussions with the young person and aim to expand their understanding of why transphobic bullying is harmful. You may also want to include specific lessons on Gender Identity and Transphobic Bullying in PSE classes to ensure all learners are expanding their knowledge and understanding of trans/non-binary identities and experiences. </a:t>
            </a:r>
          </a:p>
        </p:txBody>
      </p:sp>
      <p:sp>
        <p:nvSpPr>
          <p:cNvPr id="16" name="Flowchart: Alternate Process 15">
            <a:extLst>
              <a:ext uri="{FF2B5EF4-FFF2-40B4-BE49-F238E27FC236}">
                <a16:creationId xmlns:a16="http://schemas.microsoft.com/office/drawing/2014/main" id="{C0A4B5BE-D79F-D9FC-833B-93CE02B39327}"/>
              </a:ext>
            </a:extLst>
          </p:cNvPr>
          <p:cNvSpPr/>
          <p:nvPr/>
        </p:nvSpPr>
        <p:spPr>
          <a:xfrm>
            <a:off x="4423410" y="1444067"/>
            <a:ext cx="3345180" cy="172212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solidFill>
                  <a:srgbClr val="002060"/>
                </a:solidFill>
                <a:latin typeface="Arial" panose="020B0604020202020204" pitchFamily="34" charset="0"/>
                <a:cs typeface="Arial" panose="020B0604020202020204" pitchFamily="34" charset="0"/>
              </a:rPr>
              <a:t>When responding to young people who are perpetrating transphobic bullying, you may want to ask reflective questions such as: </a:t>
            </a:r>
          </a:p>
        </p:txBody>
      </p:sp>
      <p:sp>
        <p:nvSpPr>
          <p:cNvPr id="17" name="Flowchart: Alternate Process 16">
            <a:extLst>
              <a:ext uri="{FF2B5EF4-FFF2-40B4-BE49-F238E27FC236}">
                <a16:creationId xmlns:a16="http://schemas.microsoft.com/office/drawing/2014/main" id="{94BB514C-C069-D9C5-C368-77360F4C5C02}"/>
              </a:ext>
            </a:extLst>
          </p:cNvPr>
          <p:cNvSpPr/>
          <p:nvPr/>
        </p:nvSpPr>
        <p:spPr>
          <a:xfrm>
            <a:off x="7669360" y="1832589"/>
            <a:ext cx="2103324" cy="1099544"/>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600" b="0" i="0">
                <a:solidFill>
                  <a:schemeClr val="bg1"/>
                </a:solidFill>
                <a:effectLst/>
                <a:latin typeface="Arial" panose="020B0604020202020204" pitchFamily="34" charset="0"/>
                <a:cs typeface="Arial" panose="020B0604020202020204" pitchFamily="34" charset="0"/>
              </a:rPr>
              <a:t>Please explain why you (insert action here)?  </a:t>
            </a:r>
          </a:p>
        </p:txBody>
      </p:sp>
      <p:sp>
        <p:nvSpPr>
          <p:cNvPr id="18" name="Flowchart: Alternate Process 17">
            <a:extLst>
              <a:ext uri="{FF2B5EF4-FFF2-40B4-BE49-F238E27FC236}">
                <a16:creationId xmlns:a16="http://schemas.microsoft.com/office/drawing/2014/main" id="{B9B3632E-176F-D9E7-72D4-9BECEAD4C2F1}"/>
              </a:ext>
            </a:extLst>
          </p:cNvPr>
          <p:cNvSpPr/>
          <p:nvPr/>
        </p:nvSpPr>
        <p:spPr>
          <a:xfrm>
            <a:off x="7002373" y="3040527"/>
            <a:ext cx="2088152" cy="1099545"/>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What needs to change to ensure this does not happen again?</a:t>
            </a:r>
          </a:p>
        </p:txBody>
      </p:sp>
      <p:sp>
        <p:nvSpPr>
          <p:cNvPr id="19" name="Flowchart: Alternate Process 18">
            <a:extLst>
              <a:ext uri="{FF2B5EF4-FFF2-40B4-BE49-F238E27FC236}">
                <a16:creationId xmlns:a16="http://schemas.microsoft.com/office/drawing/2014/main" id="{B003C077-DDE3-741A-7D03-4F51A0EF1449}"/>
              </a:ext>
            </a:extLst>
          </p:cNvPr>
          <p:cNvSpPr/>
          <p:nvPr/>
        </p:nvSpPr>
        <p:spPr>
          <a:xfrm>
            <a:off x="3101475" y="2914976"/>
            <a:ext cx="2103324" cy="1242491"/>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600">
                <a:latin typeface="Arial" panose="020B0604020202020204" pitchFamily="34" charset="0"/>
                <a:cs typeface="Arial" panose="020B0604020202020204" pitchFamily="34" charset="0"/>
              </a:rPr>
              <a:t>What do the words you used mean and did you intend for them to harm somebody else?</a:t>
            </a:r>
          </a:p>
        </p:txBody>
      </p:sp>
      <p:sp>
        <p:nvSpPr>
          <p:cNvPr id="20" name="Flowchart: Alternate Process 19">
            <a:extLst>
              <a:ext uri="{FF2B5EF4-FFF2-40B4-BE49-F238E27FC236}">
                <a16:creationId xmlns:a16="http://schemas.microsoft.com/office/drawing/2014/main" id="{CFE9F619-192B-A693-AB18-C27E432521A3}"/>
              </a:ext>
            </a:extLst>
          </p:cNvPr>
          <p:cNvSpPr/>
          <p:nvPr/>
        </p:nvSpPr>
        <p:spPr>
          <a:xfrm>
            <a:off x="2335564" y="1749148"/>
            <a:ext cx="2210004" cy="1099544"/>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1600" dirty="0">
                <a:latin typeface="Arial" panose="020B0604020202020204" pitchFamily="34" charset="0"/>
                <a:cs typeface="Arial" panose="020B0604020202020204" pitchFamily="34" charset="0"/>
              </a:rPr>
              <a:t>Do you understand why what you did may have been hurtful? </a:t>
            </a:r>
          </a:p>
        </p:txBody>
      </p:sp>
    </p:spTree>
    <p:extLst>
      <p:ext uri="{BB962C8B-B14F-4D97-AF65-F5344CB8AC3E}">
        <p14:creationId xmlns:p14="http://schemas.microsoft.com/office/powerpoint/2010/main" val="641464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D062BF-67BE-54C8-2A1F-F376767CA88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64" b="6664"/>
          <a:stretch/>
        </p:blipFill>
        <p:spPr>
          <a:xfrm>
            <a:off x="0" y="0"/>
            <a:ext cx="6096000" cy="6858000"/>
          </a:xfrm>
        </p:spPr>
      </p:pic>
      <p:sp>
        <p:nvSpPr>
          <p:cNvPr id="3" name="Rectangle 2">
            <a:extLst>
              <a:ext uri="{FF2B5EF4-FFF2-40B4-BE49-F238E27FC236}">
                <a16:creationId xmlns:a16="http://schemas.microsoft.com/office/drawing/2014/main" id="{8E7B371B-AAE4-D1B3-7930-0FEBDC2EBBFA}"/>
              </a:ext>
            </a:extLst>
          </p:cNvPr>
          <p:cNvSpPr/>
          <p:nvPr/>
        </p:nvSpPr>
        <p:spPr>
          <a:xfrm>
            <a:off x="595053" y="2781727"/>
            <a:ext cx="5344868" cy="129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23713103-681A-9CC4-77EF-93F9B504BC72}"/>
              </a:ext>
            </a:extLst>
          </p:cNvPr>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8176EA21-6881-691A-9958-F722234AE9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7" name="Picture 6">
              <a:extLst>
                <a:ext uri="{FF2B5EF4-FFF2-40B4-BE49-F238E27FC236}">
                  <a16:creationId xmlns:a16="http://schemas.microsoft.com/office/drawing/2014/main" id="{CA3380E2-B796-2882-632B-0CCE18E85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pic>
        <p:nvPicPr>
          <p:cNvPr id="8" name="Picture 7">
            <a:extLst>
              <a:ext uri="{FF2B5EF4-FFF2-40B4-BE49-F238E27FC236}">
                <a16:creationId xmlns:a16="http://schemas.microsoft.com/office/drawing/2014/main" id="{386CC528-1CF8-20F6-8B39-A757FFB4D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4464" y="0"/>
            <a:ext cx="97536" cy="6858000"/>
          </a:xfrm>
          <a:prstGeom prst="rect">
            <a:avLst/>
          </a:prstGeom>
        </p:spPr>
      </p:pic>
      <p:sp>
        <p:nvSpPr>
          <p:cNvPr id="9" name="TextBox 8">
            <a:extLst>
              <a:ext uri="{FF2B5EF4-FFF2-40B4-BE49-F238E27FC236}">
                <a16:creationId xmlns:a16="http://schemas.microsoft.com/office/drawing/2014/main" id="{18C4D523-B048-BCBB-2C63-5B7CE49C89BE}"/>
              </a:ext>
            </a:extLst>
          </p:cNvPr>
          <p:cNvSpPr txBox="1"/>
          <p:nvPr/>
        </p:nvSpPr>
        <p:spPr>
          <a:xfrm>
            <a:off x="6610860" y="256621"/>
            <a:ext cx="5483604" cy="1077218"/>
          </a:xfrm>
          <a:prstGeom prst="rect">
            <a:avLst/>
          </a:prstGeom>
          <a:noFill/>
        </p:spPr>
        <p:txBody>
          <a:bodyPr wrap="square" rtlCol="0">
            <a:spAutoFit/>
          </a:bodyPr>
          <a:lstStyle/>
          <a:p>
            <a:r>
              <a:rPr lang="en-US" sz="3200" dirty="0">
                <a:solidFill>
                  <a:schemeClr val="bg1"/>
                </a:solidFill>
                <a:latin typeface="Arial Rounded MT Bold" panose="020F0704030504030204" pitchFamily="34" charset="0"/>
              </a:rPr>
              <a:t>ACTION PLAN AT LEITH ACADEMY</a:t>
            </a:r>
            <a:endParaRPr lang="en-GB" sz="3200" dirty="0">
              <a:solidFill>
                <a:schemeClr val="bg1"/>
              </a:solidFill>
              <a:latin typeface="Arial Rounded MT Bold" panose="020F0704030504030204" pitchFamily="34" charset="0"/>
            </a:endParaRPr>
          </a:p>
        </p:txBody>
      </p:sp>
      <p:sp>
        <p:nvSpPr>
          <p:cNvPr id="10" name="TextBox 9">
            <a:extLst>
              <a:ext uri="{FF2B5EF4-FFF2-40B4-BE49-F238E27FC236}">
                <a16:creationId xmlns:a16="http://schemas.microsoft.com/office/drawing/2014/main" id="{551A4CAC-2267-D141-2D7F-5460F6BC94E2}"/>
              </a:ext>
            </a:extLst>
          </p:cNvPr>
          <p:cNvSpPr txBox="1"/>
          <p:nvPr/>
        </p:nvSpPr>
        <p:spPr>
          <a:xfrm>
            <a:off x="6708396" y="1810074"/>
            <a:ext cx="5154202" cy="4154984"/>
          </a:xfrm>
          <a:prstGeom prst="rect">
            <a:avLst/>
          </a:prstGeom>
          <a:no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As part of  Leith Academy’s work toward the </a:t>
            </a:r>
            <a:r>
              <a:rPr lang="en-GB" sz="2400" b="1" dirty="0">
                <a:solidFill>
                  <a:schemeClr val="bg1"/>
                </a:solidFill>
                <a:highlight>
                  <a:srgbClr val="FBC433"/>
                </a:highlight>
                <a:latin typeface="Arial" panose="020B0604020202020204" pitchFamily="34" charset="0"/>
                <a:cs typeface="Arial" panose="020B0604020202020204" pitchFamily="34" charset="0"/>
              </a:rPr>
              <a:t>GOLD</a:t>
            </a:r>
            <a:r>
              <a:rPr lang="en-GB" sz="2400" b="1" dirty="0">
                <a:solidFill>
                  <a:schemeClr val="bg1"/>
                </a:solidFill>
                <a:latin typeface="Arial" panose="020B0604020202020204" pitchFamily="34" charset="0"/>
                <a:cs typeface="Arial" panose="020B0604020202020204" pitchFamily="34" charset="0"/>
              </a:rPr>
              <a:t> </a:t>
            </a:r>
            <a:r>
              <a:rPr lang="en-GB" sz="2400" dirty="0">
                <a:solidFill>
                  <a:schemeClr val="bg1"/>
                </a:solidFill>
                <a:latin typeface="Arial" panose="020B0604020202020204" pitchFamily="34" charset="0"/>
                <a:cs typeface="Arial" panose="020B0604020202020204" pitchFamily="34" charset="0"/>
              </a:rPr>
              <a:t>Charter </a:t>
            </a:r>
            <a:r>
              <a:rPr lang="en-GB" sz="2400" dirty="0" err="1">
                <a:solidFill>
                  <a:schemeClr val="bg1"/>
                </a:solidFill>
                <a:latin typeface="Arial" panose="020B0604020202020204" pitchFamily="34" charset="0"/>
                <a:cs typeface="Arial" panose="020B0604020202020204" pitchFamily="34" charset="0"/>
              </a:rPr>
              <a:t>Award,we</a:t>
            </a:r>
            <a:r>
              <a:rPr lang="en-GB" sz="2400" dirty="0">
                <a:solidFill>
                  <a:schemeClr val="bg1"/>
                </a:solidFill>
                <a:latin typeface="Arial" panose="020B0604020202020204" pitchFamily="34" charset="0"/>
                <a:cs typeface="Arial" panose="020B0604020202020204" pitchFamily="34" charset="0"/>
              </a:rPr>
              <a:t> will be using the knowledge and experience gained from the Supporting Transgender Young People in School Training to form our Action Plan moving forward.</a:t>
            </a:r>
          </a:p>
          <a:p>
            <a:endParaRPr lang="en-GB" sz="2400" dirty="0">
              <a:solidFill>
                <a:schemeClr val="bg1"/>
              </a:solidFill>
              <a:latin typeface="Arial" panose="020B0604020202020204" pitchFamily="34" charset="0"/>
              <a:cs typeface="Arial" panose="020B0604020202020204" pitchFamily="34" charset="0"/>
            </a:endParaRPr>
          </a:p>
          <a:p>
            <a:r>
              <a:rPr lang="en-GB" sz="2400" dirty="0">
                <a:solidFill>
                  <a:schemeClr val="bg1"/>
                </a:solidFill>
                <a:latin typeface="Arial" panose="020B0604020202020204" pitchFamily="34" charset="0"/>
                <a:cs typeface="Arial" panose="020B0604020202020204" pitchFamily="34" charset="0"/>
              </a:rPr>
              <a:t>Creating an Action Plan is a goal we need to achieve for the LGBT Charter Programme.</a:t>
            </a:r>
          </a:p>
        </p:txBody>
      </p:sp>
      <p:pic>
        <p:nvPicPr>
          <p:cNvPr id="2" name="Picture 1" descr="A picture containing text, clipart&#10;&#10;Description automatically generated">
            <a:extLst>
              <a:ext uri="{FF2B5EF4-FFF2-40B4-BE49-F238E27FC236}">
                <a16:creationId xmlns:a16="http://schemas.microsoft.com/office/drawing/2014/main" id="{7FF35C36-6DB2-46A6-AC65-68B9B877F7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1435" y="2701614"/>
            <a:ext cx="3104370" cy="1548965"/>
          </a:xfrm>
          <a:prstGeom prst="rect">
            <a:avLst/>
          </a:prstGeom>
        </p:spPr>
      </p:pic>
      <p:pic>
        <p:nvPicPr>
          <p:cNvPr id="11" name="Picture 10">
            <a:extLst>
              <a:ext uri="{FF2B5EF4-FFF2-40B4-BE49-F238E27FC236}">
                <a16:creationId xmlns:a16="http://schemas.microsoft.com/office/drawing/2014/main" id="{AAF9EED0-9AED-7DD7-D0EE-23AC379EF5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6222" y="2837080"/>
            <a:ext cx="2440248" cy="1413499"/>
          </a:xfrm>
          <a:prstGeom prst="rect">
            <a:avLst/>
          </a:prstGeom>
        </p:spPr>
      </p:pic>
    </p:spTree>
    <p:extLst>
      <p:ext uri="{BB962C8B-B14F-4D97-AF65-F5344CB8AC3E}">
        <p14:creationId xmlns:p14="http://schemas.microsoft.com/office/powerpoint/2010/main" val="1882173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0" y="399393"/>
            <a:ext cx="8661400" cy="523220"/>
          </a:xfrm>
          <a:prstGeom prst="rect">
            <a:avLst/>
          </a:prstGeom>
          <a:noFill/>
        </p:spPr>
        <p:txBody>
          <a:bodyPr wrap="square" rtlCol="0">
            <a:spAutoFit/>
          </a:bodyPr>
          <a:lstStyle/>
          <a:p>
            <a:pPr algn="ctr"/>
            <a:r>
              <a:rPr lang="en-US" sz="2800" dirty="0">
                <a:solidFill>
                  <a:srgbClr val="002060"/>
                </a:solidFill>
                <a:latin typeface="Arial Rounded MT Bold" panose="020F0704030504030204" pitchFamily="34" charset="0"/>
                <a:cs typeface="Helvetica" panose="020B0604020202020204" pitchFamily="34" charset="0"/>
              </a:rPr>
              <a:t>ACTION PLAN for LEITH ACADEMY:</a:t>
            </a:r>
            <a:endParaRPr lang="en-GB" sz="2800" dirty="0">
              <a:solidFill>
                <a:srgbClr val="002060"/>
              </a:solidFill>
              <a:highlight>
                <a:srgbClr val="FFFF00"/>
              </a:highlight>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9" name="Picture 8">
            <a:extLst>
              <a:ext uri="{FF2B5EF4-FFF2-40B4-BE49-F238E27FC236}">
                <a16:creationId xmlns:a16="http://schemas.microsoft.com/office/drawing/2014/main" id="{A8CDDD40-4418-FC6F-18F9-49670D091B51}"/>
              </a:ext>
            </a:extLst>
          </p:cNvPr>
          <p:cNvPicPr>
            <a:picLocks noChangeAspect="1"/>
          </p:cNvPicPr>
          <p:nvPr/>
        </p:nvPicPr>
        <p:blipFill>
          <a:blip r:embed="rId6"/>
          <a:stretch>
            <a:fillRect/>
          </a:stretch>
        </p:blipFill>
        <p:spPr>
          <a:xfrm>
            <a:off x="761128" y="918123"/>
            <a:ext cx="10983448" cy="5515169"/>
          </a:xfrm>
          <a:prstGeom prst="rect">
            <a:avLst/>
          </a:prstGeom>
        </p:spPr>
      </p:pic>
    </p:spTree>
    <p:extLst>
      <p:ext uri="{BB962C8B-B14F-4D97-AF65-F5344CB8AC3E}">
        <p14:creationId xmlns:p14="http://schemas.microsoft.com/office/powerpoint/2010/main" val="3734944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Placeholder 3">
            <a:extLst>
              <a:ext uri="{FF2B5EF4-FFF2-40B4-BE49-F238E27FC236}">
                <a16:creationId xmlns:a16="http://schemas.microsoft.com/office/drawing/2014/main" id="{44F8A317-54D9-5C30-AAA5-AE4726CFD1A3}"/>
              </a:ext>
            </a:extLst>
          </p:cNvPr>
          <p:cNvPicPr>
            <a:picLocks noGrp="1" noChangeAspect="1"/>
          </p:cNvPicPr>
          <p:nvPr>
            <p:ph type="pic" sz="quarter" idx="10"/>
          </p:nvPr>
        </p:nvPicPr>
        <p:blipFill>
          <a:blip r:embed="rId2"/>
          <a:srcRect r="5760"/>
          <a:stretch/>
        </p:blipFill>
        <p:spPr>
          <a:xfrm>
            <a:off x="20" y="1282"/>
            <a:ext cx="12191980" cy="6856718"/>
          </a:xfrm>
          <a:prstGeom prst="rect">
            <a:avLst/>
          </a:prstGeom>
        </p:spPr>
      </p:pic>
    </p:spTree>
    <p:extLst>
      <p:ext uri="{BB962C8B-B14F-4D97-AF65-F5344CB8AC3E}">
        <p14:creationId xmlns:p14="http://schemas.microsoft.com/office/powerpoint/2010/main" val="4154948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D4D633F-6A9B-FDEA-63A6-3ED12F576A8C}"/>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t="6821" b="6821"/>
          <a:stretch/>
        </p:blipFill>
        <p:spPr>
          <a:xfrm>
            <a:off x="6086669" y="0"/>
            <a:ext cx="6105331" cy="6858000"/>
          </a:xfrm>
          <a:blipFill>
            <a:blip r:embed="rId4"/>
            <a:stretch>
              <a:fillRect/>
            </a:stretch>
          </a:blipFill>
        </p:spPr>
      </p:pic>
      <p:pic>
        <p:nvPicPr>
          <p:cNvPr id="14" name="Picture 13">
            <a:extLst>
              <a:ext uri="{FF2B5EF4-FFF2-40B4-BE49-F238E27FC236}">
                <a16:creationId xmlns:a16="http://schemas.microsoft.com/office/drawing/2014/main" id="{7505EEC3-6E8A-5CA4-395D-AC65C6EA11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7460" y="6186557"/>
            <a:ext cx="954824" cy="553076"/>
          </a:xfrm>
          <a:prstGeom prst="rect">
            <a:avLst/>
          </a:prstGeom>
        </p:spPr>
      </p:pic>
      <p:pic>
        <p:nvPicPr>
          <p:cNvPr id="15" name="Picture 14">
            <a:extLst>
              <a:ext uri="{FF2B5EF4-FFF2-40B4-BE49-F238E27FC236}">
                <a16:creationId xmlns:a16="http://schemas.microsoft.com/office/drawing/2014/main" id="{337777CA-A62E-7F61-CBEB-BFDB6D82C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3348" y="6403546"/>
            <a:ext cx="2674417" cy="222247"/>
          </a:xfrm>
          <a:prstGeom prst="rect">
            <a:avLst/>
          </a:prstGeom>
        </p:spPr>
      </p:pic>
      <p:sp>
        <p:nvSpPr>
          <p:cNvPr id="2" name="TextBox 1">
            <a:extLst>
              <a:ext uri="{FF2B5EF4-FFF2-40B4-BE49-F238E27FC236}">
                <a16:creationId xmlns:a16="http://schemas.microsoft.com/office/drawing/2014/main" id="{F4174D19-1F70-7964-C845-3FC40D5815B8}"/>
              </a:ext>
            </a:extLst>
          </p:cNvPr>
          <p:cNvSpPr txBox="1"/>
          <p:nvPr/>
        </p:nvSpPr>
        <p:spPr>
          <a:xfrm>
            <a:off x="304584" y="232207"/>
            <a:ext cx="5483604" cy="954107"/>
          </a:xfrm>
          <a:prstGeom prst="rect">
            <a:avLst/>
          </a:prstGeom>
          <a:noFill/>
        </p:spPr>
        <p:txBody>
          <a:bodyPr wrap="square" rtlCol="0">
            <a:spAutoFit/>
          </a:bodyPr>
          <a:lstStyle/>
          <a:p>
            <a:r>
              <a:rPr lang="en-US" sz="2800" dirty="0">
                <a:solidFill>
                  <a:schemeClr val="bg1"/>
                </a:solidFill>
                <a:latin typeface="Arial Rounded MT Bold" panose="020F0704030504030204" pitchFamily="34" charset="0"/>
              </a:rPr>
              <a:t>LGBT YOUTH SCOTLAND – </a:t>
            </a:r>
          </a:p>
          <a:p>
            <a:r>
              <a:rPr lang="en-US" sz="2800" dirty="0">
                <a:solidFill>
                  <a:schemeClr val="bg1"/>
                </a:solidFill>
                <a:latin typeface="Arial Rounded MT Bold" panose="020F0704030504030204" pitchFamily="34" charset="0"/>
              </a:rPr>
              <a:t>LGBT AWARENESS TRAINING</a:t>
            </a:r>
            <a:endParaRPr lang="en-GB" sz="2800" dirty="0">
              <a:solidFill>
                <a:schemeClr val="bg1"/>
              </a:solidFill>
              <a:latin typeface="Arial Rounded MT Bold" panose="020F0704030504030204" pitchFamily="34" charset="0"/>
            </a:endParaRPr>
          </a:p>
        </p:txBody>
      </p:sp>
      <p:sp>
        <p:nvSpPr>
          <p:cNvPr id="3" name="TextBox 2">
            <a:extLst>
              <a:ext uri="{FF2B5EF4-FFF2-40B4-BE49-F238E27FC236}">
                <a16:creationId xmlns:a16="http://schemas.microsoft.com/office/drawing/2014/main" id="{3E52805A-ED85-7113-4E22-136BB90B818B}"/>
              </a:ext>
            </a:extLst>
          </p:cNvPr>
          <p:cNvSpPr txBox="1"/>
          <p:nvPr/>
        </p:nvSpPr>
        <p:spPr>
          <a:xfrm>
            <a:off x="382828" y="1286551"/>
            <a:ext cx="5405360" cy="4093428"/>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As part of the LGBT Charter programme, many staff received two rounds of training to help us learn and develop our understanding of LGBTQ+ identities and the experiences of LGBTQ+ young people in schools.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This briefing aims to share key lessons from the Supporting Transgender Young People in Schools Training, which focuses specifically on the experiences of trans young people in schools.</a:t>
            </a:r>
          </a:p>
          <a:p>
            <a:endParaRPr lang="en-GB" sz="2000" dirty="0">
              <a:latin typeface="Arial" panose="020B0604020202020204" pitchFamily="34" charset="0"/>
              <a:cs typeface="Arial" panose="020B0604020202020204" pitchFamily="34" charset="0"/>
            </a:endParaRPr>
          </a:p>
          <a:p>
            <a:endParaRPr lang="en-GB" sz="2000" dirty="0">
              <a:solidFill>
                <a:schemeClr val="bg1"/>
              </a:solidFill>
              <a:highlight>
                <a:srgbClr val="FFFF00"/>
              </a:highligh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E81356-6640-8D45-412C-23F712BD1B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8" name="Picture 7">
            <a:extLst>
              <a:ext uri="{FF2B5EF4-FFF2-40B4-BE49-F238E27FC236}">
                <a16:creationId xmlns:a16="http://schemas.microsoft.com/office/drawing/2014/main" id="{95050A0E-AE4E-A279-F69E-EB42E8F82FED}"/>
              </a:ext>
            </a:extLst>
          </p:cNvPr>
          <p:cNvPicPr>
            <a:picLocks noChangeAspect="1"/>
          </p:cNvPicPr>
          <p:nvPr/>
        </p:nvPicPr>
        <p:blipFill>
          <a:blip r:embed="rId8"/>
          <a:stretch>
            <a:fillRect/>
          </a:stretch>
        </p:blipFill>
        <p:spPr>
          <a:xfrm>
            <a:off x="6776285" y="0"/>
            <a:ext cx="5032887" cy="6858000"/>
          </a:xfrm>
          <a:prstGeom prst="rect">
            <a:avLst/>
          </a:prstGeom>
        </p:spPr>
      </p:pic>
    </p:spTree>
    <p:extLst>
      <p:ext uri="{BB962C8B-B14F-4D97-AF65-F5344CB8AC3E}">
        <p14:creationId xmlns:p14="http://schemas.microsoft.com/office/powerpoint/2010/main" val="3810467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ED062BF-67BE-54C8-2A1F-F376767CA88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664" b="6664"/>
          <a:stretch/>
        </p:blipFill>
        <p:spPr>
          <a:xfrm>
            <a:off x="0" y="0"/>
            <a:ext cx="6096000" cy="6858000"/>
          </a:xfrm>
        </p:spPr>
      </p:pic>
      <p:sp>
        <p:nvSpPr>
          <p:cNvPr id="3" name="Rectangle 2">
            <a:extLst>
              <a:ext uri="{FF2B5EF4-FFF2-40B4-BE49-F238E27FC236}">
                <a16:creationId xmlns:a16="http://schemas.microsoft.com/office/drawing/2014/main" id="{8E7B371B-AAE4-D1B3-7930-0FEBDC2EBBFA}"/>
              </a:ext>
            </a:extLst>
          </p:cNvPr>
          <p:cNvSpPr/>
          <p:nvPr/>
        </p:nvSpPr>
        <p:spPr>
          <a:xfrm>
            <a:off x="595053" y="2781727"/>
            <a:ext cx="5344868" cy="129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23713103-681A-9CC4-77EF-93F9B504BC72}"/>
              </a:ext>
            </a:extLst>
          </p:cNvPr>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8176EA21-6881-691A-9958-F722234AE9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7" name="Picture 6">
              <a:extLst>
                <a:ext uri="{FF2B5EF4-FFF2-40B4-BE49-F238E27FC236}">
                  <a16:creationId xmlns:a16="http://schemas.microsoft.com/office/drawing/2014/main" id="{CA3380E2-B796-2882-632B-0CCE18E85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pic>
        <p:nvPicPr>
          <p:cNvPr id="8" name="Picture 7">
            <a:extLst>
              <a:ext uri="{FF2B5EF4-FFF2-40B4-BE49-F238E27FC236}">
                <a16:creationId xmlns:a16="http://schemas.microsoft.com/office/drawing/2014/main" id="{386CC528-1CF8-20F6-8B39-A757FFB4DE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94464" y="0"/>
            <a:ext cx="97536" cy="6858000"/>
          </a:xfrm>
          <a:prstGeom prst="rect">
            <a:avLst/>
          </a:prstGeom>
        </p:spPr>
      </p:pic>
      <p:sp>
        <p:nvSpPr>
          <p:cNvPr id="9" name="TextBox 8">
            <a:extLst>
              <a:ext uri="{FF2B5EF4-FFF2-40B4-BE49-F238E27FC236}">
                <a16:creationId xmlns:a16="http://schemas.microsoft.com/office/drawing/2014/main" id="{18C4D523-B048-BCBB-2C63-5B7CE49C89BE}"/>
              </a:ext>
            </a:extLst>
          </p:cNvPr>
          <p:cNvSpPr txBox="1"/>
          <p:nvPr/>
        </p:nvSpPr>
        <p:spPr>
          <a:xfrm>
            <a:off x="6410869" y="256621"/>
            <a:ext cx="5483604" cy="584775"/>
          </a:xfrm>
          <a:prstGeom prst="rect">
            <a:avLst/>
          </a:prstGeom>
          <a:noFill/>
        </p:spPr>
        <p:txBody>
          <a:bodyPr wrap="square" rtlCol="0">
            <a:spAutoFit/>
          </a:bodyPr>
          <a:lstStyle/>
          <a:p>
            <a:r>
              <a:rPr lang="en-US" sz="3200" dirty="0">
                <a:solidFill>
                  <a:schemeClr val="bg1"/>
                </a:solidFill>
                <a:latin typeface="Arial Rounded MT Bold" panose="020F0704030504030204" pitchFamily="34" charset="0"/>
              </a:rPr>
              <a:t>CURRICULUM INCLUSION</a:t>
            </a:r>
            <a:endParaRPr lang="en-GB" sz="3200" dirty="0">
              <a:solidFill>
                <a:schemeClr val="bg1"/>
              </a:solidFill>
              <a:latin typeface="Arial Rounded MT Bold" panose="020F0704030504030204" pitchFamily="34" charset="0"/>
            </a:endParaRPr>
          </a:p>
        </p:txBody>
      </p:sp>
      <p:sp>
        <p:nvSpPr>
          <p:cNvPr id="10" name="TextBox 9">
            <a:extLst>
              <a:ext uri="{FF2B5EF4-FFF2-40B4-BE49-F238E27FC236}">
                <a16:creationId xmlns:a16="http://schemas.microsoft.com/office/drawing/2014/main" id="{551A4CAC-2267-D141-2D7F-5460F6BC94E2}"/>
              </a:ext>
            </a:extLst>
          </p:cNvPr>
          <p:cNvSpPr txBox="1"/>
          <p:nvPr/>
        </p:nvSpPr>
        <p:spPr>
          <a:xfrm>
            <a:off x="6708396" y="1260866"/>
            <a:ext cx="4888551" cy="2677656"/>
          </a:xfrm>
          <a:prstGeom prst="rect">
            <a:avLst/>
          </a:prstGeom>
          <a:noFill/>
        </p:spPr>
        <p:txBody>
          <a:bodyPr wrap="square" rtlCol="0">
            <a:spAutoFit/>
          </a:bodyPr>
          <a:lstStyle/>
          <a:p>
            <a:r>
              <a:rPr lang="en-GB" sz="2800" dirty="0">
                <a:solidFill>
                  <a:schemeClr val="bg1"/>
                </a:solidFill>
                <a:latin typeface="Arial" panose="020B0604020202020204" pitchFamily="34" charset="0"/>
                <a:cs typeface="Arial" panose="020B0604020202020204" pitchFamily="34" charset="0"/>
              </a:rPr>
              <a:t>Want some ideas on how the curriculum can be more LGBTQ+ inclusive? See our tips and ideas for different subjects on the following slides…</a:t>
            </a:r>
            <a:endParaRPr lang="en-GB" sz="2000"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385D9CE-5A9F-3597-F474-3261DAE391CA}"/>
              </a:ext>
            </a:extLst>
          </p:cNvPr>
          <p:cNvPicPr>
            <a:picLocks noChangeAspect="1"/>
          </p:cNvPicPr>
          <p:nvPr/>
        </p:nvPicPr>
        <p:blipFill>
          <a:blip r:embed="rId7"/>
          <a:stretch>
            <a:fillRect/>
          </a:stretch>
        </p:blipFill>
        <p:spPr>
          <a:xfrm>
            <a:off x="1074464" y="1732160"/>
            <a:ext cx="3947072" cy="3550950"/>
          </a:xfrm>
          <a:prstGeom prst="rect">
            <a:avLst/>
          </a:prstGeom>
        </p:spPr>
      </p:pic>
    </p:spTree>
    <p:extLst>
      <p:ext uri="{BB962C8B-B14F-4D97-AF65-F5344CB8AC3E}">
        <p14:creationId xmlns:p14="http://schemas.microsoft.com/office/powerpoint/2010/main" val="2346059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84346" y="448659"/>
            <a:ext cx="11917153"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EXAMPLES OF CIRRICULUM INCLUSION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CC8D1813-ABB6-F649-2E09-38F18FBE9141}"/>
              </a:ext>
            </a:extLst>
          </p:cNvPr>
          <p:cNvSpPr txBox="1"/>
          <p:nvPr/>
        </p:nvSpPr>
        <p:spPr>
          <a:xfrm>
            <a:off x="630133" y="1169054"/>
            <a:ext cx="10895682" cy="1631216"/>
          </a:xfrm>
          <a:prstGeom prst="rect">
            <a:avLst/>
          </a:prstGeom>
          <a:noFill/>
        </p:spPr>
        <p:txBody>
          <a:bodyPr wrap="square" rtlCol="0">
            <a:spAutoFit/>
          </a:bodyPr>
          <a:lstStyle/>
          <a:p>
            <a:r>
              <a:rPr lang="en-GB" sz="2000" b="1" dirty="0">
                <a:solidFill>
                  <a:srgbClr val="002060"/>
                </a:solidFill>
                <a:latin typeface="Arial" panose="020B0604020202020204" pitchFamily="34" charset="0"/>
                <a:cs typeface="Arial" panose="020B0604020202020204" pitchFamily="34" charset="0"/>
              </a:rPr>
              <a:t>Trans Icons</a:t>
            </a:r>
          </a:p>
          <a:p>
            <a:r>
              <a:rPr lang="en-GB" sz="2000" dirty="0">
                <a:latin typeface="Arial" panose="020B0604020202020204" pitchFamily="34" charset="0"/>
                <a:cs typeface="Arial" panose="020B0604020202020204" pitchFamily="34" charset="0"/>
              </a:rPr>
              <a:t>Having positive role models that are inclusive of all gender identities and celebrating their achievements can be incredibly beneficial for young people and improve their views on their own wellbeing and future.</a:t>
            </a:r>
          </a:p>
          <a:p>
            <a:endParaRPr lang="en-GB" sz="2000" dirty="0"/>
          </a:p>
        </p:txBody>
      </p:sp>
      <p:sp>
        <p:nvSpPr>
          <p:cNvPr id="14" name="TextBox 13">
            <a:extLst>
              <a:ext uri="{FF2B5EF4-FFF2-40B4-BE49-F238E27FC236}">
                <a16:creationId xmlns:a16="http://schemas.microsoft.com/office/drawing/2014/main" id="{10F861D9-C3C2-575D-1083-8834D9A9DE01}"/>
              </a:ext>
            </a:extLst>
          </p:cNvPr>
          <p:cNvSpPr txBox="1"/>
          <p:nvPr/>
        </p:nvSpPr>
        <p:spPr>
          <a:xfrm>
            <a:off x="630133" y="2480824"/>
            <a:ext cx="6398628" cy="3847207"/>
          </a:xfrm>
          <a:prstGeom prst="rect">
            <a:avLst/>
          </a:prstGeom>
          <a:noFill/>
        </p:spPr>
        <p:txBody>
          <a:bodyPr wrap="square" rtlCol="0">
            <a:spAutoFit/>
          </a:bodyPr>
          <a:lstStyle/>
          <a:p>
            <a:r>
              <a:rPr lang="en-GB" sz="2000" b="1" u="sng" dirty="0">
                <a:solidFill>
                  <a:srgbClr val="002060"/>
                </a:solidFill>
                <a:latin typeface="Arial" panose="020B0604020202020204" pitchFamily="34" charset="0"/>
                <a:cs typeface="Arial" panose="020B0604020202020204" pitchFamily="34" charset="0"/>
              </a:rPr>
              <a:t>History – Sylvia Rivera</a:t>
            </a:r>
          </a:p>
          <a:p>
            <a:r>
              <a:rPr lang="en-GB" sz="2000" dirty="0">
                <a:latin typeface="Arial" panose="020B0604020202020204" pitchFamily="34" charset="0"/>
                <a:cs typeface="Arial" panose="020B0604020202020204" pitchFamily="34" charset="0"/>
              </a:rPr>
              <a:t>Sylvia Rivera was a leader during the 1969 Stonewall Inn uprising. She fought against the exclusion of transgender people, especially transgender people of colour, from the larger movement for gay rights. Along with Marsha P. Johnson, Rivera started the Street Transvestite Action Revolutionaries (STAR) around 1971. The group became a space to organise and discuss issues facing the transgender community in New York City and they also had a building, STAR House, that provided lodgings for those who needed it.</a:t>
            </a:r>
          </a:p>
          <a:p>
            <a:endParaRPr lang="en-GB" sz="2400" dirty="0">
              <a:latin typeface="Arial" panose="020B0604020202020204" pitchFamily="34" charset="0"/>
              <a:cs typeface="Arial" panose="020B0604020202020204" pitchFamily="34" charset="0"/>
            </a:endParaRPr>
          </a:p>
        </p:txBody>
      </p:sp>
      <p:pic>
        <p:nvPicPr>
          <p:cNvPr id="15" name="Picture 14" descr="A person sitting in a chair&#10;&#10;Description automatically generated">
            <a:extLst>
              <a:ext uri="{FF2B5EF4-FFF2-40B4-BE49-F238E27FC236}">
                <a16:creationId xmlns:a16="http://schemas.microsoft.com/office/drawing/2014/main" id="{8DAA78E0-0844-C844-8015-435D13B836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7521" y="2241469"/>
            <a:ext cx="3596557" cy="3632523"/>
          </a:xfrm>
          <a:prstGeom prst="rect">
            <a:avLst/>
          </a:prstGeom>
        </p:spPr>
      </p:pic>
    </p:spTree>
    <p:extLst>
      <p:ext uri="{BB962C8B-B14F-4D97-AF65-F5344CB8AC3E}">
        <p14:creationId xmlns:p14="http://schemas.microsoft.com/office/powerpoint/2010/main" val="3908341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181884" y="448659"/>
            <a:ext cx="11680713"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EXAMPLES OF CIRRICULUM INCLUSION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9" name="TextBox 8">
            <a:extLst>
              <a:ext uri="{FF2B5EF4-FFF2-40B4-BE49-F238E27FC236}">
                <a16:creationId xmlns:a16="http://schemas.microsoft.com/office/drawing/2014/main" id="{CAC5232F-6B4E-C4AF-E8E7-DB68592819ED}"/>
              </a:ext>
            </a:extLst>
          </p:cNvPr>
          <p:cNvSpPr txBox="1"/>
          <p:nvPr/>
        </p:nvSpPr>
        <p:spPr>
          <a:xfrm>
            <a:off x="798882" y="1111107"/>
            <a:ext cx="5060984" cy="4401205"/>
          </a:xfrm>
          <a:prstGeom prst="rect">
            <a:avLst/>
          </a:prstGeom>
          <a:noFill/>
        </p:spPr>
        <p:txBody>
          <a:bodyPr wrap="square" rtlCol="0">
            <a:spAutoFit/>
          </a:bodyPr>
          <a:lstStyle/>
          <a:p>
            <a:r>
              <a:rPr lang="en-GB" sz="2000" b="1" u="sng" dirty="0">
                <a:solidFill>
                  <a:srgbClr val="002060"/>
                </a:solidFill>
                <a:latin typeface="Arial" panose="020B0604020202020204" pitchFamily="34" charset="0"/>
                <a:cs typeface="Arial" panose="020B0604020202020204" pitchFamily="34" charset="0"/>
              </a:rPr>
              <a:t>English – </a:t>
            </a:r>
            <a:r>
              <a:rPr lang="en-GB" sz="2000" b="1" u="sng" dirty="0" err="1">
                <a:solidFill>
                  <a:srgbClr val="002060"/>
                </a:solidFill>
                <a:latin typeface="Arial" panose="020B0604020202020204" pitchFamily="34" charset="0"/>
                <a:cs typeface="Arial" panose="020B0604020202020204" pitchFamily="34" charset="0"/>
              </a:rPr>
              <a:t>Akwaeke</a:t>
            </a:r>
            <a:r>
              <a:rPr lang="en-GB" sz="2000" b="1" u="sng" dirty="0">
                <a:solidFill>
                  <a:srgbClr val="002060"/>
                </a:solidFill>
                <a:latin typeface="Arial" panose="020B0604020202020204" pitchFamily="34" charset="0"/>
                <a:cs typeface="Arial" panose="020B0604020202020204" pitchFamily="34" charset="0"/>
              </a:rPr>
              <a:t> </a:t>
            </a:r>
            <a:r>
              <a:rPr lang="en-GB" sz="2000" b="1" u="sng" dirty="0" err="1">
                <a:solidFill>
                  <a:srgbClr val="002060"/>
                </a:solidFill>
                <a:latin typeface="Arial" panose="020B0604020202020204" pitchFamily="34" charset="0"/>
                <a:cs typeface="Arial" panose="020B0604020202020204" pitchFamily="34" charset="0"/>
              </a:rPr>
              <a:t>Emezi</a:t>
            </a:r>
            <a:endParaRPr lang="en-GB" sz="2000" b="1" u="sng" dirty="0">
              <a:solidFill>
                <a:srgbClr val="002060"/>
              </a:solidFill>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Featured on the cover of TIME Magazine as a 2021 Next Generation Leader, </a:t>
            </a:r>
            <a:r>
              <a:rPr lang="en-GB" sz="2000" dirty="0" err="1">
                <a:latin typeface="Arial" panose="020B0604020202020204" pitchFamily="34" charset="0"/>
                <a:cs typeface="Arial" panose="020B0604020202020204" pitchFamily="34" charset="0"/>
              </a:rPr>
              <a:t>Akwaeke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Emezi</a:t>
            </a:r>
            <a:r>
              <a:rPr lang="en-GB" sz="2000" dirty="0">
                <a:latin typeface="Arial" panose="020B0604020202020204" pitchFamily="34" charset="0"/>
                <a:cs typeface="Arial" panose="020B0604020202020204" pitchFamily="34" charset="0"/>
              </a:rPr>
              <a:t> is a Nigerian non-binary multidisciplinary artist and writer. They are the author of books such as ‘Freshwater’ and ‘Pet’ which was a finalist for the 2019 National Book Award for Young People's Literature and a Lambda Literary Award. Their work has earned them several awards and nominations including the Otherwise Award and Commonwealth Short Story Prize.</a:t>
            </a:r>
          </a:p>
          <a:p>
            <a:endParaRPr lang="en-GB" sz="2000" b="1" u="sng" dirty="0">
              <a:latin typeface="Arial" panose="020B0604020202020204" pitchFamily="34" charset="0"/>
              <a:cs typeface="Arial" panose="020B0604020202020204" pitchFamily="34" charset="0"/>
            </a:endParaRPr>
          </a:p>
        </p:txBody>
      </p:sp>
      <p:pic>
        <p:nvPicPr>
          <p:cNvPr id="4" name="Picture 3" descr="A person smiling for a selfie&#10;&#10;Description automatically generated">
            <a:extLst>
              <a:ext uri="{FF2B5EF4-FFF2-40B4-BE49-F238E27FC236}">
                <a16:creationId xmlns:a16="http://schemas.microsoft.com/office/drawing/2014/main" id="{29CDA1A2-576F-C50E-126A-A79DBAE57F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0464" y="1369251"/>
            <a:ext cx="3947309" cy="3947309"/>
          </a:xfrm>
          <a:prstGeom prst="rect">
            <a:avLst/>
          </a:prstGeom>
        </p:spPr>
      </p:pic>
    </p:spTree>
    <p:extLst>
      <p:ext uri="{BB962C8B-B14F-4D97-AF65-F5344CB8AC3E}">
        <p14:creationId xmlns:p14="http://schemas.microsoft.com/office/powerpoint/2010/main" val="2246823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411373" y="448659"/>
            <a:ext cx="11333202"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EXAMPLES OF CIRRICULUM INCLUSION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9" name="TextBox 8">
            <a:extLst>
              <a:ext uri="{FF2B5EF4-FFF2-40B4-BE49-F238E27FC236}">
                <a16:creationId xmlns:a16="http://schemas.microsoft.com/office/drawing/2014/main" id="{CAC5232F-6B4E-C4AF-E8E7-DB68592819ED}"/>
              </a:ext>
            </a:extLst>
          </p:cNvPr>
          <p:cNvSpPr txBox="1"/>
          <p:nvPr/>
        </p:nvSpPr>
        <p:spPr>
          <a:xfrm>
            <a:off x="743051" y="1397674"/>
            <a:ext cx="10350935" cy="4401205"/>
          </a:xfrm>
          <a:prstGeom prst="rect">
            <a:avLst/>
          </a:prstGeom>
          <a:noFill/>
        </p:spPr>
        <p:txBody>
          <a:bodyPr wrap="square" rtlCol="0">
            <a:spAutoFit/>
          </a:bodyPr>
          <a:lstStyle/>
          <a:p>
            <a:r>
              <a:rPr lang="en-GB" sz="2000" b="1" u="sng" dirty="0">
                <a:solidFill>
                  <a:srgbClr val="002060"/>
                </a:solidFill>
                <a:latin typeface="Arial" panose="020B0604020202020204" pitchFamily="34" charset="0"/>
                <a:cs typeface="Arial" panose="020B0604020202020204" pitchFamily="34" charset="0"/>
              </a:rPr>
              <a:t>Sciences – Ben Barres</a:t>
            </a:r>
          </a:p>
          <a:p>
            <a:r>
              <a:rPr lang="en-GB" sz="2000" dirty="0">
                <a:latin typeface="Arial" panose="020B0604020202020204" pitchFamily="34" charset="0"/>
                <a:cs typeface="Arial" panose="020B0604020202020204" pitchFamily="34" charset="0"/>
              </a:rPr>
              <a:t>Ben Barres was a neurobiologist at Stanford University who was acclaimed for his discoveries of the roles played by glia cells. In showing how important glia are, Barres revolutionized the understanding of the brain. Barres repeatedly spoke up for groups who have been historically marginalized in the sciences, including women, minorities, and LGBTQ+ people. </a:t>
            </a:r>
          </a:p>
          <a:p>
            <a:r>
              <a:rPr lang="en-GB" sz="2000" dirty="0">
                <a:latin typeface="Arial" panose="020B0604020202020204" pitchFamily="34" charset="0"/>
                <a:cs typeface="Arial" panose="020B0604020202020204" pitchFamily="34" charset="0"/>
              </a:rPr>
              <a:t>He would repeatedly talk about the biases </a:t>
            </a:r>
          </a:p>
          <a:p>
            <a:r>
              <a:rPr lang="en-GB" sz="2000" dirty="0">
                <a:latin typeface="Arial" panose="020B0604020202020204" pitchFamily="34" charset="0"/>
                <a:cs typeface="Arial" panose="020B0604020202020204" pitchFamily="34" charset="0"/>
              </a:rPr>
              <a:t>and systemic barriers that keep such </a:t>
            </a:r>
          </a:p>
          <a:p>
            <a:r>
              <a:rPr lang="en-GB" sz="2000" dirty="0">
                <a:latin typeface="Arial" panose="020B0604020202020204" pitchFamily="34" charset="0"/>
                <a:cs typeface="Arial" panose="020B0604020202020204" pitchFamily="34" charset="0"/>
              </a:rPr>
              <a:t>groups from succeeding in careers </a:t>
            </a:r>
          </a:p>
          <a:p>
            <a:r>
              <a:rPr lang="en-GB" sz="2000" dirty="0">
                <a:latin typeface="Arial" panose="020B0604020202020204" pitchFamily="34" charset="0"/>
                <a:cs typeface="Arial" panose="020B0604020202020204" pitchFamily="34" charset="0"/>
              </a:rPr>
              <a:t>within the science. Barres was the </a:t>
            </a:r>
          </a:p>
          <a:p>
            <a:r>
              <a:rPr lang="en-GB" sz="2000" dirty="0">
                <a:latin typeface="Arial" panose="020B0604020202020204" pitchFamily="34" charset="0"/>
                <a:cs typeface="Arial" panose="020B0604020202020204" pitchFamily="34" charset="0"/>
              </a:rPr>
              <a:t>first transgender scientist to be</a:t>
            </a:r>
          </a:p>
          <a:p>
            <a:r>
              <a:rPr lang="en-GB" sz="2000" dirty="0">
                <a:latin typeface="Arial" panose="020B0604020202020204" pitchFamily="34" charset="0"/>
                <a:cs typeface="Arial" panose="020B0604020202020204" pitchFamily="34" charset="0"/>
              </a:rPr>
              <a:t>elected to the National Academy</a:t>
            </a:r>
          </a:p>
          <a:p>
            <a:r>
              <a:rPr lang="en-GB" sz="2000" dirty="0">
                <a:latin typeface="Arial" panose="020B0604020202020204" pitchFamily="34" charset="0"/>
                <a:cs typeface="Arial" panose="020B0604020202020204" pitchFamily="34" charset="0"/>
              </a:rPr>
              <a:t>of Sciences.</a:t>
            </a:r>
          </a:p>
          <a:p>
            <a:endParaRPr lang="en-GB" sz="2000" b="1" u="sng" dirty="0">
              <a:latin typeface="Arial" panose="020B0604020202020204" pitchFamily="34" charset="0"/>
              <a:cs typeface="Arial" panose="020B0604020202020204" pitchFamily="34" charset="0"/>
            </a:endParaRPr>
          </a:p>
        </p:txBody>
      </p:sp>
      <p:pic>
        <p:nvPicPr>
          <p:cNvPr id="8" name="Picture 1" descr="A person wearing glasses and smiling&#10;&#10;Description automatically generated">
            <a:extLst>
              <a:ext uri="{FF2B5EF4-FFF2-40B4-BE49-F238E27FC236}">
                <a16:creationId xmlns:a16="http://schemas.microsoft.com/office/drawing/2014/main" id="{B19109A7-C80E-7A89-630E-D035C4683A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1277" y="3031651"/>
            <a:ext cx="4150842" cy="276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678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523874" y="448659"/>
            <a:ext cx="11256753"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EXAMPLES OF CIRRICULUM INCLUSION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9" name="TextBox 8">
            <a:extLst>
              <a:ext uri="{FF2B5EF4-FFF2-40B4-BE49-F238E27FC236}">
                <a16:creationId xmlns:a16="http://schemas.microsoft.com/office/drawing/2014/main" id="{CAC5232F-6B4E-C4AF-E8E7-DB68592819ED}"/>
              </a:ext>
            </a:extLst>
          </p:cNvPr>
          <p:cNvSpPr txBox="1"/>
          <p:nvPr/>
        </p:nvSpPr>
        <p:spPr>
          <a:xfrm>
            <a:off x="728649" y="1278062"/>
            <a:ext cx="8536537" cy="4401205"/>
          </a:xfrm>
          <a:prstGeom prst="rect">
            <a:avLst/>
          </a:prstGeom>
          <a:noFill/>
        </p:spPr>
        <p:txBody>
          <a:bodyPr wrap="square" rtlCol="0">
            <a:spAutoFit/>
          </a:bodyPr>
          <a:lstStyle/>
          <a:p>
            <a:r>
              <a:rPr lang="en-GB" sz="2000" b="1" dirty="0">
                <a:solidFill>
                  <a:srgbClr val="002060"/>
                </a:solidFill>
                <a:latin typeface="Arial" panose="020B0604020202020204" pitchFamily="34" charset="0"/>
                <a:cs typeface="Arial" panose="020B0604020202020204" pitchFamily="34" charset="0"/>
              </a:rPr>
              <a:t>Using Gender Neutral Examples</a:t>
            </a:r>
            <a:endParaRPr lang="en-GB" sz="2000" dirty="0">
              <a:solidFill>
                <a:srgbClr val="002060"/>
              </a:solidFill>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Using gender neutral examples and they/them pronouns in resources is a great way of having subtle visibility. This can be done in multiple subject areas such as Maths, English and Modern Languages.</a:t>
            </a:r>
          </a:p>
          <a:p>
            <a:r>
              <a:rPr lang="en-GB" sz="2000" b="1" dirty="0">
                <a:solidFill>
                  <a:srgbClr val="002060"/>
                </a:solidFill>
                <a:latin typeface="Arial" panose="020B0604020202020204" pitchFamily="34" charset="0"/>
                <a:cs typeface="Arial" panose="020B0604020202020204" pitchFamily="34" charset="0"/>
              </a:rPr>
              <a:t>Example:</a:t>
            </a:r>
          </a:p>
          <a:p>
            <a:r>
              <a:rPr lang="en-GB" sz="2000" dirty="0">
                <a:latin typeface="Arial" panose="020B0604020202020204" pitchFamily="34" charset="0"/>
                <a:cs typeface="Arial" panose="020B0604020202020204" pitchFamily="34" charset="0"/>
              </a:rPr>
              <a:t>In Modern Languages you could discuss how many European languages have grammatical gender constructs, most notably nouns being assigned 'male' or 'female'. You could also discuss the recent inclusion of the gender-neutral pronoun '</a:t>
            </a:r>
            <a:r>
              <a:rPr lang="en-GB" sz="2000" dirty="0" err="1">
                <a:latin typeface="Arial" panose="020B0604020202020204" pitchFamily="34" charset="0"/>
                <a:cs typeface="Arial" panose="020B0604020202020204" pitchFamily="34" charset="0"/>
              </a:rPr>
              <a:t>iel</a:t>
            </a:r>
            <a:r>
              <a:rPr lang="en-GB" sz="2000" dirty="0">
                <a:latin typeface="Arial" panose="020B0604020202020204" pitchFamily="34" charset="0"/>
                <a:cs typeface="Arial" panose="020B0604020202020204" pitchFamily="34" charset="0"/>
              </a:rPr>
              <a:t>’ </a:t>
            </a:r>
          </a:p>
          <a:p>
            <a:r>
              <a:rPr lang="en-GB" sz="2000" dirty="0">
                <a:latin typeface="Arial" panose="020B0604020202020204" pitchFamily="34" charset="0"/>
                <a:cs typeface="Arial" panose="020B0604020202020204" pitchFamily="34" charset="0"/>
              </a:rPr>
              <a:t>in a major French dictionary and </a:t>
            </a:r>
          </a:p>
          <a:p>
            <a:r>
              <a:rPr lang="en-GB" sz="2000" dirty="0">
                <a:latin typeface="Arial" panose="020B0604020202020204" pitchFamily="34" charset="0"/>
                <a:cs typeface="Arial" panose="020B0604020202020204" pitchFamily="34" charset="0"/>
              </a:rPr>
              <a:t>comment on how language is </a:t>
            </a:r>
          </a:p>
          <a:p>
            <a:r>
              <a:rPr lang="en-GB" sz="2000" dirty="0">
                <a:latin typeface="Arial" panose="020B0604020202020204" pitchFamily="34" charset="0"/>
                <a:cs typeface="Arial" panose="020B0604020202020204" pitchFamily="34" charset="0"/>
              </a:rPr>
              <a:t>changing to be more inclusive of </a:t>
            </a:r>
          </a:p>
          <a:p>
            <a:r>
              <a:rPr lang="en-GB" sz="2000" dirty="0">
                <a:latin typeface="Arial" panose="020B0604020202020204" pitchFamily="34" charset="0"/>
                <a:cs typeface="Arial" panose="020B0604020202020204" pitchFamily="34" charset="0"/>
              </a:rPr>
              <a:t>non-binary identities.</a:t>
            </a:r>
          </a:p>
          <a:p>
            <a:endParaRPr lang="en-GB" sz="2000" b="1" u="sng" dirty="0">
              <a:latin typeface="Arial" panose="020B0604020202020204" pitchFamily="34" charset="0"/>
              <a:cs typeface="Arial" panose="020B0604020202020204" pitchFamily="34" charset="0"/>
            </a:endParaRPr>
          </a:p>
        </p:txBody>
      </p:sp>
      <p:pic>
        <p:nvPicPr>
          <p:cNvPr id="8" name="Picture 7" descr="A colorful background with black text&#10;&#10;Description automatically generated">
            <a:extLst>
              <a:ext uri="{FF2B5EF4-FFF2-40B4-BE49-F238E27FC236}">
                <a16:creationId xmlns:a16="http://schemas.microsoft.com/office/drawing/2014/main" id="{B021BD5B-6AC0-32D7-9323-029F8B762C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4909" y="3793737"/>
            <a:ext cx="3682865" cy="2070804"/>
          </a:xfrm>
          <a:prstGeom prst="rect">
            <a:avLst/>
          </a:prstGeom>
        </p:spPr>
      </p:pic>
    </p:spTree>
    <p:extLst>
      <p:ext uri="{BB962C8B-B14F-4D97-AF65-F5344CB8AC3E}">
        <p14:creationId xmlns:p14="http://schemas.microsoft.com/office/powerpoint/2010/main" val="3033412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940414" y="462041"/>
            <a:ext cx="9988251" cy="954107"/>
          </a:xfrm>
          <a:prstGeom prst="rect">
            <a:avLst/>
          </a:prstGeom>
          <a:noFill/>
        </p:spPr>
        <p:txBody>
          <a:bodyPr wrap="square" rtlCol="0">
            <a:spAutoFit/>
          </a:bodyPr>
          <a:lstStyle/>
          <a:p>
            <a:pPr algn="ctr"/>
            <a:r>
              <a:rPr lang="en-US" sz="2800" dirty="0">
                <a:solidFill>
                  <a:srgbClr val="002060"/>
                </a:solidFill>
                <a:latin typeface="Arial Rounded MT Bold" panose="020F0704030504030204" pitchFamily="34" charset="0"/>
                <a:cs typeface="Helvetica" panose="020B0604020202020204" pitchFamily="34" charset="0"/>
              </a:rPr>
              <a:t>EXAMPLES OF CIRRICULUM INCLUSION</a:t>
            </a:r>
          </a:p>
          <a:p>
            <a:pPr algn="ctr"/>
            <a:endParaRPr lang="en-GB" sz="28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11" name="TextBox 10">
            <a:extLst>
              <a:ext uri="{FF2B5EF4-FFF2-40B4-BE49-F238E27FC236}">
                <a16:creationId xmlns:a16="http://schemas.microsoft.com/office/drawing/2014/main" id="{0F3D9A43-4921-F773-4F3C-EBB0A24590E2}"/>
              </a:ext>
            </a:extLst>
          </p:cNvPr>
          <p:cNvSpPr txBox="1"/>
          <p:nvPr/>
        </p:nvSpPr>
        <p:spPr>
          <a:xfrm>
            <a:off x="707488" y="1047909"/>
            <a:ext cx="10948358" cy="1938992"/>
          </a:xfrm>
          <a:prstGeom prst="rect">
            <a:avLst/>
          </a:prstGeom>
          <a:noFill/>
        </p:spPr>
        <p:txBody>
          <a:bodyPr wrap="square" rtlCol="0">
            <a:spAutoFit/>
          </a:bodyPr>
          <a:lstStyle/>
          <a:p>
            <a:r>
              <a:rPr lang="en-GB" sz="2000" b="1" dirty="0">
                <a:solidFill>
                  <a:srgbClr val="002060"/>
                </a:solidFill>
                <a:latin typeface="Arial" panose="020B0604020202020204" pitchFamily="34" charset="0"/>
                <a:cs typeface="Arial" panose="020B0604020202020204" pitchFamily="34" charset="0"/>
              </a:rPr>
              <a:t>Inclusive Science and RSHP Lessons</a:t>
            </a:r>
          </a:p>
          <a:p>
            <a:r>
              <a:rPr lang="en-GB" sz="2000" dirty="0">
                <a:latin typeface="Arial" panose="020B0604020202020204" pitchFamily="34" charset="0"/>
                <a:cs typeface="Arial" panose="020B0604020202020204" pitchFamily="34" charset="0"/>
              </a:rPr>
              <a:t>Science classes around human reproduction, anatomy, puberty, and sex can often be presented in a very binary way. Feedback from young people suggests that these classes can be an uncomfortable experience particularly when language is used that reinforces a gender binary.  It is important to consider the following questions when looking at your science and RSHP curriculum:</a:t>
            </a:r>
          </a:p>
        </p:txBody>
      </p:sp>
      <p:sp>
        <p:nvSpPr>
          <p:cNvPr id="12" name="Rectangle: Rounded Corners 11">
            <a:extLst>
              <a:ext uri="{FF2B5EF4-FFF2-40B4-BE49-F238E27FC236}">
                <a16:creationId xmlns:a16="http://schemas.microsoft.com/office/drawing/2014/main" id="{57EC8D4B-05E8-BDB1-A522-4FCC92C6FF28}"/>
              </a:ext>
            </a:extLst>
          </p:cNvPr>
          <p:cNvSpPr/>
          <p:nvPr/>
        </p:nvSpPr>
        <p:spPr>
          <a:xfrm>
            <a:off x="1276897" y="2953668"/>
            <a:ext cx="2617565" cy="122680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Is the language used inclusive of all students?</a:t>
            </a:r>
          </a:p>
        </p:txBody>
      </p:sp>
      <p:sp>
        <p:nvSpPr>
          <p:cNvPr id="15" name="Rectangle: Rounded Corners 14">
            <a:extLst>
              <a:ext uri="{FF2B5EF4-FFF2-40B4-BE49-F238E27FC236}">
                <a16:creationId xmlns:a16="http://schemas.microsoft.com/office/drawing/2014/main" id="{97DF996A-5496-ED49-4E02-E30972960748}"/>
              </a:ext>
            </a:extLst>
          </p:cNvPr>
          <p:cNvSpPr/>
          <p:nvPr/>
        </p:nvSpPr>
        <p:spPr>
          <a:xfrm>
            <a:off x="1233819" y="4290996"/>
            <a:ext cx="3029639" cy="16182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Are intersex people mentioned when talking about anatomy, hormones and gender?</a:t>
            </a:r>
          </a:p>
        </p:txBody>
      </p:sp>
      <p:sp>
        <p:nvSpPr>
          <p:cNvPr id="18" name="Rectangle: Rounded Corners 17">
            <a:extLst>
              <a:ext uri="{FF2B5EF4-FFF2-40B4-BE49-F238E27FC236}">
                <a16:creationId xmlns:a16="http://schemas.microsoft.com/office/drawing/2014/main" id="{F7799D9E-D3AF-7084-4884-62CDAB83A868}"/>
              </a:ext>
            </a:extLst>
          </p:cNvPr>
          <p:cNvSpPr/>
          <p:nvPr/>
        </p:nvSpPr>
        <p:spPr>
          <a:xfrm>
            <a:off x="4276013" y="2821069"/>
            <a:ext cx="3029638" cy="144195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Are lots of different relationships represented during sex education?</a:t>
            </a:r>
          </a:p>
        </p:txBody>
      </p:sp>
      <p:sp>
        <p:nvSpPr>
          <p:cNvPr id="19" name="Rectangle: Rounded Corners 18">
            <a:extLst>
              <a:ext uri="{FF2B5EF4-FFF2-40B4-BE49-F238E27FC236}">
                <a16:creationId xmlns:a16="http://schemas.microsoft.com/office/drawing/2014/main" id="{0B7EBB68-C3C7-A854-048B-888193741E5C}"/>
              </a:ext>
            </a:extLst>
          </p:cNvPr>
          <p:cNvSpPr/>
          <p:nvPr/>
        </p:nvSpPr>
        <p:spPr>
          <a:xfrm>
            <a:off x="4733006" y="4578229"/>
            <a:ext cx="2222048" cy="11843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Are trans people visible within the curriculum?</a:t>
            </a:r>
          </a:p>
        </p:txBody>
      </p:sp>
      <p:sp>
        <p:nvSpPr>
          <p:cNvPr id="20" name="Rectangle: Rounded Corners 19">
            <a:extLst>
              <a:ext uri="{FF2B5EF4-FFF2-40B4-BE49-F238E27FC236}">
                <a16:creationId xmlns:a16="http://schemas.microsoft.com/office/drawing/2014/main" id="{7F869DA1-C3E8-7F1A-D14B-062658936D8D}"/>
              </a:ext>
            </a:extLst>
          </p:cNvPr>
          <p:cNvSpPr/>
          <p:nvPr/>
        </p:nvSpPr>
        <p:spPr>
          <a:xfrm>
            <a:off x="7605620" y="2875041"/>
            <a:ext cx="3669437" cy="134356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Does the course frequently refer to ‘men’ and ‘women’ when it doesn’t need to?</a:t>
            </a:r>
          </a:p>
        </p:txBody>
      </p:sp>
      <p:sp>
        <p:nvSpPr>
          <p:cNvPr id="21" name="Rectangle: Rounded Corners 20">
            <a:extLst>
              <a:ext uri="{FF2B5EF4-FFF2-40B4-BE49-F238E27FC236}">
                <a16:creationId xmlns:a16="http://schemas.microsoft.com/office/drawing/2014/main" id="{12A3770B-65AF-0EAF-E41D-818C4E904E21}"/>
              </a:ext>
            </a:extLst>
          </p:cNvPr>
          <p:cNvSpPr/>
          <p:nvPr/>
        </p:nvSpPr>
        <p:spPr>
          <a:xfrm>
            <a:off x="7605620" y="4507926"/>
            <a:ext cx="2869837" cy="118434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Can points be rephrased to be more trans inclusive? </a:t>
            </a:r>
          </a:p>
        </p:txBody>
      </p:sp>
    </p:spTree>
    <p:extLst>
      <p:ext uri="{BB962C8B-B14F-4D97-AF65-F5344CB8AC3E}">
        <p14:creationId xmlns:p14="http://schemas.microsoft.com/office/powerpoint/2010/main" val="3718166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84347" y="409668"/>
            <a:ext cx="11696280"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EXAMPLES OF CIRRICULUM INCLUSION</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15F32C15-0DF9-AAB2-0598-12A52C50A1AE}"/>
              </a:ext>
            </a:extLst>
          </p:cNvPr>
          <p:cNvSpPr txBox="1"/>
          <p:nvPr/>
        </p:nvSpPr>
        <p:spPr>
          <a:xfrm>
            <a:off x="766753" y="1089898"/>
            <a:ext cx="10723840" cy="2862322"/>
          </a:xfrm>
          <a:prstGeom prst="rect">
            <a:avLst/>
          </a:prstGeom>
          <a:noFill/>
        </p:spPr>
        <p:txBody>
          <a:bodyPr wrap="square" rtlCol="0">
            <a:spAutoFit/>
          </a:bodyPr>
          <a:lstStyle/>
          <a:p>
            <a:r>
              <a:rPr lang="en-GB" sz="2000" b="1" dirty="0">
                <a:solidFill>
                  <a:srgbClr val="002060"/>
                </a:solidFill>
                <a:latin typeface="Arial" panose="020B0604020202020204" pitchFamily="34" charset="0"/>
                <a:cs typeface="Arial" panose="020B0604020202020204" pitchFamily="34" charset="0"/>
              </a:rPr>
              <a:t>Trans Inclusive Books</a:t>
            </a:r>
          </a:p>
          <a:p>
            <a:pPr algn="l"/>
            <a:r>
              <a:rPr lang="en-GB" sz="2000" b="0" i="0" dirty="0">
                <a:solidFill>
                  <a:srgbClr val="000000"/>
                </a:solidFill>
                <a:effectLst/>
                <a:latin typeface="Arial" panose="020B0604020202020204" pitchFamily="34" charset="0"/>
                <a:cs typeface="Arial" panose="020B0604020202020204" pitchFamily="34" charset="0"/>
              </a:rPr>
              <a:t>Displaying books that discuss gender identity or have gender diverse characters in them is a great way to communicate inclusive messages to young people and provide visibility in your school.</a:t>
            </a:r>
          </a:p>
          <a:p>
            <a:pPr algn="l"/>
            <a:br>
              <a:rPr lang="en-GB" sz="2000" b="0" i="0" dirty="0">
                <a:solidFill>
                  <a:srgbClr val="000000"/>
                </a:solidFill>
                <a:effectLst/>
                <a:latin typeface="Arial" panose="020B0604020202020204" pitchFamily="34" charset="0"/>
                <a:cs typeface="Arial" panose="020B0604020202020204" pitchFamily="34" charset="0"/>
              </a:rPr>
            </a:br>
            <a:r>
              <a:rPr lang="en-GB" sz="2000" b="0" i="0" dirty="0">
                <a:solidFill>
                  <a:srgbClr val="000000"/>
                </a:solidFill>
                <a:effectLst/>
                <a:latin typeface="Arial" panose="020B0604020202020204" pitchFamily="34" charset="0"/>
                <a:cs typeface="Arial" panose="020B0604020202020204" pitchFamily="34" charset="0"/>
              </a:rPr>
              <a:t>You may wish to mark books which are LGBTQIA+ inclusive through specific stickers or through a specific section in the library/classroom.</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Check out our </a:t>
            </a:r>
            <a:r>
              <a:rPr lang="en-GB" sz="2000" dirty="0">
                <a:latin typeface="Arial" panose="020B0604020202020204" pitchFamily="34" charset="0"/>
                <a:cs typeface="Arial" panose="020B0604020202020204" pitchFamily="34" charset="0"/>
                <a:hlinkClick r:id="rId6"/>
              </a:rPr>
              <a:t>Primary School Booklist </a:t>
            </a:r>
            <a:r>
              <a:rPr lang="en-GB" sz="2000" dirty="0">
                <a:latin typeface="Arial" panose="020B0604020202020204" pitchFamily="34" charset="0"/>
                <a:cs typeface="Arial" panose="020B0604020202020204" pitchFamily="34" charset="0"/>
              </a:rPr>
              <a:t>and </a:t>
            </a:r>
            <a:r>
              <a:rPr lang="en-GB" sz="2000" dirty="0">
                <a:latin typeface="Arial" panose="020B0604020202020204" pitchFamily="34" charset="0"/>
                <a:cs typeface="Arial" panose="020B0604020202020204" pitchFamily="34" charset="0"/>
                <a:hlinkClick r:id="rId7"/>
              </a:rPr>
              <a:t>Secondary School Booklist.</a:t>
            </a:r>
            <a:endParaRPr lang="en-GB" sz="2000" dirty="0">
              <a:latin typeface="Arial" panose="020B0604020202020204" pitchFamily="34" charset="0"/>
              <a:cs typeface="Arial" panose="020B0604020202020204" pitchFamily="34" charset="0"/>
            </a:endParaRPr>
          </a:p>
        </p:txBody>
      </p:sp>
      <p:pic>
        <p:nvPicPr>
          <p:cNvPr id="13" name="Picture 12" descr="A book cover of a child and a child&#10;&#10;Description automatically generated">
            <a:extLst>
              <a:ext uri="{FF2B5EF4-FFF2-40B4-BE49-F238E27FC236}">
                <a16:creationId xmlns:a16="http://schemas.microsoft.com/office/drawing/2014/main" id="{FA90BD88-F219-408D-0259-BFD8311F15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6687" y="4201877"/>
            <a:ext cx="1620056" cy="1738258"/>
          </a:xfrm>
          <a:prstGeom prst="rect">
            <a:avLst/>
          </a:prstGeom>
        </p:spPr>
      </p:pic>
      <p:pic>
        <p:nvPicPr>
          <p:cNvPr id="14" name="Picture 13" descr="A book cover of a pride parade&#10;&#10;Description automatically generated">
            <a:extLst>
              <a:ext uri="{FF2B5EF4-FFF2-40B4-BE49-F238E27FC236}">
                <a16:creationId xmlns:a16="http://schemas.microsoft.com/office/drawing/2014/main" id="{1C0098D4-85E3-2CBE-04E5-B5AAA2EA07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3958" y="4037724"/>
            <a:ext cx="1395369" cy="1970860"/>
          </a:xfrm>
          <a:prstGeom prst="rect">
            <a:avLst/>
          </a:prstGeom>
        </p:spPr>
      </p:pic>
      <p:pic>
        <p:nvPicPr>
          <p:cNvPr id="18" name="Picture 17" descr="A book cover with two bears&#10;&#10;Description automatically generated">
            <a:extLst>
              <a:ext uri="{FF2B5EF4-FFF2-40B4-BE49-F238E27FC236}">
                <a16:creationId xmlns:a16="http://schemas.microsoft.com/office/drawing/2014/main" id="{4C5E455E-DDC3-44FC-6BF7-805B6DB108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8115" y="4068745"/>
            <a:ext cx="1908817" cy="1908817"/>
          </a:xfrm>
          <a:prstGeom prst="rect">
            <a:avLst/>
          </a:prstGeom>
        </p:spPr>
      </p:pic>
      <p:pic>
        <p:nvPicPr>
          <p:cNvPr id="19" name="Picture 18" descr="A pink and blue striped background with white text&#10;&#10;Description automatically generated">
            <a:extLst>
              <a:ext uri="{FF2B5EF4-FFF2-40B4-BE49-F238E27FC236}">
                <a16:creationId xmlns:a16="http://schemas.microsoft.com/office/drawing/2014/main" id="{F8E208C6-4EAD-2122-8C3F-502033A413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4414" y="3952220"/>
            <a:ext cx="1319054" cy="2023088"/>
          </a:xfrm>
          <a:prstGeom prst="rect">
            <a:avLst/>
          </a:prstGeom>
        </p:spPr>
      </p:pic>
      <p:pic>
        <p:nvPicPr>
          <p:cNvPr id="20" name="Picture 19" descr="A birthday card with a candle&#10;&#10;Description automatically generated">
            <a:extLst>
              <a:ext uri="{FF2B5EF4-FFF2-40B4-BE49-F238E27FC236}">
                <a16:creationId xmlns:a16="http://schemas.microsoft.com/office/drawing/2014/main" id="{E5E84E19-2604-D4AC-9DBB-67801C895F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3423" y="4146161"/>
            <a:ext cx="1215828" cy="1849690"/>
          </a:xfrm>
          <a:prstGeom prst="rect">
            <a:avLst/>
          </a:prstGeom>
        </p:spPr>
      </p:pic>
    </p:spTree>
    <p:extLst>
      <p:ext uri="{BB962C8B-B14F-4D97-AF65-F5344CB8AC3E}">
        <p14:creationId xmlns:p14="http://schemas.microsoft.com/office/powerpoint/2010/main" val="2592237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451261" y="482487"/>
            <a:ext cx="10814533" cy="523220"/>
          </a:xfrm>
          <a:prstGeom prst="rect">
            <a:avLst/>
          </a:prstGeom>
          <a:noFill/>
        </p:spPr>
        <p:txBody>
          <a:bodyPr wrap="square" rtlCol="0">
            <a:spAutoFit/>
          </a:bodyPr>
          <a:lstStyle/>
          <a:p>
            <a:pPr algn="ctr"/>
            <a:r>
              <a:rPr lang="en-US" sz="2800" dirty="0">
                <a:solidFill>
                  <a:srgbClr val="002060"/>
                </a:solidFill>
                <a:latin typeface="Arial Rounded MT Bold" panose="020F0704030504030204" pitchFamily="34" charset="0"/>
                <a:cs typeface="Helvetica" panose="020B0604020202020204" pitchFamily="34" charset="0"/>
              </a:rPr>
              <a:t>EXAMPLES OF CURRICULUM INCLUSION</a:t>
            </a:r>
            <a:endParaRPr lang="en-GB" sz="28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9" name="TextBox 8">
            <a:extLst>
              <a:ext uri="{FF2B5EF4-FFF2-40B4-BE49-F238E27FC236}">
                <a16:creationId xmlns:a16="http://schemas.microsoft.com/office/drawing/2014/main" id="{52758EB4-EB09-0FE7-C216-95BDA37F0678}"/>
              </a:ext>
            </a:extLst>
          </p:cNvPr>
          <p:cNvSpPr txBox="1"/>
          <p:nvPr/>
        </p:nvSpPr>
        <p:spPr>
          <a:xfrm>
            <a:off x="732989" y="1051122"/>
            <a:ext cx="10636418" cy="1015663"/>
          </a:xfrm>
          <a:prstGeom prst="rect">
            <a:avLst/>
          </a:prstGeom>
          <a:noFill/>
        </p:spPr>
        <p:txBody>
          <a:bodyPr wrap="square" rtlCol="0">
            <a:spAutoFit/>
          </a:bodyPr>
          <a:lstStyle/>
          <a:p>
            <a:r>
              <a:rPr lang="en-GB" sz="2000" b="1" dirty="0">
                <a:solidFill>
                  <a:srgbClr val="002060"/>
                </a:solidFill>
                <a:latin typeface="Arial" panose="020B0604020202020204" pitchFamily="34" charset="0"/>
                <a:cs typeface="Arial" panose="020B0604020202020204" pitchFamily="34" charset="0"/>
              </a:rPr>
              <a:t>Classroom Visibility</a:t>
            </a:r>
          </a:p>
          <a:p>
            <a:r>
              <a:rPr lang="en-GB" sz="2000" dirty="0">
                <a:latin typeface="Arial" panose="020B0604020202020204" pitchFamily="34" charset="0"/>
                <a:cs typeface="Arial" panose="020B0604020202020204" pitchFamily="34" charset="0"/>
              </a:rPr>
              <a:t>Having visibility within classrooms can indicate the classroom is a safe space for trans young people.</a:t>
            </a:r>
          </a:p>
        </p:txBody>
      </p:sp>
      <p:sp>
        <p:nvSpPr>
          <p:cNvPr id="11" name="Oval 10">
            <a:extLst>
              <a:ext uri="{FF2B5EF4-FFF2-40B4-BE49-F238E27FC236}">
                <a16:creationId xmlns:a16="http://schemas.microsoft.com/office/drawing/2014/main" id="{0D952884-0993-077E-A19D-A525115E2659}"/>
              </a:ext>
            </a:extLst>
          </p:cNvPr>
          <p:cNvSpPr/>
          <p:nvPr/>
        </p:nvSpPr>
        <p:spPr>
          <a:xfrm>
            <a:off x="4857484" y="2635991"/>
            <a:ext cx="2371931" cy="233172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How can you make your classroom more visibly inclusive?</a:t>
            </a:r>
          </a:p>
        </p:txBody>
      </p:sp>
      <p:sp>
        <p:nvSpPr>
          <p:cNvPr id="12" name="Rectangle: Rounded Corners 11">
            <a:extLst>
              <a:ext uri="{FF2B5EF4-FFF2-40B4-BE49-F238E27FC236}">
                <a16:creationId xmlns:a16="http://schemas.microsoft.com/office/drawing/2014/main" id="{D9DAAF0F-AA75-CA89-9C0C-DAABD412C34C}"/>
              </a:ext>
            </a:extLst>
          </p:cNvPr>
          <p:cNvSpPr/>
          <p:nvPr/>
        </p:nvSpPr>
        <p:spPr>
          <a:xfrm>
            <a:off x="6919774" y="2066785"/>
            <a:ext cx="2453181" cy="130383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a:latin typeface="Arial" panose="020B0604020202020204" pitchFamily="34" charset="0"/>
                <a:cs typeface="Arial" panose="020B0604020202020204" pitchFamily="34" charset="0"/>
              </a:rPr>
              <a:t>Displaying LGBTQ+ inclusive posters</a:t>
            </a:r>
          </a:p>
        </p:txBody>
      </p:sp>
      <p:sp>
        <p:nvSpPr>
          <p:cNvPr id="15" name="Rectangle: Rounded Corners 14">
            <a:extLst>
              <a:ext uri="{FF2B5EF4-FFF2-40B4-BE49-F238E27FC236}">
                <a16:creationId xmlns:a16="http://schemas.microsoft.com/office/drawing/2014/main" id="{CE623AC0-9C6F-CFE1-232D-A875EC4AD99F}"/>
              </a:ext>
            </a:extLst>
          </p:cNvPr>
          <p:cNvSpPr/>
          <p:nvPr/>
        </p:nvSpPr>
        <p:spPr>
          <a:xfrm>
            <a:off x="6919774" y="3885571"/>
            <a:ext cx="2567221" cy="153885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Wearing a rainbow or trans flag lanyard</a:t>
            </a:r>
          </a:p>
        </p:txBody>
      </p:sp>
      <p:sp>
        <p:nvSpPr>
          <p:cNvPr id="18" name="Rectangle: Rounded Corners 17">
            <a:extLst>
              <a:ext uri="{FF2B5EF4-FFF2-40B4-BE49-F238E27FC236}">
                <a16:creationId xmlns:a16="http://schemas.microsoft.com/office/drawing/2014/main" id="{BBAB601B-C347-52A3-ED77-CB93CAC03AEC}"/>
              </a:ext>
            </a:extLst>
          </p:cNvPr>
          <p:cNvSpPr/>
          <p:nvPr/>
        </p:nvSpPr>
        <p:spPr>
          <a:xfrm>
            <a:off x="2443293" y="3898335"/>
            <a:ext cx="2704182" cy="153885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Displaying different pride flags around your classroom</a:t>
            </a:r>
          </a:p>
        </p:txBody>
      </p:sp>
      <p:sp>
        <p:nvSpPr>
          <p:cNvPr id="19" name="Rectangle: Rounded Corners 18">
            <a:extLst>
              <a:ext uri="{FF2B5EF4-FFF2-40B4-BE49-F238E27FC236}">
                <a16:creationId xmlns:a16="http://schemas.microsoft.com/office/drawing/2014/main" id="{22421E8D-FD54-C3F9-27B6-2078F74176B1}"/>
              </a:ext>
            </a:extLst>
          </p:cNvPr>
          <p:cNvSpPr/>
          <p:nvPr/>
        </p:nvSpPr>
        <p:spPr>
          <a:xfrm>
            <a:off x="1998094" y="1882657"/>
            <a:ext cx="3162934" cy="1828800"/>
          </a:xfrm>
          <a:prstGeom prst="roundRect">
            <a:avLst/>
          </a:prstGeom>
          <a:solidFill>
            <a:srgbClr val="FF6600"/>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dirty="0">
                <a:latin typeface="Arial" panose="020B0604020202020204" pitchFamily="34" charset="0"/>
                <a:cs typeface="Arial" panose="020B0604020202020204" pitchFamily="34" charset="0"/>
              </a:rPr>
              <a:t>Including your pronouns when introducing yourself or including them in your email signature</a:t>
            </a:r>
          </a:p>
        </p:txBody>
      </p:sp>
      <p:sp>
        <p:nvSpPr>
          <p:cNvPr id="20" name="TextBox 19">
            <a:extLst>
              <a:ext uri="{FF2B5EF4-FFF2-40B4-BE49-F238E27FC236}">
                <a16:creationId xmlns:a16="http://schemas.microsoft.com/office/drawing/2014/main" id="{030F1CFF-AAE3-78F5-7B74-5BE8E3B3FDF2}"/>
              </a:ext>
            </a:extLst>
          </p:cNvPr>
          <p:cNvSpPr txBox="1"/>
          <p:nvPr/>
        </p:nvSpPr>
        <p:spPr>
          <a:xfrm>
            <a:off x="687840" y="5522834"/>
            <a:ext cx="4808220"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Find printable resources </a:t>
            </a:r>
            <a:r>
              <a:rPr lang="en-GB" sz="2000" dirty="0">
                <a:latin typeface="Arial" panose="020B0604020202020204" pitchFamily="34" charset="0"/>
                <a:cs typeface="Arial" panose="020B0604020202020204" pitchFamily="34" charset="0"/>
                <a:hlinkClick r:id="rId6"/>
              </a:rPr>
              <a:t>here</a:t>
            </a:r>
            <a:r>
              <a:rPr lang="en-GB"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128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1194587" y="488744"/>
            <a:ext cx="9802826" cy="584775"/>
          </a:xfrm>
          <a:prstGeom prst="rect">
            <a:avLst/>
          </a:prstGeom>
          <a:noFill/>
        </p:spPr>
        <p:txBody>
          <a:bodyPr wrap="square" rtlCol="0">
            <a:spAutoFit/>
          </a:bodyPr>
          <a:lstStyle/>
          <a:p>
            <a:pPr algn="ctr"/>
            <a:r>
              <a:rPr lang="en-US" sz="3200" dirty="0">
                <a:solidFill>
                  <a:srgbClr val="002060"/>
                </a:solidFill>
                <a:latin typeface="HelveticaRounded LT Std BdCn" panose="020F0706030703040204" pitchFamily="34" charset="0"/>
                <a:cs typeface="Helvetica" panose="020B0604020202020204" pitchFamily="34" charset="0"/>
              </a:rPr>
              <a:t>EXAMPLES OF CIRRICULUM INCLUSION</a:t>
            </a:r>
            <a:endParaRPr lang="en-GB" sz="3200" dirty="0">
              <a:solidFill>
                <a:srgbClr val="002060"/>
              </a:solidFill>
              <a:latin typeface="HelveticaRounded LT Std BdCn" panose="020F070603070304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13" name="TextBox 12">
            <a:extLst>
              <a:ext uri="{FF2B5EF4-FFF2-40B4-BE49-F238E27FC236}">
                <a16:creationId xmlns:a16="http://schemas.microsoft.com/office/drawing/2014/main" id="{2FB1CF5E-80BA-A4EC-29F1-CDEFE5F52284}"/>
              </a:ext>
            </a:extLst>
          </p:cNvPr>
          <p:cNvSpPr txBox="1"/>
          <p:nvPr/>
        </p:nvSpPr>
        <p:spPr>
          <a:xfrm>
            <a:off x="974723" y="1162870"/>
            <a:ext cx="9802825" cy="2554545"/>
          </a:xfrm>
          <a:prstGeom prst="rect">
            <a:avLst/>
          </a:prstGeom>
          <a:noFill/>
        </p:spPr>
        <p:txBody>
          <a:bodyPr wrap="square" rtlCol="0">
            <a:spAutoFit/>
          </a:bodyPr>
          <a:lstStyle/>
          <a:p>
            <a:r>
              <a:rPr lang="en-GB" sz="2000" b="1" dirty="0">
                <a:solidFill>
                  <a:srgbClr val="002060"/>
                </a:solidFill>
                <a:latin typeface="Arial" panose="020B0604020202020204" pitchFamily="34" charset="0"/>
                <a:cs typeface="Arial" panose="020B0604020202020204" pitchFamily="34" charset="0"/>
              </a:rPr>
              <a:t>Using Gender Neutral Language</a:t>
            </a:r>
          </a:p>
          <a:p>
            <a:r>
              <a:rPr lang="en-GB" sz="2000" dirty="0">
                <a:latin typeface="Arial" panose="020B0604020202020204" pitchFamily="34" charset="0"/>
                <a:cs typeface="Arial" panose="020B0604020202020204" pitchFamily="34" charset="0"/>
              </a:rPr>
              <a:t>Not all subjects lend themselves to studying specific topics or people that are relevant to trans young people, however there are many other ways to ensure classroom content is inclusive such as using gender neutral language.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To make your classroom environment more inclusive of transgender identities, you can use gender neutral language when addressing your pupils or delivering curriculum. Here are a few examples:</a:t>
            </a:r>
          </a:p>
        </p:txBody>
      </p:sp>
      <p:sp>
        <p:nvSpPr>
          <p:cNvPr id="14" name="Rectangle: Rounded Corners 13">
            <a:extLst>
              <a:ext uri="{FF2B5EF4-FFF2-40B4-BE49-F238E27FC236}">
                <a16:creationId xmlns:a16="http://schemas.microsoft.com/office/drawing/2014/main" id="{250404AE-9585-7B83-5F64-DF404F092AC1}"/>
              </a:ext>
            </a:extLst>
          </p:cNvPr>
          <p:cNvSpPr/>
          <p:nvPr/>
        </p:nvSpPr>
        <p:spPr>
          <a:xfrm>
            <a:off x="1194586" y="4085136"/>
            <a:ext cx="2385895" cy="16099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Replacing ‘he/she’ with its gender neutral counterpart, ‘they’</a:t>
            </a:r>
          </a:p>
        </p:txBody>
      </p:sp>
      <p:sp>
        <p:nvSpPr>
          <p:cNvPr id="15" name="Rectangle: Rounded Corners 14">
            <a:extLst>
              <a:ext uri="{FF2B5EF4-FFF2-40B4-BE49-F238E27FC236}">
                <a16:creationId xmlns:a16="http://schemas.microsoft.com/office/drawing/2014/main" id="{2B12A91E-461C-7F48-EC03-93A968988F78}"/>
              </a:ext>
            </a:extLst>
          </p:cNvPr>
          <p:cNvSpPr/>
          <p:nvPr/>
        </p:nvSpPr>
        <p:spPr>
          <a:xfrm>
            <a:off x="4363695" y="4085136"/>
            <a:ext cx="2851218" cy="16099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Use ‘everyone/everybody’ or other alternatives to ‘boys and girls’</a:t>
            </a:r>
          </a:p>
        </p:txBody>
      </p:sp>
      <p:sp>
        <p:nvSpPr>
          <p:cNvPr id="16" name="Rectangle: Rounded Corners 15">
            <a:extLst>
              <a:ext uri="{FF2B5EF4-FFF2-40B4-BE49-F238E27FC236}">
                <a16:creationId xmlns:a16="http://schemas.microsoft.com/office/drawing/2014/main" id="{06537623-EBA2-A721-A422-7A2EB9B45B5B}"/>
              </a:ext>
            </a:extLst>
          </p:cNvPr>
          <p:cNvSpPr/>
          <p:nvPr/>
        </p:nvSpPr>
        <p:spPr>
          <a:xfrm>
            <a:off x="8056556" y="4085136"/>
            <a:ext cx="2851218" cy="15004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latin typeface="Arial" panose="020B0604020202020204" pitchFamily="34" charset="0"/>
                <a:cs typeface="Arial" panose="020B0604020202020204" pitchFamily="34" charset="0"/>
              </a:rPr>
              <a:t>Avoid splitting groups by gender; you can split them by numbers or activity instead</a:t>
            </a:r>
          </a:p>
        </p:txBody>
      </p:sp>
    </p:spTree>
    <p:extLst>
      <p:ext uri="{BB962C8B-B14F-4D97-AF65-F5344CB8AC3E}">
        <p14:creationId xmlns:p14="http://schemas.microsoft.com/office/powerpoint/2010/main" val="738206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AB76CC82-030C-45D2-590D-B070A45A3CA3}"/>
              </a:ext>
            </a:extLst>
          </p:cNvPr>
          <p:cNvPicPr>
            <a:picLocks noGrp="1" noRot="1" noMove="1" noResize="1" noEditPoints="1" noAdjustHandles="1" noChangeArrowheads="1" noChangeShapeType="1" noCrop="1"/>
          </p:cNvPicPr>
          <p:nvPr/>
        </p:nvPicPr>
        <p:blipFill>
          <a:blip r:embed="rId2">
            <a:alphaModFix amt="17000"/>
            <a:extLst>
              <a:ext uri="{28A0092B-C50C-407E-A947-70E740481C1C}">
                <a14:useLocalDpi xmlns:a14="http://schemas.microsoft.com/office/drawing/2010/main" val="0"/>
              </a:ext>
            </a:extLst>
          </a:blip>
          <a:stretch>
            <a:fillRect/>
          </a:stretch>
        </p:blipFill>
        <p:spPr>
          <a:xfrm>
            <a:off x="3911337" y="113512"/>
            <a:ext cx="2280788" cy="2280788"/>
          </a:xfrm>
          <a:prstGeom prst="rect">
            <a:avLst/>
          </a:prstGeom>
        </p:spPr>
      </p:pic>
      <p:sp>
        <p:nvSpPr>
          <p:cNvPr id="3" name="Speech Bubble: Rectangle with Corners Rounded 2">
            <a:extLst>
              <a:ext uri="{FF2B5EF4-FFF2-40B4-BE49-F238E27FC236}">
                <a16:creationId xmlns:a16="http://schemas.microsoft.com/office/drawing/2014/main" id="{9F55A69A-1635-9125-67C6-AD7E4F13AF43}"/>
              </a:ext>
            </a:extLst>
          </p:cNvPr>
          <p:cNvSpPr>
            <a:spLocks/>
          </p:cNvSpPr>
          <p:nvPr/>
        </p:nvSpPr>
        <p:spPr>
          <a:xfrm>
            <a:off x="640008" y="2171772"/>
            <a:ext cx="5313582" cy="3983524"/>
          </a:xfrm>
          <a:custGeom>
            <a:avLst/>
            <a:gdLst>
              <a:gd name="connsiteX0" fmla="*/ 0 w 5971467"/>
              <a:gd name="connsiteY0" fmla="*/ 571511 h 3429000"/>
              <a:gd name="connsiteX1" fmla="*/ 571511 w 5971467"/>
              <a:gd name="connsiteY1" fmla="*/ 0 h 3429000"/>
              <a:gd name="connsiteX2" fmla="*/ 995245 w 5971467"/>
              <a:gd name="connsiteY2" fmla="*/ 0 h 3429000"/>
              <a:gd name="connsiteX3" fmla="*/ 995245 w 5971467"/>
              <a:gd name="connsiteY3" fmla="*/ 0 h 3429000"/>
              <a:gd name="connsiteX4" fmla="*/ 2488111 w 5971467"/>
              <a:gd name="connsiteY4" fmla="*/ 0 h 3429000"/>
              <a:gd name="connsiteX5" fmla="*/ 5399956 w 5971467"/>
              <a:gd name="connsiteY5" fmla="*/ 0 h 3429000"/>
              <a:gd name="connsiteX6" fmla="*/ 5971467 w 5971467"/>
              <a:gd name="connsiteY6" fmla="*/ 571511 h 3429000"/>
              <a:gd name="connsiteX7" fmla="*/ 5971467 w 5971467"/>
              <a:gd name="connsiteY7" fmla="*/ 2000250 h 3429000"/>
              <a:gd name="connsiteX8" fmla="*/ 5971467 w 5971467"/>
              <a:gd name="connsiteY8" fmla="*/ 2000250 h 3429000"/>
              <a:gd name="connsiteX9" fmla="*/ 5971467 w 5971467"/>
              <a:gd name="connsiteY9" fmla="*/ 2857500 h 3429000"/>
              <a:gd name="connsiteX10" fmla="*/ 5971467 w 5971467"/>
              <a:gd name="connsiteY10" fmla="*/ 2857489 h 3429000"/>
              <a:gd name="connsiteX11" fmla="*/ 5399956 w 5971467"/>
              <a:gd name="connsiteY11" fmla="*/ 3429000 h 3429000"/>
              <a:gd name="connsiteX12" fmla="*/ 2488111 w 5971467"/>
              <a:gd name="connsiteY12" fmla="*/ 3429000 h 3429000"/>
              <a:gd name="connsiteX13" fmla="*/ 365931 w 5971467"/>
              <a:gd name="connsiteY13" fmla="*/ 3958300 h 3429000"/>
              <a:gd name="connsiteX14" fmla="*/ 995245 w 5971467"/>
              <a:gd name="connsiteY14" fmla="*/ 3429000 h 3429000"/>
              <a:gd name="connsiteX15" fmla="*/ 571511 w 5971467"/>
              <a:gd name="connsiteY15" fmla="*/ 3429000 h 3429000"/>
              <a:gd name="connsiteX16" fmla="*/ 0 w 5971467"/>
              <a:gd name="connsiteY16" fmla="*/ 2857489 h 3429000"/>
              <a:gd name="connsiteX17" fmla="*/ 0 w 5971467"/>
              <a:gd name="connsiteY17" fmla="*/ 2857500 h 3429000"/>
              <a:gd name="connsiteX18" fmla="*/ 0 w 5971467"/>
              <a:gd name="connsiteY18" fmla="*/ 2000250 h 3429000"/>
              <a:gd name="connsiteX19" fmla="*/ 0 w 5971467"/>
              <a:gd name="connsiteY19" fmla="*/ 2000250 h 3429000"/>
              <a:gd name="connsiteX20" fmla="*/ 0 w 5971467"/>
              <a:gd name="connsiteY20" fmla="*/ 571511 h 3429000"/>
              <a:gd name="connsiteX0" fmla="*/ 0 w 5971467"/>
              <a:gd name="connsiteY0" fmla="*/ 571511 h 3757722"/>
              <a:gd name="connsiteX1" fmla="*/ 571511 w 5971467"/>
              <a:gd name="connsiteY1" fmla="*/ 0 h 3757722"/>
              <a:gd name="connsiteX2" fmla="*/ 995245 w 5971467"/>
              <a:gd name="connsiteY2" fmla="*/ 0 h 3757722"/>
              <a:gd name="connsiteX3" fmla="*/ 995245 w 5971467"/>
              <a:gd name="connsiteY3" fmla="*/ 0 h 3757722"/>
              <a:gd name="connsiteX4" fmla="*/ 2488111 w 5971467"/>
              <a:gd name="connsiteY4" fmla="*/ 0 h 3757722"/>
              <a:gd name="connsiteX5" fmla="*/ 5399956 w 5971467"/>
              <a:gd name="connsiteY5" fmla="*/ 0 h 3757722"/>
              <a:gd name="connsiteX6" fmla="*/ 5971467 w 5971467"/>
              <a:gd name="connsiteY6" fmla="*/ 571511 h 3757722"/>
              <a:gd name="connsiteX7" fmla="*/ 5971467 w 5971467"/>
              <a:gd name="connsiteY7" fmla="*/ 2000250 h 3757722"/>
              <a:gd name="connsiteX8" fmla="*/ 5971467 w 5971467"/>
              <a:gd name="connsiteY8" fmla="*/ 2000250 h 3757722"/>
              <a:gd name="connsiteX9" fmla="*/ 5971467 w 5971467"/>
              <a:gd name="connsiteY9" fmla="*/ 2857500 h 3757722"/>
              <a:gd name="connsiteX10" fmla="*/ 5971467 w 5971467"/>
              <a:gd name="connsiteY10" fmla="*/ 2857489 h 3757722"/>
              <a:gd name="connsiteX11" fmla="*/ 5399956 w 5971467"/>
              <a:gd name="connsiteY11" fmla="*/ 3429000 h 3757722"/>
              <a:gd name="connsiteX12" fmla="*/ 2488111 w 5971467"/>
              <a:gd name="connsiteY12" fmla="*/ 3429000 h 3757722"/>
              <a:gd name="connsiteX13" fmla="*/ 755289 w 5971467"/>
              <a:gd name="connsiteY13" fmla="*/ 3757722 h 3757722"/>
              <a:gd name="connsiteX14" fmla="*/ 995245 w 5971467"/>
              <a:gd name="connsiteY14" fmla="*/ 3429000 h 3757722"/>
              <a:gd name="connsiteX15" fmla="*/ 571511 w 5971467"/>
              <a:gd name="connsiteY15" fmla="*/ 3429000 h 3757722"/>
              <a:gd name="connsiteX16" fmla="*/ 0 w 5971467"/>
              <a:gd name="connsiteY16" fmla="*/ 2857489 h 3757722"/>
              <a:gd name="connsiteX17" fmla="*/ 0 w 5971467"/>
              <a:gd name="connsiteY17" fmla="*/ 2857500 h 3757722"/>
              <a:gd name="connsiteX18" fmla="*/ 0 w 5971467"/>
              <a:gd name="connsiteY18" fmla="*/ 2000250 h 3757722"/>
              <a:gd name="connsiteX19" fmla="*/ 0 w 5971467"/>
              <a:gd name="connsiteY19" fmla="*/ 2000250 h 3757722"/>
              <a:gd name="connsiteX20" fmla="*/ 0 w 5971467"/>
              <a:gd name="connsiteY20" fmla="*/ 571511 h 3757722"/>
              <a:gd name="connsiteX0" fmla="*/ 0 w 5971467"/>
              <a:gd name="connsiteY0" fmla="*/ 571511 h 3757722"/>
              <a:gd name="connsiteX1" fmla="*/ 571511 w 5971467"/>
              <a:gd name="connsiteY1" fmla="*/ 0 h 3757722"/>
              <a:gd name="connsiteX2" fmla="*/ 995245 w 5971467"/>
              <a:gd name="connsiteY2" fmla="*/ 0 h 3757722"/>
              <a:gd name="connsiteX3" fmla="*/ 995245 w 5971467"/>
              <a:gd name="connsiteY3" fmla="*/ 0 h 3757722"/>
              <a:gd name="connsiteX4" fmla="*/ 2488111 w 5971467"/>
              <a:gd name="connsiteY4" fmla="*/ 0 h 3757722"/>
              <a:gd name="connsiteX5" fmla="*/ 5399956 w 5971467"/>
              <a:gd name="connsiteY5" fmla="*/ 0 h 3757722"/>
              <a:gd name="connsiteX6" fmla="*/ 5971467 w 5971467"/>
              <a:gd name="connsiteY6" fmla="*/ 571511 h 3757722"/>
              <a:gd name="connsiteX7" fmla="*/ 5971467 w 5971467"/>
              <a:gd name="connsiteY7" fmla="*/ 2000250 h 3757722"/>
              <a:gd name="connsiteX8" fmla="*/ 5971467 w 5971467"/>
              <a:gd name="connsiteY8" fmla="*/ 2000250 h 3757722"/>
              <a:gd name="connsiteX9" fmla="*/ 5971467 w 5971467"/>
              <a:gd name="connsiteY9" fmla="*/ 2857500 h 3757722"/>
              <a:gd name="connsiteX10" fmla="*/ 5971467 w 5971467"/>
              <a:gd name="connsiteY10" fmla="*/ 2857489 h 3757722"/>
              <a:gd name="connsiteX11" fmla="*/ 5399956 w 5971467"/>
              <a:gd name="connsiteY11" fmla="*/ 3429000 h 3757722"/>
              <a:gd name="connsiteX12" fmla="*/ 1791987 w 5971467"/>
              <a:gd name="connsiteY12" fmla="*/ 3429000 h 3757722"/>
              <a:gd name="connsiteX13" fmla="*/ 755289 w 5971467"/>
              <a:gd name="connsiteY13" fmla="*/ 3757722 h 3757722"/>
              <a:gd name="connsiteX14" fmla="*/ 995245 w 5971467"/>
              <a:gd name="connsiteY14" fmla="*/ 3429000 h 3757722"/>
              <a:gd name="connsiteX15" fmla="*/ 571511 w 5971467"/>
              <a:gd name="connsiteY15" fmla="*/ 3429000 h 3757722"/>
              <a:gd name="connsiteX16" fmla="*/ 0 w 5971467"/>
              <a:gd name="connsiteY16" fmla="*/ 2857489 h 3757722"/>
              <a:gd name="connsiteX17" fmla="*/ 0 w 5971467"/>
              <a:gd name="connsiteY17" fmla="*/ 2857500 h 3757722"/>
              <a:gd name="connsiteX18" fmla="*/ 0 w 5971467"/>
              <a:gd name="connsiteY18" fmla="*/ 2000250 h 3757722"/>
              <a:gd name="connsiteX19" fmla="*/ 0 w 5971467"/>
              <a:gd name="connsiteY19" fmla="*/ 2000250 h 3757722"/>
              <a:gd name="connsiteX20" fmla="*/ 0 w 5971467"/>
              <a:gd name="connsiteY20" fmla="*/ 571511 h 3757722"/>
              <a:gd name="connsiteX0" fmla="*/ 0 w 5971467"/>
              <a:gd name="connsiteY0" fmla="*/ 571511 h 3757722"/>
              <a:gd name="connsiteX1" fmla="*/ 571511 w 5971467"/>
              <a:gd name="connsiteY1" fmla="*/ 0 h 3757722"/>
              <a:gd name="connsiteX2" fmla="*/ 995245 w 5971467"/>
              <a:gd name="connsiteY2" fmla="*/ 0 h 3757722"/>
              <a:gd name="connsiteX3" fmla="*/ 995245 w 5971467"/>
              <a:gd name="connsiteY3" fmla="*/ 0 h 3757722"/>
              <a:gd name="connsiteX4" fmla="*/ 2488111 w 5971467"/>
              <a:gd name="connsiteY4" fmla="*/ 0 h 3757722"/>
              <a:gd name="connsiteX5" fmla="*/ 5399956 w 5971467"/>
              <a:gd name="connsiteY5" fmla="*/ 0 h 3757722"/>
              <a:gd name="connsiteX6" fmla="*/ 5971467 w 5971467"/>
              <a:gd name="connsiteY6" fmla="*/ 571511 h 3757722"/>
              <a:gd name="connsiteX7" fmla="*/ 5971467 w 5971467"/>
              <a:gd name="connsiteY7" fmla="*/ 2000250 h 3757722"/>
              <a:gd name="connsiteX8" fmla="*/ 5971467 w 5971467"/>
              <a:gd name="connsiteY8" fmla="*/ 2000250 h 3757722"/>
              <a:gd name="connsiteX9" fmla="*/ 5971467 w 5971467"/>
              <a:gd name="connsiteY9" fmla="*/ 2857500 h 3757722"/>
              <a:gd name="connsiteX10" fmla="*/ 5971467 w 5971467"/>
              <a:gd name="connsiteY10" fmla="*/ 2857489 h 3757722"/>
              <a:gd name="connsiteX11" fmla="*/ 5399956 w 5971467"/>
              <a:gd name="connsiteY11" fmla="*/ 3429000 h 3757722"/>
              <a:gd name="connsiteX12" fmla="*/ 1791987 w 5971467"/>
              <a:gd name="connsiteY12" fmla="*/ 3429000 h 3757722"/>
              <a:gd name="connsiteX13" fmla="*/ 755289 w 5971467"/>
              <a:gd name="connsiteY13" fmla="*/ 3757722 h 3757722"/>
              <a:gd name="connsiteX14" fmla="*/ 995245 w 5971467"/>
              <a:gd name="connsiteY14" fmla="*/ 3429000 h 3757722"/>
              <a:gd name="connsiteX15" fmla="*/ 571511 w 5971467"/>
              <a:gd name="connsiteY15" fmla="*/ 3429000 h 3757722"/>
              <a:gd name="connsiteX16" fmla="*/ 0 w 5971467"/>
              <a:gd name="connsiteY16" fmla="*/ 2857489 h 3757722"/>
              <a:gd name="connsiteX17" fmla="*/ 0 w 5971467"/>
              <a:gd name="connsiteY17" fmla="*/ 2857500 h 3757722"/>
              <a:gd name="connsiteX18" fmla="*/ 0 w 5971467"/>
              <a:gd name="connsiteY18" fmla="*/ 2000250 h 3757722"/>
              <a:gd name="connsiteX19" fmla="*/ 0 w 5971467"/>
              <a:gd name="connsiteY19" fmla="*/ 2000250 h 3757722"/>
              <a:gd name="connsiteX20" fmla="*/ 0 w 5971467"/>
              <a:gd name="connsiteY20" fmla="*/ 571511 h 3757722"/>
              <a:gd name="connsiteX0" fmla="*/ 0 w 5971467"/>
              <a:gd name="connsiteY0" fmla="*/ 571511 h 3758926"/>
              <a:gd name="connsiteX1" fmla="*/ 571511 w 5971467"/>
              <a:gd name="connsiteY1" fmla="*/ 0 h 3758926"/>
              <a:gd name="connsiteX2" fmla="*/ 995245 w 5971467"/>
              <a:gd name="connsiteY2" fmla="*/ 0 h 3758926"/>
              <a:gd name="connsiteX3" fmla="*/ 995245 w 5971467"/>
              <a:gd name="connsiteY3" fmla="*/ 0 h 3758926"/>
              <a:gd name="connsiteX4" fmla="*/ 2488111 w 5971467"/>
              <a:gd name="connsiteY4" fmla="*/ 0 h 3758926"/>
              <a:gd name="connsiteX5" fmla="*/ 5399956 w 5971467"/>
              <a:gd name="connsiteY5" fmla="*/ 0 h 3758926"/>
              <a:gd name="connsiteX6" fmla="*/ 5971467 w 5971467"/>
              <a:gd name="connsiteY6" fmla="*/ 571511 h 3758926"/>
              <a:gd name="connsiteX7" fmla="*/ 5971467 w 5971467"/>
              <a:gd name="connsiteY7" fmla="*/ 2000250 h 3758926"/>
              <a:gd name="connsiteX8" fmla="*/ 5971467 w 5971467"/>
              <a:gd name="connsiteY8" fmla="*/ 2000250 h 3758926"/>
              <a:gd name="connsiteX9" fmla="*/ 5971467 w 5971467"/>
              <a:gd name="connsiteY9" fmla="*/ 2857500 h 3758926"/>
              <a:gd name="connsiteX10" fmla="*/ 5971467 w 5971467"/>
              <a:gd name="connsiteY10" fmla="*/ 2857489 h 3758926"/>
              <a:gd name="connsiteX11" fmla="*/ 5399956 w 5971467"/>
              <a:gd name="connsiteY11" fmla="*/ 3429000 h 3758926"/>
              <a:gd name="connsiteX12" fmla="*/ 1791987 w 5971467"/>
              <a:gd name="connsiteY12" fmla="*/ 3429000 h 3758926"/>
              <a:gd name="connsiteX13" fmla="*/ 755289 w 5971467"/>
              <a:gd name="connsiteY13" fmla="*/ 3757722 h 3758926"/>
              <a:gd name="connsiteX14" fmla="*/ 995245 w 5971467"/>
              <a:gd name="connsiteY14" fmla="*/ 3429000 h 3758926"/>
              <a:gd name="connsiteX15" fmla="*/ 571511 w 5971467"/>
              <a:gd name="connsiteY15" fmla="*/ 3429000 h 3758926"/>
              <a:gd name="connsiteX16" fmla="*/ 0 w 5971467"/>
              <a:gd name="connsiteY16" fmla="*/ 2857489 h 3758926"/>
              <a:gd name="connsiteX17" fmla="*/ 0 w 5971467"/>
              <a:gd name="connsiteY17" fmla="*/ 2857500 h 3758926"/>
              <a:gd name="connsiteX18" fmla="*/ 0 w 5971467"/>
              <a:gd name="connsiteY18" fmla="*/ 2000250 h 3758926"/>
              <a:gd name="connsiteX19" fmla="*/ 0 w 5971467"/>
              <a:gd name="connsiteY19" fmla="*/ 2000250 h 3758926"/>
              <a:gd name="connsiteX20" fmla="*/ 0 w 5971467"/>
              <a:gd name="connsiteY20" fmla="*/ 571511 h 3758926"/>
              <a:gd name="connsiteX0" fmla="*/ 0 w 5971467"/>
              <a:gd name="connsiteY0" fmla="*/ 571511 h 3758899"/>
              <a:gd name="connsiteX1" fmla="*/ 571511 w 5971467"/>
              <a:gd name="connsiteY1" fmla="*/ 0 h 3758899"/>
              <a:gd name="connsiteX2" fmla="*/ 995245 w 5971467"/>
              <a:gd name="connsiteY2" fmla="*/ 0 h 3758899"/>
              <a:gd name="connsiteX3" fmla="*/ 995245 w 5971467"/>
              <a:gd name="connsiteY3" fmla="*/ 0 h 3758899"/>
              <a:gd name="connsiteX4" fmla="*/ 2488111 w 5971467"/>
              <a:gd name="connsiteY4" fmla="*/ 0 h 3758899"/>
              <a:gd name="connsiteX5" fmla="*/ 5399956 w 5971467"/>
              <a:gd name="connsiteY5" fmla="*/ 0 h 3758899"/>
              <a:gd name="connsiteX6" fmla="*/ 5971467 w 5971467"/>
              <a:gd name="connsiteY6" fmla="*/ 571511 h 3758899"/>
              <a:gd name="connsiteX7" fmla="*/ 5971467 w 5971467"/>
              <a:gd name="connsiteY7" fmla="*/ 2000250 h 3758899"/>
              <a:gd name="connsiteX8" fmla="*/ 5971467 w 5971467"/>
              <a:gd name="connsiteY8" fmla="*/ 2000250 h 3758899"/>
              <a:gd name="connsiteX9" fmla="*/ 5971467 w 5971467"/>
              <a:gd name="connsiteY9" fmla="*/ 2857500 h 3758899"/>
              <a:gd name="connsiteX10" fmla="*/ 5971467 w 5971467"/>
              <a:gd name="connsiteY10" fmla="*/ 2857489 h 3758899"/>
              <a:gd name="connsiteX11" fmla="*/ 5399956 w 5971467"/>
              <a:gd name="connsiteY11" fmla="*/ 3429000 h 3758899"/>
              <a:gd name="connsiteX12" fmla="*/ 1674000 w 5971467"/>
              <a:gd name="connsiteY12" fmla="*/ 3423101 h 3758899"/>
              <a:gd name="connsiteX13" fmla="*/ 755289 w 5971467"/>
              <a:gd name="connsiteY13" fmla="*/ 3757722 h 3758899"/>
              <a:gd name="connsiteX14" fmla="*/ 995245 w 5971467"/>
              <a:gd name="connsiteY14" fmla="*/ 3429000 h 3758899"/>
              <a:gd name="connsiteX15" fmla="*/ 571511 w 5971467"/>
              <a:gd name="connsiteY15" fmla="*/ 3429000 h 3758899"/>
              <a:gd name="connsiteX16" fmla="*/ 0 w 5971467"/>
              <a:gd name="connsiteY16" fmla="*/ 2857489 h 3758899"/>
              <a:gd name="connsiteX17" fmla="*/ 0 w 5971467"/>
              <a:gd name="connsiteY17" fmla="*/ 2857500 h 3758899"/>
              <a:gd name="connsiteX18" fmla="*/ 0 w 5971467"/>
              <a:gd name="connsiteY18" fmla="*/ 2000250 h 3758899"/>
              <a:gd name="connsiteX19" fmla="*/ 0 w 5971467"/>
              <a:gd name="connsiteY19" fmla="*/ 2000250 h 3758899"/>
              <a:gd name="connsiteX20" fmla="*/ 0 w 5971467"/>
              <a:gd name="connsiteY20" fmla="*/ 571511 h 3758899"/>
              <a:gd name="connsiteX0" fmla="*/ 0 w 5971467"/>
              <a:gd name="connsiteY0" fmla="*/ 571511 h 3759372"/>
              <a:gd name="connsiteX1" fmla="*/ 571511 w 5971467"/>
              <a:gd name="connsiteY1" fmla="*/ 0 h 3759372"/>
              <a:gd name="connsiteX2" fmla="*/ 995245 w 5971467"/>
              <a:gd name="connsiteY2" fmla="*/ 0 h 3759372"/>
              <a:gd name="connsiteX3" fmla="*/ 995245 w 5971467"/>
              <a:gd name="connsiteY3" fmla="*/ 0 h 3759372"/>
              <a:gd name="connsiteX4" fmla="*/ 2488111 w 5971467"/>
              <a:gd name="connsiteY4" fmla="*/ 0 h 3759372"/>
              <a:gd name="connsiteX5" fmla="*/ 5399956 w 5971467"/>
              <a:gd name="connsiteY5" fmla="*/ 0 h 3759372"/>
              <a:gd name="connsiteX6" fmla="*/ 5971467 w 5971467"/>
              <a:gd name="connsiteY6" fmla="*/ 571511 h 3759372"/>
              <a:gd name="connsiteX7" fmla="*/ 5971467 w 5971467"/>
              <a:gd name="connsiteY7" fmla="*/ 2000250 h 3759372"/>
              <a:gd name="connsiteX8" fmla="*/ 5971467 w 5971467"/>
              <a:gd name="connsiteY8" fmla="*/ 2000250 h 3759372"/>
              <a:gd name="connsiteX9" fmla="*/ 5971467 w 5971467"/>
              <a:gd name="connsiteY9" fmla="*/ 2857500 h 3759372"/>
              <a:gd name="connsiteX10" fmla="*/ 5971467 w 5971467"/>
              <a:gd name="connsiteY10" fmla="*/ 2857489 h 3759372"/>
              <a:gd name="connsiteX11" fmla="*/ 5399956 w 5971467"/>
              <a:gd name="connsiteY11" fmla="*/ 3429000 h 3759372"/>
              <a:gd name="connsiteX12" fmla="*/ 1674000 w 5971467"/>
              <a:gd name="connsiteY12" fmla="*/ 3423101 h 3759372"/>
              <a:gd name="connsiteX13" fmla="*/ 755289 w 5971467"/>
              <a:gd name="connsiteY13" fmla="*/ 3757722 h 3759372"/>
              <a:gd name="connsiteX14" fmla="*/ 995245 w 5971467"/>
              <a:gd name="connsiteY14" fmla="*/ 3429000 h 3759372"/>
              <a:gd name="connsiteX15" fmla="*/ 571511 w 5971467"/>
              <a:gd name="connsiteY15" fmla="*/ 3429000 h 3759372"/>
              <a:gd name="connsiteX16" fmla="*/ 0 w 5971467"/>
              <a:gd name="connsiteY16" fmla="*/ 2857489 h 3759372"/>
              <a:gd name="connsiteX17" fmla="*/ 0 w 5971467"/>
              <a:gd name="connsiteY17" fmla="*/ 2857500 h 3759372"/>
              <a:gd name="connsiteX18" fmla="*/ 0 w 5971467"/>
              <a:gd name="connsiteY18" fmla="*/ 2000250 h 3759372"/>
              <a:gd name="connsiteX19" fmla="*/ 0 w 5971467"/>
              <a:gd name="connsiteY19" fmla="*/ 2000250 h 3759372"/>
              <a:gd name="connsiteX20" fmla="*/ 0 w 5971467"/>
              <a:gd name="connsiteY20" fmla="*/ 571511 h 3759372"/>
              <a:gd name="connsiteX0" fmla="*/ 0 w 5971467"/>
              <a:gd name="connsiteY0" fmla="*/ 571511 h 3759372"/>
              <a:gd name="connsiteX1" fmla="*/ 571511 w 5971467"/>
              <a:gd name="connsiteY1" fmla="*/ 0 h 3759372"/>
              <a:gd name="connsiteX2" fmla="*/ 995245 w 5971467"/>
              <a:gd name="connsiteY2" fmla="*/ 0 h 3759372"/>
              <a:gd name="connsiteX3" fmla="*/ 995245 w 5971467"/>
              <a:gd name="connsiteY3" fmla="*/ 0 h 3759372"/>
              <a:gd name="connsiteX4" fmla="*/ 2488111 w 5971467"/>
              <a:gd name="connsiteY4" fmla="*/ 0 h 3759372"/>
              <a:gd name="connsiteX5" fmla="*/ 5399956 w 5971467"/>
              <a:gd name="connsiteY5" fmla="*/ 0 h 3759372"/>
              <a:gd name="connsiteX6" fmla="*/ 5971467 w 5971467"/>
              <a:gd name="connsiteY6" fmla="*/ 571511 h 3759372"/>
              <a:gd name="connsiteX7" fmla="*/ 5971467 w 5971467"/>
              <a:gd name="connsiteY7" fmla="*/ 2000250 h 3759372"/>
              <a:gd name="connsiteX8" fmla="*/ 5971467 w 5971467"/>
              <a:gd name="connsiteY8" fmla="*/ 2000250 h 3759372"/>
              <a:gd name="connsiteX9" fmla="*/ 5971467 w 5971467"/>
              <a:gd name="connsiteY9" fmla="*/ 2857500 h 3759372"/>
              <a:gd name="connsiteX10" fmla="*/ 5971467 w 5971467"/>
              <a:gd name="connsiteY10" fmla="*/ 2857489 h 3759372"/>
              <a:gd name="connsiteX11" fmla="*/ 5399956 w 5971467"/>
              <a:gd name="connsiteY11" fmla="*/ 3429000 h 3759372"/>
              <a:gd name="connsiteX12" fmla="*/ 1674000 w 5971467"/>
              <a:gd name="connsiteY12" fmla="*/ 3423101 h 3759372"/>
              <a:gd name="connsiteX13" fmla="*/ 755289 w 5971467"/>
              <a:gd name="connsiteY13" fmla="*/ 3757722 h 3759372"/>
              <a:gd name="connsiteX14" fmla="*/ 995245 w 5971467"/>
              <a:gd name="connsiteY14" fmla="*/ 3429000 h 3759372"/>
              <a:gd name="connsiteX15" fmla="*/ 571511 w 5971467"/>
              <a:gd name="connsiteY15" fmla="*/ 3429000 h 3759372"/>
              <a:gd name="connsiteX16" fmla="*/ 0 w 5971467"/>
              <a:gd name="connsiteY16" fmla="*/ 2857489 h 3759372"/>
              <a:gd name="connsiteX17" fmla="*/ 0 w 5971467"/>
              <a:gd name="connsiteY17" fmla="*/ 2857500 h 3759372"/>
              <a:gd name="connsiteX18" fmla="*/ 0 w 5971467"/>
              <a:gd name="connsiteY18" fmla="*/ 2000250 h 3759372"/>
              <a:gd name="connsiteX19" fmla="*/ 0 w 5971467"/>
              <a:gd name="connsiteY19" fmla="*/ 2000250 h 3759372"/>
              <a:gd name="connsiteX20" fmla="*/ 0 w 5971467"/>
              <a:gd name="connsiteY20" fmla="*/ 571511 h 375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71467" h="3759372">
                <a:moveTo>
                  <a:pt x="0" y="571511"/>
                </a:moveTo>
                <a:cubicBezTo>
                  <a:pt x="0" y="255874"/>
                  <a:pt x="255874" y="0"/>
                  <a:pt x="571511" y="0"/>
                </a:cubicBezTo>
                <a:lnTo>
                  <a:pt x="995245" y="0"/>
                </a:lnTo>
                <a:lnTo>
                  <a:pt x="995245" y="0"/>
                </a:lnTo>
                <a:lnTo>
                  <a:pt x="2488111" y="0"/>
                </a:lnTo>
                <a:lnTo>
                  <a:pt x="5399956" y="0"/>
                </a:lnTo>
                <a:cubicBezTo>
                  <a:pt x="5715593" y="0"/>
                  <a:pt x="5971467" y="255874"/>
                  <a:pt x="5971467" y="571511"/>
                </a:cubicBezTo>
                <a:lnTo>
                  <a:pt x="5971467" y="2000250"/>
                </a:lnTo>
                <a:lnTo>
                  <a:pt x="5971467" y="2000250"/>
                </a:lnTo>
                <a:lnTo>
                  <a:pt x="5971467" y="2857500"/>
                </a:lnTo>
                <a:lnTo>
                  <a:pt x="5971467" y="2857489"/>
                </a:lnTo>
                <a:cubicBezTo>
                  <a:pt x="5971467" y="3173126"/>
                  <a:pt x="5715593" y="3429000"/>
                  <a:pt x="5399956" y="3429000"/>
                </a:cubicBezTo>
                <a:lnTo>
                  <a:pt x="1674000" y="3423101"/>
                </a:lnTo>
                <a:cubicBezTo>
                  <a:pt x="1446421" y="3609366"/>
                  <a:pt x="1319131" y="3777934"/>
                  <a:pt x="755289" y="3757722"/>
                </a:cubicBezTo>
                <a:cubicBezTo>
                  <a:pt x="976858" y="3589155"/>
                  <a:pt x="991952" y="3556272"/>
                  <a:pt x="995245" y="3429000"/>
                </a:cubicBezTo>
                <a:lnTo>
                  <a:pt x="571511" y="3429000"/>
                </a:lnTo>
                <a:cubicBezTo>
                  <a:pt x="255874" y="3429000"/>
                  <a:pt x="0" y="3173126"/>
                  <a:pt x="0" y="2857489"/>
                </a:cubicBezTo>
                <a:lnTo>
                  <a:pt x="0" y="2857500"/>
                </a:lnTo>
                <a:lnTo>
                  <a:pt x="0" y="2000250"/>
                </a:lnTo>
                <a:lnTo>
                  <a:pt x="0" y="2000250"/>
                </a:lnTo>
                <a:lnTo>
                  <a:pt x="0" y="571511"/>
                </a:lnTo>
                <a:close/>
              </a:path>
            </a:pathLst>
          </a:custGeom>
          <a:solidFill>
            <a:srgbClr val="E63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Rounded Corners 1">
            <a:extLst>
              <a:ext uri="{FF2B5EF4-FFF2-40B4-BE49-F238E27FC236}">
                <a16:creationId xmlns:a16="http://schemas.microsoft.com/office/drawing/2014/main" id="{8E655756-5404-4DAE-69A8-8ECDF60EE49F}"/>
              </a:ext>
            </a:extLst>
          </p:cNvPr>
          <p:cNvSpPr>
            <a:spLocks/>
          </p:cNvSpPr>
          <p:nvPr/>
        </p:nvSpPr>
        <p:spPr>
          <a:xfrm>
            <a:off x="6192125" y="241478"/>
            <a:ext cx="5656729" cy="3187522"/>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38734E8A-3E8D-7B2A-BAA3-9131AFE3F1A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27460" y="6186557"/>
            <a:ext cx="954824" cy="553076"/>
          </a:xfrm>
          <a:prstGeom prst="rect">
            <a:avLst/>
          </a:prstGeom>
        </p:spPr>
      </p:pic>
      <p:pic>
        <p:nvPicPr>
          <p:cNvPr id="12" name="Picture 11">
            <a:extLst>
              <a:ext uri="{FF2B5EF4-FFF2-40B4-BE49-F238E27FC236}">
                <a16:creationId xmlns:a16="http://schemas.microsoft.com/office/drawing/2014/main" id="{184E1C1E-E182-D7FE-699B-0372F2BA9BD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393348" y="6403546"/>
            <a:ext cx="2674417" cy="222247"/>
          </a:xfrm>
          <a:prstGeom prst="rect">
            <a:avLst/>
          </a:prstGeom>
        </p:spPr>
      </p:pic>
      <p:pic>
        <p:nvPicPr>
          <p:cNvPr id="7" name="Picture 6">
            <a:extLst>
              <a:ext uri="{FF2B5EF4-FFF2-40B4-BE49-F238E27FC236}">
                <a16:creationId xmlns:a16="http://schemas.microsoft.com/office/drawing/2014/main" id="{03157FCD-9036-6BE6-7712-9DE34454B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7F0577FC-5304-4D3F-7854-9CF4077703D2}"/>
              </a:ext>
            </a:extLst>
          </p:cNvPr>
          <p:cNvSpPr txBox="1"/>
          <p:nvPr/>
        </p:nvSpPr>
        <p:spPr>
          <a:xfrm>
            <a:off x="6278687" y="358744"/>
            <a:ext cx="5483604" cy="584775"/>
          </a:xfrm>
          <a:prstGeom prst="rect">
            <a:avLst/>
          </a:prstGeom>
          <a:noFill/>
        </p:spPr>
        <p:txBody>
          <a:bodyPr wrap="square" rtlCol="0">
            <a:spAutoFit/>
          </a:bodyPr>
          <a:lstStyle/>
          <a:p>
            <a:r>
              <a:rPr lang="en-US" sz="3200" dirty="0">
                <a:solidFill>
                  <a:srgbClr val="002060"/>
                </a:solidFill>
                <a:latin typeface="Arial Rounded MT Bold" panose="020F0704030504030204" pitchFamily="34" charset="0"/>
              </a:rPr>
              <a:t>CURRICULUM INCLUSION</a:t>
            </a:r>
            <a:endParaRPr lang="en-GB" sz="3200" dirty="0">
              <a:solidFill>
                <a:srgbClr val="002060"/>
              </a:solidFill>
              <a:latin typeface="Arial Rounded MT Bold" panose="020F0704030504030204" pitchFamily="34" charset="0"/>
            </a:endParaRPr>
          </a:p>
        </p:txBody>
      </p:sp>
      <p:sp>
        <p:nvSpPr>
          <p:cNvPr id="9" name="TextBox 8">
            <a:extLst>
              <a:ext uri="{FF2B5EF4-FFF2-40B4-BE49-F238E27FC236}">
                <a16:creationId xmlns:a16="http://schemas.microsoft.com/office/drawing/2014/main" id="{0ADF36BB-3757-E57F-3348-8279C7B855FC}"/>
              </a:ext>
            </a:extLst>
          </p:cNvPr>
          <p:cNvSpPr txBox="1"/>
          <p:nvPr/>
        </p:nvSpPr>
        <p:spPr>
          <a:xfrm>
            <a:off x="6747786" y="1386040"/>
            <a:ext cx="4888551" cy="1200329"/>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Click the links on this page for more resources and guidance on LGBTQ+ curriculum inclusion</a:t>
            </a:r>
            <a:r>
              <a:rPr lang="en-GB" sz="2400" dirty="0">
                <a:solidFill>
                  <a:srgbClr val="002060"/>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8AEC5E1-5467-B4A6-A043-F1AA1982DECF}"/>
              </a:ext>
            </a:extLst>
          </p:cNvPr>
          <p:cNvSpPr txBox="1"/>
          <p:nvPr/>
        </p:nvSpPr>
        <p:spPr>
          <a:xfrm>
            <a:off x="869429" y="2171772"/>
            <a:ext cx="5084161" cy="3477875"/>
          </a:xfrm>
          <a:prstGeom prst="rect">
            <a:avLst/>
          </a:prstGeom>
          <a:noFill/>
        </p:spPr>
        <p:txBody>
          <a:bodyPr wrap="square" rtlCol="0">
            <a:spAutoFit/>
          </a:bodyPr>
          <a:lstStyle/>
          <a:p>
            <a:r>
              <a:rPr lang="en-GB" sz="2000" b="1" u="sng" dirty="0">
                <a:solidFill>
                  <a:schemeClr val="bg1"/>
                </a:solidFill>
                <a:latin typeface="Arial Rounded MT Bold" panose="020F0704030504030204" pitchFamily="34" charset="0"/>
              </a:rPr>
              <a:t>Resources</a:t>
            </a:r>
          </a:p>
          <a:p>
            <a:endParaRPr lang="en-GB" sz="2000" dirty="0">
              <a:solidFill>
                <a:schemeClr val="bg1"/>
              </a:solidFill>
              <a:latin typeface="Arial Rounded MT Bold" panose="020F0704030504030204" pitchFamily="34" charset="0"/>
            </a:endParaRPr>
          </a:p>
          <a:p>
            <a:r>
              <a:rPr lang="en-GB" sz="2000" dirty="0">
                <a:solidFill>
                  <a:schemeClr val="bg1"/>
                </a:solidFill>
                <a:latin typeface="Arial" panose="020B0604020202020204" pitchFamily="34" charset="0"/>
                <a:cs typeface="Arial" panose="020B0604020202020204" pitchFamily="34" charset="0"/>
              </a:rPr>
              <a:t>LGBTYS Curriculum Inclusion </a:t>
            </a:r>
            <a:r>
              <a:rPr lang="en-GB" sz="20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https://www.lgbtyouth.org.uk/media/1585/lgbtys-curriculum-inclusion.pdf</a:t>
            </a:r>
            <a:r>
              <a:rPr lang="en-GB" sz="2000" dirty="0">
                <a:solidFill>
                  <a:schemeClr val="bg1"/>
                </a:solidFill>
                <a:latin typeface="Arial" panose="020B0604020202020204" pitchFamily="34" charset="0"/>
                <a:cs typeface="Arial" panose="020B0604020202020204" pitchFamily="34" charset="0"/>
              </a:rPr>
              <a:t> </a:t>
            </a:r>
          </a:p>
          <a:p>
            <a:endParaRPr lang="en-GB" sz="2000"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LGBT Education Website </a:t>
            </a:r>
          </a:p>
          <a:p>
            <a:r>
              <a:rPr lang="en-GB" sz="20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https://lgbteducation.scot/</a:t>
            </a:r>
            <a:r>
              <a:rPr lang="en-GB" sz="2000" dirty="0">
                <a:solidFill>
                  <a:schemeClr val="bg1"/>
                </a:solidFill>
                <a:latin typeface="Arial" panose="020B0604020202020204" pitchFamily="34" charset="0"/>
                <a:cs typeface="Arial" panose="020B0604020202020204" pitchFamily="34" charset="0"/>
              </a:rPr>
              <a:t> </a:t>
            </a:r>
          </a:p>
          <a:p>
            <a:endParaRPr lang="en-GB" sz="2000" dirty="0">
              <a:solidFill>
                <a:schemeClr val="bg1"/>
              </a:solidFill>
              <a:latin typeface="Arial" panose="020B0604020202020204" pitchFamily="34" charset="0"/>
              <a:cs typeface="Arial" panose="020B0604020202020204" pitchFamily="34" charset="0"/>
            </a:endParaRPr>
          </a:p>
          <a:p>
            <a:r>
              <a:rPr lang="en-GB" sz="2000" dirty="0">
                <a:solidFill>
                  <a:schemeClr val="bg1"/>
                </a:solidFill>
                <a:latin typeface="Arial" panose="020B0604020202020204" pitchFamily="34" charset="0"/>
                <a:cs typeface="Arial" panose="020B0604020202020204" pitchFamily="34" charset="0"/>
              </a:rPr>
              <a:t>PSE resources </a:t>
            </a:r>
          </a:p>
          <a:p>
            <a:r>
              <a:rPr lang="en-GB" sz="20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https://rshp.scot/</a:t>
            </a:r>
            <a:r>
              <a:rPr lang="en-GB" sz="200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1684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612396" y="654341"/>
            <a:ext cx="10165151" cy="584775"/>
          </a:xfrm>
          <a:prstGeom prst="rect">
            <a:avLst/>
          </a:prstGeom>
          <a:noFill/>
        </p:spPr>
        <p:txBody>
          <a:bodyPr wrap="square" rtlCol="0">
            <a:spAutoFit/>
          </a:bodyPr>
          <a:lstStyle/>
          <a:p>
            <a:r>
              <a:rPr lang="en-US" sz="3200" dirty="0">
                <a:solidFill>
                  <a:srgbClr val="002060"/>
                </a:solidFill>
                <a:latin typeface="Arial Rounded MT Bold" panose="020F0704030504030204" pitchFamily="34" charset="0"/>
                <a:cs typeface="Helvetica" panose="020B0604020202020204" pitchFamily="34" charset="0"/>
              </a:rPr>
              <a:t>WHY IS THIS BRIEFING IMPORTANT?</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777766" y="1387286"/>
            <a:ext cx="10966810" cy="4004430"/>
          </a:xfrm>
          <a:prstGeom prst="rect">
            <a:avLst/>
          </a:prstGeom>
          <a:noFill/>
        </p:spPr>
        <p:txBody>
          <a:bodyPr wrap="square" rtlCol="0">
            <a:spAutoFit/>
          </a:bodyPr>
          <a:lstStyle/>
          <a:p>
            <a:pPr>
              <a:lnSpc>
                <a:spcPct val="150000"/>
              </a:lnSpc>
              <a:spcAft>
                <a:spcPts val="800"/>
              </a:spcAft>
            </a:pPr>
            <a:r>
              <a:rPr lang="en-GB" sz="2400" dirty="0">
                <a:solidFill>
                  <a:srgbClr val="002060"/>
                </a:solidFill>
                <a:latin typeface="Arial" panose="020B0604020202020204" pitchFamily="34" charset="0"/>
                <a:cs typeface="Arial" panose="020B0604020202020204" pitchFamily="34" charset="0"/>
              </a:rPr>
              <a:t>As practitioners, we have a professional responsibility to ensure all young people feel included, respected and supported. It is important for all staff to feel confident about supporting young people with a wide variety of needs. </a:t>
            </a:r>
          </a:p>
          <a:p>
            <a:pPr>
              <a:lnSpc>
                <a:spcPct val="150000"/>
              </a:lnSpc>
              <a:spcAft>
                <a:spcPts val="800"/>
              </a:spcAft>
            </a:pPr>
            <a:r>
              <a:rPr lang="en-GB" sz="2400" dirty="0">
                <a:solidFill>
                  <a:srgbClr val="002060"/>
                </a:solidFill>
                <a:latin typeface="Arial" panose="020B0604020202020204" pitchFamily="34" charset="0"/>
                <a:cs typeface="Arial" panose="020B0604020202020204" pitchFamily="34" charset="0"/>
              </a:rPr>
              <a:t>Briefing all staff about transgender identities helps build staff confidence and gain a greater understanding around supporting trans young people. Having all staff feel increasingly confident in supporting trans young people allows for a consistent whole school approach. </a:t>
            </a: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7556286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220271" y="399393"/>
            <a:ext cx="10687503" cy="523220"/>
          </a:xfrm>
          <a:prstGeom prst="rect">
            <a:avLst/>
          </a:prstGeom>
          <a:noFill/>
        </p:spPr>
        <p:txBody>
          <a:bodyPr wrap="square" rtlCol="0">
            <a:spAutoFit/>
          </a:bodyPr>
          <a:lstStyle/>
          <a:p>
            <a:pPr algn="ctr"/>
            <a:r>
              <a:rPr lang="en-US" sz="2800" dirty="0">
                <a:solidFill>
                  <a:srgbClr val="002060"/>
                </a:solidFill>
                <a:latin typeface="Arial Rounded MT Bold" panose="020F0704030504030204" pitchFamily="34" charset="0"/>
                <a:cs typeface="Helvetica" panose="020B0604020202020204" pitchFamily="34" charset="0"/>
              </a:rPr>
              <a:t>EXAMPLES OF LGBT INCLUSION FROM OTHER SCHOOLS</a:t>
            </a:r>
            <a:endParaRPr lang="en-GB" sz="28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9" name="Picture 8" descr="A puzzle with a symbol of a person and a wheelchair&#10;&#10;Description automatically generated">
            <a:extLst>
              <a:ext uri="{FF2B5EF4-FFF2-40B4-BE49-F238E27FC236}">
                <a16:creationId xmlns:a16="http://schemas.microsoft.com/office/drawing/2014/main" id="{9393D3BB-E8EE-19C7-99C2-BAA9EF82EF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4226" y="922613"/>
            <a:ext cx="2103838" cy="2212141"/>
          </a:xfrm>
          <a:prstGeom prst="rect">
            <a:avLst/>
          </a:prstGeom>
        </p:spPr>
      </p:pic>
      <p:pic>
        <p:nvPicPr>
          <p:cNvPr id="11" name="Picture 10" descr="A person holding a flag&#10;&#10;Description automatically generated">
            <a:extLst>
              <a:ext uri="{FF2B5EF4-FFF2-40B4-BE49-F238E27FC236}">
                <a16:creationId xmlns:a16="http://schemas.microsoft.com/office/drawing/2014/main" id="{31B75CD1-94F3-1810-1D31-BA4666E8C7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114" y="959376"/>
            <a:ext cx="3159807" cy="1732320"/>
          </a:xfrm>
          <a:prstGeom prst="rect">
            <a:avLst/>
          </a:prstGeom>
        </p:spPr>
      </p:pic>
      <p:pic>
        <p:nvPicPr>
          <p:cNvPr id="12" name="Picture 11" descr="A collage of people holding flags&#10;&#10;Description automatically generated">
            <a:extLst>
              <a:ext uri="{FF2B5EF4-FFF2-40B4-BE49-F238E27FC236}">
                <a16:creationId xmlns:a16="http://schemas.microsoft.com/office/drawing/2014/main" id="{1A322614-CF7E-A46E-E57E-DB1BD07FB85D}"/>
              </a:ext>
            </a:extLst>
          </p:cNvPr>
          <p:cNvPicPr>
            <a:picLocks noChangeAspect="1"/>
          </p:cNvPicPr>
          <p:nvPr/>
        </p:nvPicPr>
        <p:blipFill rotWithShape="1">
          <a:blip r:embed="rId8">
            <a:extLst>
              <a:ext uri="{28A0092B-C50C-407E-A947-70E740481C1C}">
                <a14:useLocalDpi xmlns:a14="http://schemas.microsoft.com/office/drawing/2010/main" val="0"/>
              </a:ext>
            </a:extLst>
          </a:blip>
          <a:srcRect b="5154"/>
          <a:stretch/>
        </p:blipFill>
        <p:spPr>
          <a:xfrm>
            <a:off x="4184829" y="3027809"/>
            <a:ext cx="3424130" cy="2846071"/>
          </a:xfrm>
          <a:prstGeom prst="rect">
            <a:avLst/>
          </a:prstGeom>
        </p:spPr>
      </p:pic>
      <p:pic>
        <p:nvPicPr>
          <p:cNvPr id="13" name="Picture 12" descr="A bulletin board with pictures and notes&#10;&#10;Description automatically generated">
            <a:extLst>
              <a:ext uri="{FF2B5EF4-FFF2-40B4-BE49-F238E27FC236}">
                <a16:creationId xmlns:a16="http://schemas.microsoft.com/office/drawing/2014/main" id="{C2E4C349-E0F4-2639-6295-B2FB6A3378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8053" y="902932"/>
            <a:ext cx="3372530" cy="2966745"/>
          </a:xfrm>
          <a:prstGeom prst="rect">
            <a:avLst/>
          </a:prstGeom>
        </p:spPr>
      </p:pic>
      <p:sp>
        <p:nvSpPr>
          <p:cNvPr id="14" name="TextBox 13">
            <a:extLst>
              <a:ext uri="{FF2B5EF4-FFF2-40B4-BE49-F238E27FC236}">
                <a16:creationId xmlns:a16="http://schemas.microsoft.com/office/drawing/2014/main" id="{914AF75F-64C2-C8EE-BB20-AD52058CB0A0}"/>
              </a:ext>
            </a:extLst>
          </p:cNvPr>
          <p:cNvSpPr txBox="1"/>
          <p:nvPr/>
        </p:nvSpPr>
        <p:spPr>
          <a:xfrm>
            <a:off x="9352995" y="3709204"/>
            <a:ext cx="2026682" cy="1328023"/>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rial" panose="020B0604020202020204" pitchFamily="34" charset="0"/>
                <a:cs typeface="Arial" panose="020B0604020202020204" pitchFamily="34" charset="0"/>
              </a:rPr>
              <a:t>Trans Icons Display – </a:t>
            </a:r>
            <a:r>
              <a:rPr lang="en-GB" dirty="0" err="1">
                <a:solidFill>
                  <a:prstClr val="black"/>
                </a:solidFill>
                <a:latin typeface="Arial" panose="020B0604020202020204" pitchFamily="34" charset="0"/>
                <a:cs typeface="Arial" panose="020B0604020202020204" pitchFamily="34" charset="0"/>
              </a:rPr>
              <a:t>Balerno</a:t>
            </a:r>
            <a:r>
              <a:rPr lang="en-GB" dirty="0">
                <a:solidFill>
                  <a:prstClr val="black"/>
                </a:solidFill>
                <a:latin typeface="Arial" panose="020B0604020202020204" pitchFamily="34" charset="0"/>
                <a:cs typeface="Arial" panose="020B0604020202020204" pitchFamily="34" charset="0"/>
              </a:rPr>
              <a:t> High School</a:t>
            </a:r>
          </a:p>
        </p:txBody>
      </p:sp>
      <p:pic>
        <p:nvPicPr>
          <p:cNvPr id="15" name="Picture 14" descr="A close up of a sign&#10;&#10;Description automatically generated">
            <a:extLst>
              <a:ext uri="{FF2B5EF4-FFF2-40B4-BE49-F238E27FC236}">
                <a16:creationId xmlns:a16="http://schemas.microsoft.com/office/drawing/2014/main" id="{A4852C17-808E-B625-33FE-B28C0A2BAE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3926" y="3544063"/>
            <a:ext cx="2902240" cy="1730380"/>
          </a:xfrm>
          <a:prstGeom prst="rect">
            <a:avLst/>
          </a:prstGeom>
        </p:spPr>
      </p:pic>
      <p:sp>
        <p:nvSpPr>
          <p:cNvPr id="16" name="TextBox 15">
            <a:extLst>
              <a:ext uri="{FF2B5EF4-FFF2-40B4-BE49-F238E27FC236}">
                <a16:creationId xmlns:a16="http://schemas.microsoft.com/office/drawing/2014/main" id="{52D1334A-0913-9613-F649-99BFB0DCDF37}"/>
              </a:ext>
            </a:extLst>
          </p:cNvPr>
          <p:cNvSpPr txBox="1"/>
          <p:nvPr/>
        </p:nvSpPr>
        <p:spPr>
          <a:xfrm>
            <a:off x="691476" y="5270433"/>
            <a:ext cx="3477638" cy="715089"/>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rial" panose="020B0604020202020204" pitchFamily="34" charset="0"/>
                <a:cs typeface="Arial" panose="020B0604020202020204" pitchFamily="34" charset="0"/>
              </a:rPr>
              <a:t>TDOV English Lesson – Eastwood High School</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6C879FB-844E-4614-6CC6-3149AE0EAE16}"/>
              </a:ext>
            </a:extLst>
          </p:cNvPr>
          <p:cNvSpPr txBox="1"/>
          <p:nvPr/>
        </p:nvSpPr>
        <p:spPr>
          <a:xfrm>
            <a:off x="786458" y="2887075"/>
            <a:ext cx="3217175" cy="715089"/>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rial" panose="020B0604020202020204" pitchFamily="34" charset="0"/>
                <a:cs typeface="Arial" panose="020B0604020202020204" pitchFamily="34" charset="0"/>
              </a:rPr>
              <a:t>Inclusive bathroom sign – Cumbernauld Academy</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7E841D-BE9A-C794-569E-EAB623946924}"/>
              </a:ext>
            </a:extLst>
          </p:cNvPr>
          <p:cNvSpPr txBox="1"/>
          <p:nvPr/>
        </p:nvSpPr>
        <p:spPr>
          <a:xfrm>
            <a:off x="4108129" y="2590882"/>
            <a:ext cx="3372529" cy="715089"/>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Trans Flag Signing – Firhill High School</a:t>
            </a:r>
          </a:p>
        </p:txBody>
      </p:sp>
      <p:sp>
        <p:nvSpPr>
          <p:cNvPr id="4" name="TextBox 3">
            <a:extLst>
              <a:ext uri="{FF2B5EF4-FFF2-40B4-BE49-F238E27FC236}">
                <a16:creationId xmlns:a16="http://schemas.microsoft.com/office/drawing/2014/main" id="{68DF5604-47F1-1508-E750-644D3A0BFF85}"/>
              </a:ext>
            </a:extLst>
          </p:cNvPr>
          <p:cNvSpPr txBox="1"/>
          <p:nvPr/>
        </p:nvSpPr>
        <p:spPr>
          <a:xfrm>
            <a:off x="7167281" y="5259784"/>
            <a:ext cx="3970310" cy="715089"/>
          </a:xfrm>
          <a:prstGeom prst="round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296"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rial" panose="020B0604020202020204" pitchFamily="34" charset="0"/>
                <a:cs typeface="Arial" panose="020B0604020202020204" pitchFamily="34" charset="0"/>
              </a:rPr>
              <a:t>Trans Day of Visibility (TDOV) – Springburn Academy</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021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1" y="1141802"/>
            <a:ext cx="10967206" cy="707886"/>
          </a:xfrm>
          <a:prstGeom prst="rect">
            <a:avLst/>
          </a:prstGeom>
          <a:noFill/>
        </p:spPr>
        <p:txBody>
          <a:bodyPr wrap="square" rtlCol="0">
            <a:spAutoFit/>
          </a:bodyPr>
          <a:lstStyle/>
          <a:p>
            <a:pPr algn="just"/>
            <a:r>
              <a:rPr lang="en-GB" sz="2000" dirty="0">
                <a:solidFill>
                  <a:srgbClr val="002060"/>
                </a:solidFill>
                <a:latin typeface="Arial" panose="020B0604020202020204" pitchFamily="34" charset="0"/>
                <a:cs typeface="Arial" panose="020B0604020202020204" pitchFamily="34" charset="0"/>
              </a:rPr>
              <a:t>To help us achieve these actions the following resources can be used for support and provide additional information. </a:t>
            </a: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40B5BB0F-9E90-BB68-EC98-6366EBBB5F96}"/>
              </a:ext>
            </a:extLst>
          </p:cNvPr>
          <p:cNvSpPr txBox="1">
            <a:spLocks/>
          </p:cNvSpPr>
          <p:nvPr/>
        </p:nvSpPr>
        <p:spPr>
          <a:xfrm>
            <a:off x="447424" y="557027"/>
            <a:ext cx="3400676"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RESOURCES</a:t>
            </a:r>
            <a:endParaRPr lang="en-GB" sz="3200" dirty="0">
              <a:solidFill>
                <a:srgbClr val="002060"/>
              </a:solidFill>
              <a:latin typeface="Arial Rounded MT Bold" panose="020F0704030504030204" pitchFamily="34" charset="0"/>
              <a:cs typeface="Helvetica" panose="020B0604020202020204" pitchFamily="34" charset="0"/>
            </a:endParaRPr>
          </a:p>
        </p:txBody>
      </p:sp>
      <p:graphicFrame>
        <p:nvGraphicFramePr>
          <p:cNvPr id="9" name="Table 2">
            <a:extLst>
              <a:ext uri="{FF2B5EF4-FFF2-40B4-BE49-F238E27FC236}">
                <a16:creationId xmlns:a16="http://schemas.microsoft.com/office/drawing/2014/main" id="{8BE1AE8A-07EE-7949-9A5E-5DB774F6E75E}"/>
              </a:ext>
            </a:extLst>
          </p:cNvPr>
          <p:cNvGraphicFramePr>
            <a:graphicFrameLocks noGrp="1"/>
          </p:cNvGraphicFramePr>
          <p:nvPr>
            <p:extLst>
              <p:ext uri="{D42A27DB-BD31-4B8C-83A1-F6EECF244321}">
                <p14:modId xmlns:p14="http://schemas.microsoft.com/office/powerpoint/2010/main" val="4028385470"/>
              </p:ext>
            </p:extLst>
          </p:nvPr>
        </p:nvGraphicFramePr>
        <p:xfrm>
          <a:off x="1348151" y="1849688"/>
          <a:ext cx="9559623" cy="4017712"/>
        </p:xfrm>
        <a:graphic>
          <a:graphicData uri="http://schemas.openxmlformats.org/drawingml/2006/table">
            <a:tbl>
              <a:tblPr firstRow="1" bandRow="1">
                <a:tableStyleId>{2D5ABB26-0587-4C30-8999-92F81FD0307C}</a:tableStyleId>
              </a:tblPr>
              <a:tblGrid>
                <a:gridCol w="4399942">
                  <a:extLst>
                    <a:ext uri="{9D8B030D-6E8A-4147-A177-3AD203B41FA5}">
                      <a16:colId xmlns:a16="http://schemas.microsoft.com/office/drawing/2014/main" val="3767550871"/>
                    </a:ext>
                  </a:extLst>
                </a:gridCol>
                <a:gridCol w="5159681">
                  <a:extLst>
                    <a:ext uri="{9D8B030D-6E8A-4147-A177-3AD203B41FA5}">
                      <a16:colId xmlns:a16="http://schemas.microsoft.com/office/drawing/2014/main" val="4123677974"/>
                    </a:ext>
                  </a:extLst>
                </a:gridCol>
              </a:tblGrid>
              <a:tr h="437405">
                <a:tc>
                  <a:txBody>
                    <a:bodyPr/>
                    <a:lstStyle/>
                    <a:p>
                      <a:pPr algn="ctr"/>
                      <a:r>
                        <a:rPr lang="en-GB" sz="1700" b="1" dirty="0">
                          <a:solidFill>
                            <a:srgbClr val="002060"/>
                          </a:solidFill>
                          <a:latin typeface="Arial" panose="020B0604020202020204" pitchFamily="34" charset="0"/>
                          <a:cs typeface="Arial" panose="020B0604020202020204" pitchFamily="34" charset="0"/>
                        </a:rPr>
                        <a:t>Resource</a:t>
                      </a:r>
                      <a:r>
                        <a:rPr lang="en-GB" sz="1700" b="1" dirty="0">
                          <a:latin typeface="Arial" panose="020B0604020202020204" pitchFamily="34" charset="0"/>
                          <a:cs typeface="Arial" panose="020B0604020202020204" pitchFamily="34" charset="0"/>
                        </a:rPr>
                        <a:t> </a:t>
                      </a:r>
                    </a:p>
                  </a:txBody>
                  <a:tcPr/>
                </a:tc>
                <a:tc>
                  <a:txBody>
                    <a:bodyPr/>
                    <a:lstStyle/>
                    <a:p>
                      <a:pPr algn="ctr"/>
                      <a:r>
                        <a:rPr lang="en-GB" sz="1700" b="1" dirty="0">
                          <a:solidFill>
                            <a:srgbClr val="002060"/>
                          </a:solidFill>
                          <a:latin typeface="Arial" panose="020B0604020202020204" pitchFamily="34" charset="0"/>
                          <a:cs typeface="Arial" panose="020B0604020202020204" pitchFamily="34" charset="0"/>
                        </a:rPr>
                        <a:t>Description </a:t>
                      </a:r>
                    </a:p>
                  </a:txBody>
                  <a:tcPr/>
                </a:tc>
                <a:extLst>
                  <a:ext uri="{0D108BD9-81ED-4DB2-BD59-A6C34878D82A}">
                    <a16:rowId xmlns:a16="http://schemas.microsoft.com/office/drawing/2014/main" val="294417079"/>
                  </a:ext>
                </a:extLst>
              </a:tr>
              <a:tr h="1351339">
                <a:tc>
                  <a:txBody>
                    <a:bodyPr/>
                    <a:lstStyle/>
                    <a:p>
                      <a:pPr algn="l"/>
                      <a:r>
                        <a:rPr lang="en-GB" sz="1700" dirty="0">
                          <a:solidFill>
                            <a:srgbClr val="E9513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Curriculum Inclusion: LGBT Mapping Across Curriculum for Excellence  </a:t>
                      </a:r>
                      <a:endParaRPr lang="en-GB" sz="1700" dirty="0">
                        <a:solidFill>
                          <a:srgbClr val="E95138"/>
                        </a:solidFill>
                        <a:latin typeface="Arial" panose="020B0604020202020204" pitchFamily="34" charset="0"/>
                        <a:cs typeface="Arial" panose="020B0604020202020204" pitchFamily="34" charset="0"/>
                      </a:endParaRPr>
                    </a:p>
                  </a:txBody>
                  <a:tcPr/>
                </a:tc>
                <a:tc>
                  <a:txBody>
                    <a:bodyPr/>
                    <a:lstStyle/>
                    <a:p>
                      <a:pPr algn="l"/>
                      <a:r>
                        <a:rPr lang="en-GB" sz="1700" dirty="0">
                          <a:solidFill>
                            <a:srgbClr val="002060"/>
                          </a:solidFill>
                          <a:latin typeface="Arial" panose="020B0604020202020204" pitchFamily="34" charset="0"/>
                          <a:cs typeface="Arial" panose="020B0604020202020204" pitchFamily="34" charset="0"/>
                        </a:rPr>
                        <a:t>Provides practical examples of how the </a:t>
                      </a:r>
                      <a:r>
                        <a:rPr lang="en-GB" sz="1700" dirty="0" err="1">
                          <a:solidFill>
                            <a:srgbClr val="002060"/>
                          </a:solidFill>
                          <a:latin typeface="Arial" panose="020B0604020202020204" pitchFamily="34" charset="0"/>
                          <a:cs typeface="Arial" panose="020B0604020202020204" pitchFamily="34" charset="0"/>
                        </a:rPr>
                        <a:t>CfE</a:t>
                      </a:r>
                      <a:r>
                        <a:rPr lang="en-GB" sz="1700" dirty="0">
                          <a:solidFill>
                            <a:srgbClr val="002060"/>
                          </a:solidFill>
                          <a:latin typeface="Arial" panose="020B0604020202020204" pitchFamily="34" charset="0"/>
                          <a:cs typeface="Arial" panose="020B0604020202020204" pitchFamily="34" charset="0"/>
                        </a:rPr>
                        <a:t> can be inclusive of LGBT identities. This document gives practical examples of LGBT inclusion across a wide range of the curriculum.</a:t>
                      </a:r>
                    </a:p>
                  </a:txBody>
                  <a:tcPr/>
                </a:tc>
                <a:extLst>
                  <a:ext uri="{0D108BD9-81ED-4DB2-BD59-A6C34878D82A}">
                    <a16:rowId xmlns:a16="http://schemas.microsoft.com/office/drawing/2014/main" val="4173785458"/>
                  </a:ext>
                </a:extLst>
              </a:tr>
              <a:tr h="970680">
                <a:tc>
                  <a:txBody>
                    <a:bodyPr/>
                    <a:lstStyle/>
                    <a:p>
                      <a:pPr algn="l"/>
                      <a:r>
                        <a:rPr lang="en-GB" sz="1700" dirty="0">
                          <a:solidFill>
                            <a:srgbClr val="E9513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10 Top Tips for Creating an Inclusive School Environment  </a:t>
                      </a:r>
                      <a:endParaRPr lang="en-GB" sz="1700" dirty="0">
                        <a:solidFill>
                          <a:srgbClr val="E95138"/>
                        </a:solidFill>
                        <a:latin typeface="Arial" panose="020B0604020202020204" pitchFamily="34" charset="0"/>
                        <a:cs typeface="Arial" panose="020B0604020202020204" pitchFamily="34" charset="0"/>
                      </a:endParaRPr>
                    </a:p>
                  </a:txBody>
                  <a:tcPr/>
                </a:tc>
                <a:tc>
                  <a:txBody>
                    <a:bodyPr/>
                    <a:lstStyle/>
                    <a:p>
                      <a:pPr algn="l"/>
                      <a:r>
                        <a:rPr lang="en-GB" sz="1700" dirty="0">
                          <a:solidFill>
                            <a:srgbClr val="002060"/>
                          </a:solidFill>
                          <a:latin typeface="Arial" panose="020B0604020202020204" pitchFamily="34" charset="0"/>
                          <a:cs typeface="Arial" panose="020B0604020202020204" pitchFamily="34" charset="0"/>
                        </a:rPr>
                        <a:t>Provides guidance to both primary and secondary schools on how to create an inclusive school environment. </a:t>
                      </a:r>
                    </a:p>
                  </a:txBody>
                  <a:tcPr/>
                </a:tc>
                <a:extLst>
                  <a:ext uri="{0D108BD9-81ED-4DB2-BD59-A6C34878D82A}">
                    <a16:rowId xmlns:a16="http://schemas.microsoft.com/office/drawing/2014/main" val="3702626715"/>
                  </a:ext>
                </a:extLst>
              </a:tr>
              <a:tr h="1258288">
                <a:tc>
                  <a:txBody>
                    <a:bodyPr/>
                    <a:lstStyle/>
                    <a:p>
                      <a:pPr algn="l"/>
                      <a:r>
                        <a:rPr lang="en-GB" sz="1800" dirty="0">
                          <a:solidFill>
                            <a:srgbClr val="E9513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Top Tips for Trans Inclusion in Youth Work Spaces</a:t>
                      </a:r>
                      <a:endParaRPr lang="en-GB" sz="1800" dirty="0">
                        <a:solidFill>
                          <a:srgbClr val="E95138"/>
                        </a:solidFill>
                        <a:latin typeface="Arial" panose="020B0604020202020204" pitchFamily="34" charset="0"/>
                        <a:cs typeface="Arial" panose="020B0604020202020204" pitchFamily="34" charset="0"/>
                      </a:endParaRPr>
                    </a:p>
                  </a:txBody>
                  <a:tcPr/>
                </a:tc>
                <a:tc>
                  <a:txBody>
                    <a:bodyPr/>
                    <a:lstStyle/>
                    <a:p>
                      <a:pPr algn="l"/>
                      <a:r>
                        <a:rPr lang="en-GB" sz="1800" dirty="0">
                          <a:latin typeface="Arial" panose="020B0604020202020204" pitchFamily="34" charset="0"/>
                          <a:cs typeface="Arial" panose="020B0604020202020204" pitchFamily="34" charset="0"/>
                        </a:rPr>
                        <a:t>Practical advice to help make your setting inclusive for trans and non-binary young people.</a:t>
                      </a:r>
                    </a:p>
                  </a:txBody>
                  <a:tcPr/>
                </a:tc>
                <a:extLst>
                  <a:ext uri="{0D108BD9-81ED-4DB2-BD59-A6C34878D82A}">
                    <a16:rowId xmlns:a16="http://schemas.microsoft.com/office/drawing/2014/main" val="3515775191"/>
                  </a:ext>
                </a:extLst>
              </a:tr>
            </a:tbl>
          </a:graphicData>
        </a:graphic>
      </p:graphicFrame>
    </p:spTree>
    <p:extLst>
      <p:ext uri="{BB962C8B-B14F-4D97-AF65-F5344CB8AC3E}">
        <p14:creationId xmlns:p14="http://schemas.microsoft.com/office/powerpoint/2010/main" val="1237946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TextBox 7">
            <a:extLst>
              <a:ext uri="{FF2B5EF4-FFF2-40B4-BE49-F238E27FC236}">
                <a16:creationId xmlns:a16="http://schemas.microsoft.com/office/drawing/2014/main" id="{A55C1DDA-0A55-0292-77CB-D9339B78920C}"/>
              </a:ext>
            </a:extLst>
          </p:cNvPr>
          <p:cNvSpPr txBox="1">
            <a:spLocks/>
          </p:cNvSpPr>
          <p:nvPr/>
        </p:nvSpPr>
        <p:spPr>
          <a:xfrm>
            <a:off x="599824" y="557027"/>
            <a:ext cx="3095876"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RESOURCES</a:t>
            </a:r>
            <a:endParaRPr lang="en-GB" sz="3200" dirty="0">
              <a:solidFill>
                <a:srgbClr val="002060"/>
              </a:solidFill>
              <a:latin typeface="Arial Rounded MT Bold" panose="020F0704030504030204" pitchFamily="34" charset="0"/>
              <a:cs typeface="Helvetica" panose="020B0604020202020204" pitchFamily="34" charset="0"/>
            </a:endParaRPr>
          </a:p>
        </p:txBody>
      </p:sp>
      <p:graphicFrame>
        <p:nvGraphicFramePr>
          <p:cNvPr id="9" name="Table 2">
            <a:extLst>
              <a:ext uri="{FF2B5EF4-FFF2-40B4-BE49-F238E27FC236}">
                <a16:creationId xmlns:a16="http://schemas.microsoft.com/office/drawing/2014/main" id="{18B11211-1902-3C00-49DE-90C15CF82F55}"/>
              </a:ext>
            </a:extLst>
          </p:cNvPr>
          <p:cNvGraphicFramePr>
            <a:graphicFrameLocks noGrp="1"/>
          </p:cNvGraphicFramePr>
          <p:nvPr>
            <p:extLst>
              <p:ext uri="{D42A27DB-BD31-4B8C-83A1-F6EECF244321}">
                <p14:modId xmlns:p14="http://schemas.microsoft.com/office/powerpoint/2010/main" val="802512722"/>
              </p:ext>
            </p:extLst>
          </p:nvPr>
        </p:nvGraphicFramePr>
        <p:xfrm>
          <a:off x="1000124" y="1192598"/>
          <a:ext cx="9777423" cy="4800305"/>
        </p:xfrm>
        <a:graphic>
          <a:graphicData uri="http://schemas.openxmlformats.org/drawingml/2006/table">
            <a:tbl>
              <a:tblPr firstRow="1" bandRow="1">
                <a:tableStyleId>{2D5ABB26-0587-4C30-8999-92F81FD0307C}</a:tableStyleId>
              </a:tblPr>
              <a:tblGrid>
                <a:gridCol w="4611949">
                  <a:extLst>
                    <a:ext uri="{9D8B030D-6E8A-4147-A177-3AD203B41FA5}">
                      <a16:colId xmlns:a16="http://schemas.microsoft.com/office/drawing/2014/main" val="3767550871"/>
                    </a:ext>
                  </a:extLst>
                </a:gridCol>
                <a:gridCol w="5165474">
                  <a:extLst>
                    <a:ext uri="{9D8B030D-6E8A-4147-A177-3AD203B41FA5}">
                      <a16:colId xmlns:a16="http://schemas.microsoft.com/office/drawing/2014/main" val="4123677974"/>
                    </a:ext>
                  </a:extLst>
                </a:gridCol>
              </a:tblGrid>
              <a:tr h="595215">
                <a:tc>
                  <a:txBody>
                    <a:bodyPr/>
                    <a:lstStyle/>
                    <a:p>
                      <a:pPr algn="ctr"/>
                      <a:r>
                        <a:rPr lang="en-GB" sz="1800" b="1">
                          <a:solidFill>
                            <a:srgbClr val="002060"/>
                          </a:solidFill>
                          <a:latin typeface="Arial" panose="020B0604020202020204" pitchFamily="34" charset="0"/>
                          <a:cs typeface="Arial" panose="020B0604020202020204" pitchFamily="34" charset="0"/>
                        </a:rPr>
                        <a:t>Resource </a:t>
                      </a:r>
                    </a:p>
                  </a:txBody>
                  <a:tcPr/>
                </a:tc>
                <a:tc>
                  <a:txBody>
                    <a:bodyPr/>
                    <a:lstStyle/>
                    <a:p>
                      <a:pPr algn="ctr"/>
                      <a:r>
                        <a:rPr lang="en-GB" sz="1800" b="1" dirty="0">
                          <a:solidFill>
                            <a:srgbClr val="002060"/>
                          </a:solidFill>
                          <a:latin typeface="Arial" panose="020B0604020202020204" pitchFamily="34" charset="0"/>
                          <a:cs typeface="Arial" panose="020B0604020202020204" pitchFamily="34" charset="0"/>
                        </a:rPr>
                        <a:t>Description </a:t>
                      </a:r>
                    </a:p>
                  </a:txBody>
                  <a:tcPr/>
                </a:tc>
                <a:extLst>
                  <a:ext uri="{0D108BD9-81ED-4DB2-BD59-A6C34878D82A}">
                    <a16:rowId xmlns:a16="http://schemas.microsoft.com/office/drawing/2014/main" val="294417079"/>
                  </a:ext>
                </a:extLst>
              </a:tr>
              <a:tr h="1120366">
                <a:tc>
                  <a:txBody>
                    <a:bodyPr/>
                    <a:lstStyle/>
                    <a:p>
                      <a:pPr algn="l"/>
                      <a:r>
                        <a:rPr lang="en-GB" sz="1800">
                          <a:solidFill>
                            <a:srgbClr val="E9513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Involving Parents and Carers in LGBT Work </a:t>
                      </a:r>
                      <a:endParaRPr lang="en-GB" sz="1800">
                        <a:solidFill>
                          <a:srgbClr val="E95138"/>
                        </a:solidFill>
                        <a:latin typeface="Arial" panose="020B0604020202020204" pitchFamily="34" charset="0"/>
                        <a:cs typeface="Arial" panose="020B0604020202020204" pitchFamily="34" charset="0"/>
                      </a:endParaRPr>
                    </a:p>
                  </a:txBody>
                  <a:tcPr/>
                </a:tc>
                <a:tc>
                  <a:txBody>
                    <a:bodyPr/>
                    <a:lstStyle/>
                    <a:p>
                      <a:pPr algn="l"/>
                      <a:r>
                        <a:rPr lang="en-GB" sz="1800" b="0" kern="1200" dirty="0">
                          <a:solidFill>
                            <a:srgbClr val="002060"/>
                          </a:solidFill>
                          <a:effectLst/>
                          <a:latin typeface="Arial" panose="020B0604020202020204" pitchFamily="34" charset="0"/>
                          <a:cs typeface="Arial" panose="020B0604020202020204" pitchFamily="34" charset="0"/>
                        </a:rPr>
                        <a:t>Guidance for primary and secondary schools in involving parents/carers in LGBTQ+ inclusion work and creating an inclusive school community.</a:t>
                      </a:r>
                      <a:endParaRPr lang="en-GB" sz="1800" dirty="0">
                        <a:solidFill>
                          <a:srgbClr val="00206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46167655"/>
                  </a:ext>
                </a:extLst>
              </a:tr>
              <a:tr h="1120366">
                <a:tc>
                  <a:txBody>
                    <a:bodyPr/>
                    <a:lstStyle/>
                    <a:p>
                      <a:pPr algn="l"/>
                      <a:r>
                        <a:rPr lang="en-GB" sz="1800" dirty="0">
                          <a:solidFill>
                            <a:srgbClr val="E9513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Scottish Government LGBT Education Website </a:t>
                      </a:r>
                      <a:endParaRPr lang="en-GB" sz="1800" dirty="0">
                        <a:solidFill>
                          <a:srgbClr val="E95138"/>
                        </a:solidFill>
                        <a:latin typeface="Arial" panose="020B0604020202020204" pitchFamily="34" charset="0"/>
                        <a:cs typeface="Arial" panose="020B0604020202020204" pitchFamily="34" charset="0"/>
                      </a:endParaRPr>
                    </a:p>
                    <a:p>
                      <a:pPr algn="l"/>
                      <a:endParaRPr lang="en-GB" sz="1800" dirty="0">
                        <a:solidFill>
                          <a:srgbClr val="E95138"/>
                        </a:solidFill>
                        <a:latin typeface="Arial" panose="020B0604020202020204" pitchFamily="34" charset="0"/>
                        <a:cs typeface="Arial" panose="020B0604020202020204" pitchFamily="34" charset="0"/>
                      </a:endParaRPr>
                    </a:p>
                  </a:txBody>
                  <a:tcPr/>
                </a:tc>
                <a:tc>
                  <a:txBody>
                    <a:bodyPr/>
                    <a:lstStyle/>
                    <a:p>
                      <a:pPr algn="l"/>
                      <a:r>
                        <a:rPr lang="en-GB" sz="1800" dirty="0">
                          <a:solidFill>
                            <a:srgbClr val="002060"/>
                          </a:solidFill>
                          <a:latin typeface="Arial" panose="020B0604020202020204" pitchFamily="34" charset="0"/>
                          <a:cs typeface="Arial" panose="020B0604020202020204" pitchFamily="34" charset="0"/>
                        </a:rPr>
                        <a:t>A hub for LGBTQ+ inclusive education  resources and included resources from LGBTYS, TIE, Scottish Government and many others. </a:t>
                      </a:r>
                    </a:p>
                  </a:txBody>
                  <a:tcPr/>
                </a:tc>
                <a:extLst>
                  <a:ext uri="{0D108BD9-81ED-4DB2-BD59-A6C34878D82A}">
                    <a16:rowId xmlns:a16="http://schemas.microsoft.com/office/drawing/2014/main" val="2795648028"/>
                  </a:ext>
                </a:extLst>
              </a:tr>
              <a:tr h="1896004">
                <a:tc>
                  <a:txBody>
                    <a:bodyPr/>
                    <a:lstStyle/>
                    <a:p>
                      <a:pPr algn="l"/>
                      <a:r>
                        <a:rPr lang="en-GB" sz="1800" dirty="0">
                          <a:solidFill>
                            <a:srgbClr val="E95138"/>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Supporting Transgender Pupils in Schools – Scottish Government Guidance for Schools </a:t>
                      </a:r>
                      <a:endParaRPr lang="en-GB" sz="1800" dirty="0">
                        <a:solidFill>
                          <a:srgbClr val="E95138"/>
                        </a:solidFill>
                        <a:latin typeface="Arial" panose="020B0604020202020204" pitchFamily="34" charset="0"/>
                        <a:cs typeface="Arial" panose="020B0604020202020204" pitchFamily="34" charset="0"/>
                      </a:endParaRPr>
                    </a:p>
                  </a:txBody>
                  <a:tcPr/>
                </a:tc>
                <a:tc>
                  <a:txBody>
                    <a:bodyPr/>
                    <a:lstStyle/>
                    <a:p>
                      <a:pPr algn="l"/>
                      <a:r>
                        <a:rPr lang="en-GB" sz="1800" dirty="0">
                          <a:solidFill>
                            <a:srgbClr val="002060"/>
                          </a:solidFill>
                          <a:latin typeface="Arial" panose="020B0604020202020204" pitchFamily="34" charset="0"/>
                          <a:cs typeface="Arial" panose="020B0604020202020204" pitchFamily="34" charset="0"/>
                        </a:rPr>
                        <a:t>Official guidance from the Scottish Government on how to best support transgender young people in education. It gives advice on how to support pupils and families, coming out, transphobic bullying and inclusion within the school environment. </a:t>
                      </a:r>
                    </a:p>
                  </a:txBody>
                  <a:tcPr/>
                </a:tc>
                <a:extLst>
                  <a:ext uri="{0D108BD9-81ED-4DB2-BD59-A6C34878D82A}">
                    <a16:rowId xmlns:a16="http://schemas.microsoft.com/office/drawing/2014/main" val="4230642238"/>
                  </a:ext>
                </a:extLst>
              </a:tr>
            </a:tbl>
          </a:graphicData>
        </a:graphic>
      </p:graphicFrame>
    </p:spTree>
    <p:extLst>
      <p:ext uri="{BB962C8B-B14F-4D97-AF65-F5344CB8AC3E}">
        <p14:creationId xmlns:p14="http://schemas.microsoft.com/office/powerpoint/2010/main" val="2190243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726824" y="557027"/>
            <a:ext cx="2841876"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RESOURCES</a:t>
            </a:r>
            <a:endParaRPr lang="en-GB" sz="3200" dirty="0">
              <a:solidFill>
                <a:srgbClr val="002060"/>
              </a:solidFill>
              <a:latin typeface="Arial Rounded MT Bold" panose="020F0704030504030204" pitchFamily="34" charset="0"/>
              <a:cs typeface="Helvetica"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9" name="TextBox 8">
            <a:extLst>
              <a:ext uri="{FF2B5EF4-FFF2-40B4-BE49-F238E27FC236}">
                <a16:creationId xmlns:a16="http://schemas.microsoft.com/office/drawing/2014/main" id="{EA03F409-A91A-58CF-1775-7A49FFCFDA84}"/>
              </a:ext>
            </a:extLst>
          </p:cNvPr>
          <p:cNvSpPr txBox="1"/>
          <p:nvPr/>
        </p:nvSpPr>
        <p:spPr>
          <a:xfrm>
            <a:off x="888206" y="1484877"/>
            <a:ext cx="6100762" cy="3447098"/>
          </a:xfrm>
          <a:prstGeom prst="rect">
            <a:avLst/>
          </a:prstGeom>
          <a:noFill/>
        </p:spPr>
        <p:txBody>
          <a:bodyPr wrap="square">
            <a:spAutoFit/>
          </a:bodyPr>
          <a:lstStyle/>
          <a:p>
            <a:r>
              <a:rPr lang="en-GB" sz="2000" dirty="0">
                <a:solidFill>
                  <a:srgbClr val="002060"/>
                </a:solidFill>
                <a:latin typeface="Arial" panose="020B0604020202020204" pitchFamily="34" charset="0"/>
                <a:cs typeface="Arial" panose="020B0604020202020204" pitchFamily="34" charset="0"/>
              </a:rPr>
              <a:t>Further resources including lesson plans and activities can be found at the two websites below: </a:t>
            </a:r>
          </a:p>
          <a:p>
            <a:endParaRPr lang="en-GB" sz="2000" dirty="0">
              <a:solidFill>
                <a:srgbClr val="E95138"/>
              </a:solidFill>
              <a:latin typeface="Arial" panose="020B0604020202020204" pitchFamily="34" charset="0"/>
              <a:cs typeface="Arial" panose="020B0604020202020204" pitchFamily="34" charset="0"/>
            </a:endParaRPr>
          </a:p>
          <a:p>
            <a:pPr marL="342900" indent="-342900">
              <a:buFont typeface="+mj-lt"/>
              <a:buAutoNum type="arabicPeriod"/>
            </a:pPr>
            <a:endParaRPr lang="en-GB" sz="2000" dirty="0">
              <a:solidFill>
                <a:srgbClr val="E95138"/>
              </a:solidFill>
              <a:latin typeface="Arial" panose="020B0604020202020204" pitchFamily="34" charset="0"/>
              <a:cs typeface="Arial" panose="020B0604020202020204" pitchFamily="34" charset="0"/>
            </a:endParaRPr>
          </a:p>
          <a:p>
            <a:r>
              <a:rPr lang="en-GB" sz="2000" dirty="0">
                <a:solidFill>
                  <a:srgbClr val="E9513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https://www.lgbtyouth.org.uk/resources/</a:t>
            </a:r>
            <a:br>
              <a:rPr lang="en-GB" sz="2000" dirty="0">
                <a:solidFill>
                  <a:srgbClr val="E95138"/>
                </a:solidFill>
                <a:latin typeface="Arial" panose="020B0604020202020204" pitchFamily="34" charset="0"/>
                <a:cs typeface="Arial" panose="020B0604020202020204" pitchFamily="34" charset="0"/>
              </a:rPr>
            </a:br>
            <a:br>
              <a:rPr lang="en-GB" sz="2000" dirty="0">
                <a:solidFill>
                  <a:srgbClr val="E95138"/>
                </a:solidFill>
                <a:latin typeface="Arial" panose="020B0604020202020204" pitchFamily="34" charset="0"/>
                <a:cs typeface="Arial" panose="020B0604020202020204" pitchFamily="34" charset="0"/>
              </a:rPr>
            </a:br>
            <a:br>
              <a:rPr lang="en-GB" sz="2000" dirty="0">
                <a:solidFill>
                  <a:srgbClr val="E95138"/>
                </a:solidFill>
                <a:latin typeface="Arial" panose="020B0604020202020204" pitchFamily="34" charset="0"/>
                <a:cs typeface="Arial" panose="020B0604020202020204" pitchFamily="34" charset="0"/>
              </a:rPr>
            </a:br>
            <a:br>
              <a:rPr lang="en-GB" sz="2000" dirty="0">
                <a:solidFill>
                  <a:srgbClr val="E95138"/>
                </a:solidFill>
                <a:latin typeface="Arial" panose="020B0604020202020204" pitchFamily="34" charset="0"/>
                <a:cs typeface="Arial" panose="020B0604020202020204" pitchFamily="34" charset="0"/>
              </a:rPr>
            </a:br>
            <a:br>
              <a:rPr lang="en-GB" sz="2000" dirty="0">
                <a:solidFill>
                  <a:srgbClr val="E95138"/>
                </a:solidFill>
                <a:latin typeface="Arial" panose="020B0604020202020204" pitchFamily="34" charset="0"/>
                <a:cs typeface="Arial" panose="020B0604020202020204" pitchFamily="34" charset="0"/>
              </a:rPr>
            </a:br>
            <a:endParaRPr lang="en-GB" sz="2000" dirty="0">
              <a:solidFill>
                <a:srgbClr val="E95138"/>
              </a:solidFill>
              <a:latin typeface="Arial" panose="020B0604020202020204" pitchFamily="34" charset="0"/>
              <a:cs typeface="Arial" panose="020B0604020202020204" pitchFamily="34" charset="0"/>
            </a:endParaRPr>
          </a:p>
          <a:p>
            <a:r>
              <a:rPr lang="en-GB" sz="2000" dirty="0">
                <a:solidFill>
                  <a:srgbClr val="E9513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https://lgbteducation.scot/</a:t>
            </a:r>
            <a:r>
              <a:rPr lang="en-GB" sz="2000" dirty="0">
                <a:solidFill>
                  <a:srgbClr val="E95138"/>
                </a:solidFill>
                <a:latin typeface="Arial" panose="020B0604020202020204" pitchFamily="34" charset="0"/>
                <a:cs typeface="Arial" panose="020B0604020202020204" pitchFamily="34" charset="0"/>
              </a:rPr>
              <a:t> </a:t>
            </a:r>
          </a:p>
        </p:txBody>
      </p:sp>
      <p:pic>
        <p:nvPicPr>
          <p:cNvPr id="11" name="Picture 10">
            <a:extLst>
              <a:ext uri="{FF2B5EF4-FFF2-40B4-BE49-F238E27FC236}">
                <a16:creationId xmlns:a16="http://schemas.microsoft.com/office/drawing/2014/main" id="{D9FE183E-2858-8C8E-575E-65806E65AB6C}"/>
              </a:ext>
            </a:extLst>
          </p:cNvPr>
          <p:cNvPicPr>
            <a:picLocks noChangeAspect="1"/>
          </p:cNvPicPr>
          <p:nvPr/>
        </p:nvPicPr>
        <p:blipFill>
          <a:blip r:embed="rId8"/>
          <a:stretch>
            <a:fillRect/>
          </a:stretch>
        </p:blipFill>
        <p:spPr>
          <a:xfrm>
            <a:off x="6988968" y="4330099"/>
            <a:ext cx="3090021" cy="760120"/>
          </a:xfrm>
          <a:prstGeom prst="rect">
            <a:avLst/>
          </a:prstGeom>
        </p:spPr>
      </p:pic>
      <p:pic>
        <p:nvPicPr>
          <p:cNvPr id="12" name="Picture 11">
            <a:extLst>
              <a:ext uri="{FF2B5EF4-FFF2-40B4-BE49-F238E27FC236}">
                <a16:creationId xmlns:a16="http://schemas.microsoft.com/office/drawing/2014/main" id="{FCBC7E97-695B-6568-6724-F1F251D098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88968" y="2012550"/>
            <a:ext cx="3090022" cy="1789876"/>
          </a:xfrm>
          <a:prstGeom prst="rect">
            <a:avLst/>
          </a:prstGeom>
        </p:spPr>
      </p:pic>
    </p:spTree>
    <p:extLst>
      <p:ext uri="{BB962C8B-B14F-4D97-AF65-F5344CB8AC3E}">
        <p14:creationId xmlns:p14="http://schemas.microsoft.com/office/powerpoint/2010/main" val="242289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1912314" y="503901"/>
            <a:ext cx="8331318"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SUPPORT FOR TRANS YOUNG PEOPLE</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0" y="1104642"/>
            <a:ext cx="10967206" cy="5575309"/>
          </a:xfrm>
          <a:prstGeom prst="rect">
            <a:avLst/>
          </a:prstGeom>
          <a:noFill/>
        </p:spPr>
        <p:txBody>
          <a:bodyPr wrap="square" rtlCol="0">
            <a:spAutoFit/>
          </a:bodyPr>
          <a:lstStyle/>
          <a:p>
            <a:r>
              <a:rPr lang="en-GB" sz="2200" dirty="0">
                <a:solidFill>
                  <a:srgbClr val="002060"/>
                </a:solidFill>
                <a:latin typeface="Arial" panose="020B0604020202020204" pitchFamily="34" charset="0"/>
                <a:cs typeface="Arial" panose="020B0604020202020204" pitchFamily="34" charset="0"/>
              </a:rPr>
              <a:t>It is important that school staff and young people know what support is available for young people who might be after some advice or even just to connect with like-minded young people. The next few slides will cover support that is available in the school and more widely in Scotland. </a:t>
            </a:r>
          </a:p>
          <a:p>
            <a:endParaRPr kumimoji="0" lang="en-GB"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r>
              <a:rPr kumimoji="0" lang="en-GB"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lang="en-GB" sz="2200" dirty="0">
                <a:solidFill>
                  <a:srgbClr val="002060"/>
                </a:solidFill>
                <a:latin typeface="Arial" panose="020B0604020202020204" pitchFamily="34" charset="0"/>
                <a:cs typeface="Arial" panose="020B0604020202020204" pitchFamily="34" charset="0"/>
              </a:rPr>
              <a:t>1. </a:t>
            </a:r>
            <a:r>
              <a:rPr lang="en-GB" sz="2200" b="1" dirty="0">
                <a:solidFill>
                  <a:srgbClr val="002060"/>
                </a:solidFill>
                <a:latin typeface="Arial" panose="020B0604020202020204" pitchFamily="34" charset="0"/>
                <a:cs typeface="Arial" panose="020B0604020202020204" pitchFamily="34" charset="0"/>
              </a:rPr>
              <a:t>Equalities Ambassadors – </a:t>
            </a:r>
            <a:r>
              <a:rPr lang="en-GB" sz="2200" dirty="0">
                <a:solidFill>
                  <a:srgbClr val="002060"/>
                </a:solidFill>
                <a:latin typeface="Arial" panose="020B0604020202020204" pitchFamily="34" charset="0"/>
                <a:cs typeface="Arial" panose="020B0604020202020204" pitchFamily="34" charset="0"/>
              </a:rPr>
              <a:t>70+ students trained to champion and celebrate diversity whilst safely but actively challenging prejudice of all kinds. </a:t>
            </a:r>
          </a:p>
          <a:p>
            <a:endParaRPr lang="en-GB" sz="2200" dirty="0">
              <a:solidFill>
                <a:srgbClr val="002060"/>
              </a:solidFill>
              <a:latin typeface="Arial" panose="020B0604020202020204" pitchFamily="34" charset="0"/>
              <a:cs typeface="Arial" panose="020B0604020202020204" pitchFamily="34" charset="0"/>
            </a:endParaRPr>
          </a:p>
          <a:p>
            <a:r>
              <a:rPr lang="en-GB" sz="2200" dirty="0">
                <a:solidFill>
                  <a:srgbClr val="002060"/>
                </a:solidFill>
                <a:latin typeface="Arial" panose="020B0604020202020204" pitchFamily="34" charset="0"/>
                <a:cs typeface="Arial" panose="020B0604020202020204" pitchFamily="34" charset="0"/>
              </a:rPr>
              <a:t>2. </a:t>
            </a:r>
            <a:r>
              <a:rPr lang="en-GB" sz="2200" b="1" dirty="0">
                <a:solidFill>
                  <a:srgbClr val="002060"/>
                </a:solidFill>
                <a:latin typeface="Arial" panose="020B0604020202020204" pitchFamily="34" charset="0"/>
                <a:cs typeface="Arial" panose="020B0604020202020204" pitchFamily="34" charset="0"/>
              </a:rPr>
              <a:t>SPECTRUM</a:t>
            </a:r>
            <a:r>
              <a:rPr lang="en-GB" sz="2200" dirty="0">
                <a:solidFill>
                  <a:srgbClr val="002060"/>
                </a:solidFill>
                <a:latin typeface="Arial" panose="020B0604020202020204" pitchFamily="34" charset="0"/>
                <a:cs typeface="Arial" panose="020B0604020202020204" pitchFamily="34" charset="0"/>
              </a:rPr>
              <a:t> – Our LGBT+ Pupil Group – a safe space for all of our LGBT+ students and active contributors to our Charter work. They meet Monday lunchtimes in Drama.</a:t>
            </a:r>
          </a:p>
          <a:p>
            <a:endParaRPr lang="en-GB" sz="2200" dirty="0">
              <a:solidFill>
                <a:srgbClr val="002060"/>
              </a:solidFill>
              <a:latin typeface="Arial" panose="020B0604020202020204" pitchFamily="34" charset="0"/>
              <a:cs typeface="Arial" panose="020B0604020202020204" pitchFamily="34" charset="0"/>
            </a:endParaRPr>
          </a:p>
          <a:p>
            <a:r>
              <a:rPr lang="en-GB" sz="2200" dirty="0">
                <a:solidFill>
                  <a:srgbClr val="002060"/>
                </a:solidFill>
                <a:latin typeface="Arial" panose="020B0604020202020204" pitchFamily="34" charset="0"/>
                <a:cs typeface="Arial" panose="020B0604020202020204" pitchFamily="34" charset="0"/>
              </a:rPr>
              <a:t>2. </a:t>
            </a:r>
            <a:r>
              <a:rPr kumimoji="0" lang="en-GB"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Youth Groups</a:t>
            </a:r>
            <a:br>
              <a:rPr lang="en-GB" sz="2200" dirty="0">
                <a:solidFill>
                  <a:srgbClr val="002060"/>
                </a:solidFill>
                <a:latin typeface="Arial" panose="020B0604020202020204" pitchFamily="34" charset="0"/>
                <a:cs typeface="Arial" panose="020B0604020202020204" pitchFamily="34" charset="0"/>
              </a:rPr>
            </a:br>
            <a:r>
              <a:rPr lang="en-GB" sz="2200" dirty="0">
                <a:solidFill>
                  <a:srgbClr val="002060"/>
                </a:solidFill>
                <a:latin typeface="Arial" panose="020B0604020202020204" pitchFamily="34" charset="0"/>
                <a:cs typeface="Arial" panose="020B0604020202020204" pitchFamily="34" charset="0"/>
              </a:rPr>
              <a:t>A</a:t>
            </a:r>
            <a:r>
              <a:rPr kumimoji="0" lang="en-GB" sz="22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number of LGBTQ+ youth groups run across Scotland, find your local youth group using this link - </a:t>
            </a:r>
            <a:r>
              <a:rPr kumimoji="0" lang="en-GB" sz="2200" b="0" i="0" u="none" strike="noStrike" kern="1200" cap="none" spc="0" normalizeH="0" baseline="0" noProof="0" dirty="0">
                <a:ln>
                  <a:noFill/>
                </a:ln>
                <a:solidFill>
                  <a:srgbClr val="00A398"/>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https://www.lgbtyouth.org.uk/groups-and-support/find-local-youth-groups/</a:t>
            </a:r>
            <a:endParaRPr kumimoji="0" lang="en-GB" sz="2200" b="0" i="0" u="none" strike="noStrike" kern="1200" cap="none" spc="0" normalizeH="0" baseline="0" noProof="0" dirty="0">
              <a:ln>
                <a:noFill/>
              </a:ln>
              <a:solidFill>
                <a:srgbClr val="00A398"/>
              </a:solidFill>
              <a:effectLst/>
              <a:uLnTx/>
              <a:uFillTx/>
              <a:latin typeface="Arial" panose="020B0604020202020204" pitchFamily="34" charset="0"/>
              <a:cs typeface="Arial" panose="020B0604020202020204" pitchFamily="34" charset="0"/>
            </a:endParaRPr>
          </a:p>
          <a:p>
            <a:pPr>
              <a:lnSpc>
                <a:spcPct val="150000"/>
              </a:lnSpc>
            </a:pPr>
            <a:endParaRPr lang="en-GB" sz="2000" b="1" dirty="0">
              <a:solidFill>
                <a:srgbClr val="002060"/>
              </a:solidFill>
              <a:latin typeface="HelveticaNeue MediumCond" panose="020B0506000000000000"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3891932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D4D633F-6A9B-FDEA-63A6-3ED12F576A8C}"/>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t="6821" b="6821"/>
          <a:stretch/>
        </p:blipFill>
        <p:spPr>
          <a:xfrm>
            <a:off x="6086669" y="0"/>
            <a:ext cx="6105331" cy="6858000"/>
          </a:xfrm>
          <a:blipFill>
            <a:blip r:embed="rId4"/>
            <a:stretch>
              <a:fillRect/>
            </a:stretch>
          </a:blipFill>
        </p:spPr>
      </p:pic>
      <p:pic>
        <p:nvPicPr>
          <p:cNvPr id="14" name="Picture 13">
            <a:extLst>
              <a:ext uri="{FF2B5EF4-FFF2-40B4-BE49-F238E27FC236}">
                <a16:creationId xmlns:a16="http://schemas.microsoft.com/office/drawing/2014/main" id="{7505EEC3-6E8A-5CA4-395D-AC65C6EA11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7460" y="6186557"/>
            <a:ext cx="954824" cy="553076"/>
          </a:xfrm>
          <a:prstGeom prst="rect">
            <a:avLst/>
          </a:prstGeom>
        </p:spPr>
      </p:pic>
      <p:pic>
        <p:nvPicPr>
          <p:cNvPr id="15" name="Picture 14">
            <a:extLst>
              <a:ext uri="{FF2B5EF4-FFF2-40B4-BE49-F238E27FC236}">
                <a16:creationId xmlns:a16="http://schemas.microsoft.com/office/drawing/2014/main" id="{337777CA-A62E-7F61-CBEB-BFDB6D82C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3348" y="6403546"/>
            <a:ext cx="2674417" cy="222247"/>
          </a:xfrm>
          <a:prstGeom prst="rect">
            <a:avLst/>
          </a:prstGeom>
        </p:spPr>
      </p:pic>
      <p:sp>
        <p:nvSpPr>
          <p:cNvPr id="2" name="TextBox 1">
            <a:extLst>
              <a:ext uri="{FF2B5EF4-FFF2-40B4-BE49-F238E27FC236}">
                <a16:creationId xmlns:a16="http://schemas.microsoft.com/office/drawing/2014/main" id="{F4174D19-1F70-7964-C845-3FC40D5815B8}"/>
              </a:ext>
            </a:extLst>
          </p:cNvPr>
          <p:cNvSpPr txBox="1"/>
          <p:nvPr/>
        </p:nvSpPr>
        <p:spPr>
          <a:xfrm>
            <a:off x="84347" y="201368"/>
            <a:ext cx="6317738" cy="477054"/>
          </a:xfrm>
          <a:prstGeom prst="rect">
            <a:avLst/>
          </a:prstGeom>
          <a:noFill/>
        </p:spPr>
        <p:txBody>
          <a:bodyPr wrap="square" rtlCol="0">
            <a:spAutoFit/>
          </a:bodyPr>
          <a:lstStyle/>
          <a:p>
            <a:r>
              <a:rPr lang="en-US" sz="2500" dirty="0">
                <a:solidFill>
                  <a:schemeClr val="bg1"/>
                </a:solidFill>
                <a:latin typeface="Arial Rounded MT Bold" panose="020F0704030504030204" pitchFamily="34" charset="0"/>
              </a:rPr>
              <a:t>SUPPORT FOR LGBT YOUNG PEOPLE</a:t>
            </a:r>
            <a:endParaRPr lang="en-GB" sz="2500" dirty="0">
              <a:solidFill>
                <a:schemeClr val="bg1"/>
              </a:solidFill>
              <a:latin typeface="Arial Rounded MT Bold" panose="020F0704030504030204" pitchFamily="34" charset="0"/>
            </a:endParaRPr>
          </a:p>
        </p:txBody>
      </p:sp>
      <p:sp>
        <p:nvSpPr>
          <p:cNvPr id="3" name="TextBox 2">
            <a:extLst>
              <a:ext uri="{FF2B5EF4-FFF2-40B4-BE49-F238E27FC236}">
                <a16:creationId xmlns:a16="http://schemas.microsoft.com/office/drawing/2014/main" id="{3E52805A-ED85-7113-4E22-136BB90B818B}"/>
              </a:ext>
            </a:extLst>
          </p:cNvPr>
          <p:cNvSpPr txBox="1"/>
          <p:nvPr/>
        </p:nvSpPr>
        <p:spPr>
          <a:xfrm>
            <a:off x="327460" y="801772"/>
            <a:ext cx="5462457" cy="5478423"/>
          </a:xfrm>
          <a:prstGeom prst="rect">
            <a:avLst/>
          </a:prstGeom>
          <a:noFill/>
        </p:spPr>
        <p:txBody>
          <a:bodyPr wrap="square" rtlCol="0">
            <a:spAutoFit/>
          </a:bodyPr>
          <a:lstStyle/>
          <a:p>
            <a:r>
              <a:rPr kumimoji="0" lang="en-GB" sz="2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 </a:t>
            </a:r>
            <a:r>
              <a:rPr kumimoji="0" lang="en-GB" sz="2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Digital Youth Work</a:t>
            </a:r>
            <a:br>
              <a:rPr kumimoji="0" lang="en-GB" sz="25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br>
            <a:endParaRPr lang="en-GB" sz="2500" b="1" dirty="0">
              <a:solidFill>
                <a:schemeClr val="bg1"/>
              </a:solidFill>
              <a:latin typeface="Arial" panose="020B0604020202020204" pitchFamily="34" charset="0"/>
              <a:cs typeface="Arial" panose="020B0604020202020204" pitchFamily="34" charset="0"/>
            </a:endParaRPr>
          </a:p>
          <a:p>
            <a:r>
              <a:rPr kumimoji="0" lang="en-GB" sz="2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LGBT Youth Scotland offer a wide variety of online support to young people. </a:t>
            </a:r>
          </a:p>
          <a:p>
            <a:endParaRPr lang="en-GB" sz="2500" dirty="0">
              <a:solidFill>
                <a:schemeClr val="bg1"/>
              </a:solidFill>
              <a:latin typeface="Arial" panose="020B0604020202020204" pitchFamily="34" charset="0"/>
              <a:cs typeface="Arial" panose="020B0604020202020204" pitchFamily="34" charset="0"/>
            </a:endParaRPr>
          </a:p>
          <a:p>
            <a:r>
              <a:rPr kumimoji="0" lang="en-GB" sz="25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This includes a digital chatline for young people (see image), a Discord server for youth groups for LGBTQ+ young people to connect and 1 to 1 online support sessions. </a:t>
            </a:r>
            <a:r>
              <a:rPr lang="en-GB" sz="2500" dirty="0">
                <a:solidFill>
                  <a:schemeClr val="bg1"/>
                </a:solidFill>
                <a:latin typeface="Arial" panose="020B0604020202020204" pitchFamily="34" charset="0"/>
                <a:cs typeface="Arial" panose="020B0604020202020204" pitchFamily="34" charset="0"/>
              </a:rPr>
              <a:t>Young people can use these services directly or a referral can be made by emailing: </a:t>
            </a:r>
            <a:r>
              <a:rPr lang="en-GB" sz="2500" dirty="0">
                <a:solidFill>
                  <a:srgbClr val="E9513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info@lgbtyouth.org.uk</a:t>
            </a:r>
            <a:r>
              <a:rPr lang="en-GB" sz="2500" dirty="0">
                <a:solidFill>
                  <a:srgbClr val="E95138"/>
                </a:solidFill>
                <a:latin typeface="Arial" panose="020B0604020202020204" pitchFamily="34" charset="0"/>
                <a:cs typeface="Arial" panose="020B0604020202020204" pitchFamily="34" charset="0"/>
              </a:rPr>
              <a:t> </a:t>
            </a:r>
            <a:endParaRPr kumimoji="0" lang="en-GB" sz="2500" b="0" i="0" u="none" strike="noStrike" kern="1200" cap="none" spc="0" normalizeH="0" baseline="0" noProof="0" dirty="0">
              <a:ln>
                <a:noFill/>
              </a:ln>
              <a:solidFill>
                <a:srgbClr val="E95138"/>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E81356-6640-8D45-412C-23F712BD1B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6" name="Picture 5">
            <a:extLst>
              <a:ext uri="{FF2B5EF4-FFF2-40B4-BE49-F238E27FC236}">
                <a16:creationId xmlns:a16="http://schemas.microsoft.com/office/drawing/2014/main" id="{9E607B09-B27A-B628-E00F-30B6A9114107}"/>
              </a:ext>
            </a:extLst>
          </p:cNvPr>
          <p:cNvPicPr>
            <a:picLocks noChangeAspect="1"/>
          </p:cNvPicPr>
          <p:nvPr/>
        </p:nvPicPr>
        <p:blipFill>
          <a:blip r:embed="rId9"/>
          <a:stretch>
            <a:fillRect/>
          </a:stretch>
        </p:blipFill>
        <p:spPr>
          <a:xfrm>
            <a:off x="6863842" y="388709"/>
            <a:ext cx="4725570" cy="6350924"/>
          </a:xfrm>
          <a:prstGeom prst="rect">
            <a:avLst/>
          </a:prstGeom>
          <a:ln w="12700">
            <a:solidFill>
              <a:schemeClr val="tx1"/>
            </a:solidFill>
          </a:ln>
        </p:spPr>
      </p:pic>
    </p:spTree>
    <p:extLst>
      <p:ext uri="{BB962C8B-B14F-4D97-AF65-F5344CB8AC3E}">
        <p14:creationId xmlns:p14="http://schemas.microsoft.com/office/powerpoint/2010/main" val="778126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1887032" y="492882"/>
            <a:ext cx="8381884" cy="584775"/>
          </a:xfrm>
          <a:prstGeom prst="rect">
            <a:avLst/>
          </a:prstGeom>
          <a:noFill/>
        </p:spPr>
        <p:txBody>
          <a:bodyPr wrap="square" rtlCol="0">
            <a:spAutoFit/>
          </a:bodyPr>
          <a:lstStyle/>
          <a:p>
            <a:pPr algn="ctr"/>
            <a:r>
              <a:rPr lang="en-US" sz="3200" dirty="0">
                <a:solidFill>
                  <a:srgbClr val="002060"/>
                </a:solidFill>
                <a:latin typeface="Arial Rounded MT Bold" panose="020F0704030504030204" pitchFamily="34" charset="0"/>
                <a:cs typeface="Helvetica" panose="020B0604020202020204" pitchFamily="34" charset="0"/>
              </a:rPr>
              <a:t>SUPPORT FOR LGBT YOUNG PEOPLE</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594370" y="1104642"/>
            <a:ext cx="6960178" cy="5204502"/>
          </a:xfrm>
          <a:prstGeom prst="rect">
            <a:avLst/>
          </a:prstGeom>
          <a:noFill/>
        </p:spPr>
        <p:txBody>
          <a:bodyPr wrap="square" rtlCol="0">
            <a:spAutoFit/>
          </a:bodyPr>
          <a:lstStyle/>
          <a:p>
            <a:pPr algn="just"/>
            <a:r>
              <a:rPr lang="en-GB" dirty="0">
                <a:solidFill>
                  <a:srgbClr val="002060"/>
                </a:solidFill>
                <a:latin typeface="Arial" panose="020B0604020202020204" pitchFamily="34" charset="0"/>
                <a:cs typeface="Arial" panose="020B0604020202020204" pitchFamily="34" charset="0"/>
              </a:rPr>
              <a:t>Many other organisations have useful information and helplines </a:t>
            </a:r>
            <a:r>
              <a:rPr lang="en-GB">
                <a:solidFill>
                  <a:srgbClr val="002060"/>
                </a:solidFill>
                <a:latin typeface="Arial" panose="020B0604020202020204" pitchFamily="34" charset="0"/>
                <a:cs typeface="Arial" panose="020B0604020202020204" pitchFamily="34" charset="0"/>
              </a:rPr>
              <a:t>for LGBTQ+ </a:t>
            </a:r>
            <a:r>
              <a:rPr lang="en-GB" dirty="0">
                <a:solidFill>
                  <a:srgbClr val="002060"/>
                </a:solidFill>
                <a:latin typeface="Arial" panose="020B0604020202020204" pitchFamily="34" charset="0"/>
                <a:cs typeface="Arial" panose="020B0604020202020204" pitchFamily="34" charset="0"/>
              </a:rPr>
              <a:t>young people: </a:t>
            </a:r>
          </a:p>
          <a:p>
            <a:pPr algn="just"/>
            <a:endParaRPr lang="en-GB" dirty="0">
              <a:solidFill>
                <a:srgbClr val="00206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Time for Inclusive Education: </a:t>
            </a:r>
            <a:r>
              <a:rPr lang="en-GB" dirty="0">
                <a:solidFill>
                  <a:srgbClr val="00A39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https://www.tie.scot/</a:t>
            </a:r>
            <a:r>
              <a:rPr lang="en-GB" dirty="0">
                <a:solidFill>
                  <a:srgbClr val="00A398"/>
                </a:solidFill>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Stonewall Scotland: </a:t>
            </a:r>
            <a:r>
              <a:rPr lang="en-GB" dirty="0">
                <a:solidFill>
                  <a:srgbClr val="00A39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https://www.stonewallscotland.org.uk/</a:t>
            </a:r>
            <a:r>
              <a:rPr lang="en-GB" dirty="0">
                <a:solidFill>
                  <a:srgbClr val="00A398"/>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br>
              <a:rPr lang="en-GB" dirty="0">
                <a:solidFill>
                  <a:srgbClr val="002060"/>
                </a:solidFill>
                <a:latin typeface="Arial" panose="020B0604020202020204" pitchFamily="34" charset="0"/>
                <a:cs typeface="Arial" panose="020B0604020202020204" pitchFamily="34" charset="0"/>
              </a:rPr>
            </a:br>
            <a:r>
              <a:rPr lang="en-GB" dirty="0">
                <a:solidFill>
                  <a:srgbClr val="002060"/>
                </a:solidFill>
                <a:latin typeface="Arial" panose="020B0604020202020204" pitchFamily="34" charset="0"/>
                <a:cs typeface="Arial" panose="020B0604020202020204" pitchFamily="34" charset="0"/>
              </a:rPr>
              <a:t>Scottish Trans : </a:t>
            </a:r>
            <a:r>
              <a:rPr lang="en-GB" dirty="0">
                <a:solidFill>
                  <a:srgbClr val="00A398"/>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https://www.scottishtrans.org/community/</a:t>
            </a:r>
            <a:r>
              <a:rPr lang="en-GB" dirty="0">
                <a:solidFill>
                  <a:srgbClr val="00A398"/>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LGBT Health and Wellbeing: </a:t>
            </a:r>
            <a:r>
              <a:rPr lang="en-GB" b="0" i="0" u="none" strike="noStrike" dirty="0">
                <a:solidFill>
                  <a:srgbClr val="00A398"/>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http://lgbt-helpline-scotland.org.uk/</a:t>
            </a:r>
            <a:r>
              <a:rPr lang="en-GB" b="0" i="0" u="none" strike="noStrike" dirty="0">
                <a:solidFill>
                  <a:srgbClr val="00A398"/>
                </a:solidFill>
                <a:effectLst/>
                <a:latin typeface="Arial" panose="020B0604020202020204" pitchFamily="34" charset="0"/>
                <a:cs typeface="Arial" panose="020B0604020202020204" pitchFamily="34" charset="0"/>
              </a:rPr>
              <a:t> </a:t>
            </a:r>
            <a:r>
              <a:rPr lang="en-GB" b="0" i="0" u="none" strike="noStrike" dirty="0">
                <a:solidFill>
                  <a:srgbClr val="002060"/>
                </a:solidFill>
                <a:effectLst/>
                <a:latin typeface="Arial" panose="020B0604020202020204" pitchFamily="34" charset="0"/>
                <a:cs typeface="Arial" panose="020B0604020202020204" pitchFamily="34" charset="0"/>
              </a:rPr>
              <a:t>. </a:t>
            </a:r>
            <a:r>
              <a:rPr lang="en-GB" b="0" i="0" dirty="0">
                <a:solidFill>
                  <a:srgbClr val="002060"/>
                </a:solidFill>
                <a:effectLst/>
                <a:latin typeface="Arial" panose="020B0604020202020204" pitchFamily="34" charset="0"/>
                <a:cs typeface="Arial" panose="020B0604020202020204" pitchFamily="34" charset="0"/>
              </a:rPr>
              <a:t>The LGBT Helpline is open </a:t>
            </a:r>
            <a:r>
              <a:rPr lang="en-GB" b="1" i="0" dirty="0">
                <a:solidFill>
                  <a:srgbClr val="002060"/>
                </a:solidFill>
                <a:effectLst/>
                <a:latin typeface="Arial" panose="020B0604020202020204" pitchFamily="34" charset="0"/>
                <a:cs typeface="Arial" panose="020B0604020202020204" pitchFamily="34" charset="0"/>
              </a:rPr>
              <a:t>every Tuesday and Wednesday between 12-9pm</a:t>
            </a:r>
            <a:r>
              <a:rPr lang="en-GB" b="0" i="0" dirty="0">
                <a:solidFill>
                  <a:srgbClr val="002060"/>
                </a:solidFill>
                <a:effectLst/>
                <a:latin typeface="Arial" panose="020B0604020202020204" pitchFamily="34" charset="0"/>
                <a:cs typeface="Arial" panose="020B0604020202020204" pitchFamily="34" charset="0"/>
              </a:rPr>
              <a:t> on </a:t>
            </a:r>
            <a:r>
              <a:rPr lang="en-GB" b="1" i="0" dirty="0">
                <a:solidFill>
                  <a:srgbClr val="002060"/>
                </a:solidFill>
                <a:effectLst/>
                <a:latin typeface="Arial" panose="020B0604020202020204" pitchFamily="34" charset="0"/>
                <a:cs typeface="Arial" panose="020B0604020202020204" pitchFamily="34" charset="0"/>
              </a:rPr>
              <a:t>0300 123 2523</a:t>
            </a:r>
            <a:r>
              <a:rPr lang="en-GB" b="0" i="0" dirty="0">
                <a:solidFill>
                  <a:srgbClr val="002060"/>
                </a:solidFill>
                <a:effectLst/>
                <a:latin typeface="Arial" panose="020B0604020202020204" pitchFamily="34" charset="0"/>
                <a:cs typeface="Arial" panose="020B0604020202020204" pitchFamily="34" charset="0"/>
              </a:rPr>
              <a:t>.</a:t>
            </a:r>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Mermaids: </a:t>
            </a:r>
            <a:r>
              <a:rPr lang="en-GB" dirty="0">
                <a:solidFill>
                  <a:srgbClr val="00A398"/>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https://mermaidsuk.org.uk/helpline-support-services/</a:t>
            </a:r>
            <a:r>
              <a:rPr lang="en-GB" dirty="0">
                <a:solidFill>
                  <a:srgbClr val="00A398"/>
                </a:solidFill>
                <a:latin typeface="Arial" panose="020B0604020202020204" pitchFamily="34" charset="0"/>
                <a:cs typeface="Arial" panose="020B0604020202020204" pitchFamily="34" charset="0"/>
              </a:rPr>
              <a:t>. </a:t>
            </a:r>
            <a:r>
              <a:rPr lang="en-GB" dirty="0">
                <a:solidFill>
                  <a:srgbClr val="002060"/>
                </a:solidFill>
                <a:latin typeface="Arial" panose="020B0604020202020204" pitchFamily="34" charset="0"/>
                <a:cs typeface="Arial" panose="020B0604020202020204" pitchFamily="34" charset="0"/>
              </a:rPr>
              <a:t>The Mermaids helpline is for </a:t>
            </a:r>
            <a:r>
              <a:rPr lang="en-GB" b="0" i="0" dirty="0">
                <a:solidFill>
                  <a:srgbClr val="002060"/>
                </a:solidFill>
                <a:effectLst/>
                <a:latin typeface="Arial" panose="020B0604020202020204" pitchFamily="34" charset="0"/>
                <a:cs typeface="Arial" panose="020B0604020202020204" pitchFamily="34" charset="0"/>
              </a:rPr>
              <a:t>transgender and non-binary youth, up to and including the age of 25</a:t>
            </a:r>
            <a:r>
              <a:rPr lang="en-GB" b="0" dirty="0">
                <a:solidFill>
                  <a:srgbClr val="002060"/>
                </a:solidFill>
                <a:latin typeface="Arial" panose="020B0604020202020204" pitchFamily="34" charset="0"/>
                <a:cs typeface="Arial" panose="020B0604020202020204" pitchFamily="34" charset="0"/>
              </a:rPr>
              <a:t>. </a:t>
            </a:r>
            <a:r>
              <a:rPr lang="en-GB" b="1" dirty="0">
                <a:solidFill>
                  <a:srgbClr val="002060"/>
                </a:solidFill>
                <a:latin typeface="Arial" panose="020B0604020202020204" pitchFamily="34" charset="0"/>
                <a:cs typeface="Arial" panose="020B0604020202020204" pitchFamily="34" charset="0"/>
              </a:rPr>
              <a:t>Helpline Open Monday to Friday, 9am to 9pm on 0808 801 0400</a:t>
            </a:r>
          </a:p>
          <a:p>
            <a:pPr>
              <a:lnSpc>
                <a:spcPct val="150000"/>
              </a:lnSpc>
            </a:pPr>
            <a:endParaRPr lang="en-GB" sz="2000" b="1" dirty="0">
              <a:solidFill>
                <a:srgbClr val="002060"/>
              </a:solidFill>
              <a:latin typeface="HelveticaNeue MediumCond" panose="020B0506000000000000"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8" name="Picture 7">
            <a:extLst>
              <a:ext uri="{FF2B5EF4-FFF2-40B4-BE49-F238E27FC236}">
                <a16:creationId xmlns:a16="http://schemas.microsoft.com/office/drawing/2014/main" id="{8D9EF114-AD4A-4C69-742F-1DF0AD86E8FE}"/>
              </a:ext>
            </a:extLst>
          </p:cNvPr>
          <p:cNvPicPr>
            <a:picLocks noChangeAspect="1"/>
          </p:cNvPicPr>
          <p:nvPr/>
        </p:nvPicPr>
        <p:blipFill>
          <a:blip r:embed="rId11"/>
          <a:stretch>
            <a:fillRect/>
          </a:stretch>
        </p:blipFill>
        <p:spPr>
          <a:xfrm>
            <a:off x="9405813" y="2413565"/>
            <a:ext cx="1758724" cy="923330"/>
          </a:xfrm>
          <a:prstGeom prst="rect">
            <a:avLst/>
          </a:prstGeom>
          <a:ln>
            <a:solidFill>
              <a:schemeClr val="tx1"/>
            </a:solidFill>
          </a:ln>
        </p:spPr>
      </p:pic>
      <p:pic>
        <p:nvPicPr>
          <p:cNvPr id="9" name="Picture 8">
            <a:extLst>
              <a:ext uri="{FF2B5EF4-FFF2-40B4-BE49-F238E27FC236}">
                <a16:creationId xmlns:a16="http://schemas.microsoft.com/office/drawing/2014/main" id="{C7BAF8FF-3916-D524-C5E3-205D949CD037}"/>
              </a:ext>
            </a:extLst>
          </p:cNvPr>
          <p:cNvPicPr>
            <a:picLocks noChangeAspect="1"/>
          </p:cNvPicPr>
          <p:nvPr/>
        </p:nvPicPr>
        <p:blipFill>
          <a:blip r:embed="rId12"/>
          <a:stretch>
            <a:fillRect/>
          </a:stretch>
        </p:blipFill>
        <p:spPr>
          <a:xfrm>
            <a:off x="9440339" y="3753059"/>
            <a:ext cx="1708660" cy="627230"/>
          </a:xfrm>
          <a:prstGeom prst="rect">
            <a:avLst/>
          </a:prstGeom>
        </p:spPr>
      </p:pic>
      <p:pic>
        <p:nvPicPr>
          <p:cNvPr id="11" name="Picture 10">
            <a:extLst>
              <a:ext uri="{FF2B5EF4-FFF2-40B4-BE49-F238E27FC236}">
                <a16:creationId xmlns:a16="http://schemas.microsoft.com/office/drawing/2014/main" id="{C1612442-145A-10F0-89C3-23A8B23CE937}"/>
              </a:ext>
            </a:extLst>
          </p:cNvPr>
          <p:cNvPicPr>
            <a:picLocks noChangeAspect="1"/>
          </p:cNvPicPr>
          <p:nvPr/>
        </p:nvPicPr>
        <p:blipFill>
          <a:blip r:embed="rId13"/>
          <a:stretch>
            <a:fillRect/>
          </a:stretch>
        </p:blipFill>
        <p:spPr>
          <a:xfrm>
            <a:off x="9897583" y="4640178"/>
            <a:ext cx="1010191" cy="1118425"/>
          </a:xfrm>
          <a:prstGeom prst="rect">
            <a:avLst/>
          </a:prstGeom>
        </p:spPr>
      </p:pic>
      <p:pic>
        <p:nvPicPr>
          <p:cNvPr id="12" name="Picture 11">
            <a:extLst>
              <a:ext uri="{FF2B5EF4-FFF2-40B4-BE49-F238E27FC236}">
                <a16:creationId xmlns:a16="http://schemas.microsoft.com/office/drawing/2014/main" id="{C82BD7D7-6596-C22D-85BC-E08017A4225E}"/>
              </a:ext>
            </a:extLst>
          </p:cNvPr>
          <p:cNvPicPr>
            <a:picLocks noChangeAspect="1"/>
          </p:cNvPicPr>
          <p:nvPr/>
        </p:nvPicPr>
        <p:blipFill>
          <a:blip r:embed="rId14"/>
          <a:stretch>
            <a:fillRect/>
          </a:stretch>
        </p:blipFill>
        <p:spPr>
          <a:xfrm>
            <a:off x="9405813" y="1393252"/>
            <a:ext cx="1758724" cy="865292"/>
          </a:xfrm>
          <a:prstGeom prst="rect">
            <a:avLst/>
          </a:prstGeom>
        </p:spPr>
      </p:pic>
    </p:spTree>
    <p:extLst>
      <p:ext uri="{BB962C8B-B14F-4D97-AF65-F5344CB8AC3E}">
        <p14:creationId xmlns:p14="http://schemas.microsoft.com/office/powerpoint/2010/main" val="19521701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612396" y="654341"/>
            <a:ext cx="2956303" cy="584775"/>
          </a:xfrm>
          <a:prstGeom prst="rect">
            <a:avLst/>
          </a:prstGeom>
          <a:noFill/>
        </p:spPr>
        <p:txBody>
          <a:bodyPr wrap="square" rtlCol="0">
            <a:spAutoFit/>
          </a:bodyPr>
          <a:lstStyle/>
          <a:p>
            <a:r>
              <a:rPr lang="en-US" sz="3200" dirty="0">
                <a:solidFill>
                  <a:srgbClr val="002060"/>
                </a:solidFill>
                <a:latin typeface="Arial Rounded MT Bold" panose="020F0704030504030204" pitchFamily="34" charset="0"/>
                <a:cs typeface="Helvetica" panose="020B0604020202020204" pitchFamily="34" charset="0"/>
              </a:rPr>
              <a:t>QUESTIONS</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612397" y="1394169"/>
            <a:ext cx="5590529" cy="3728649"/>
          </a:xfrm>
          <a:prstGeom prst="rect">
            <a:avLst/>
          </a:prstGeom>
          <a:noFill/>
        </p:spPr>
        <p:txBody>
          <a:bodyPr wrap="square" rtlCol="0">
            <a:spAutoFit/>
          </a:bodyPr>
          <a:lstStyle/>
          <a:p>
            <a:pPr>
              <a:lnSpc>
                <a:spcPct val="150000"/>
              </a:lnSpc>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If you have questions you can</a:t>
            </a:r>
            <a:r>
              <a:rPr kumimoji="0" lang="en-GB"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GB"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talk to your </a:t>
            </a:r>
            <a:r>
              <a:rPr lang="en-GB" sz="2000" dirty="0">
                <a:solidFill>
                  <a:srgbClr val="002060"/>
                </a:solidFill>
                <a:latin typeface="Arial" panose="020B0604020202020204" pitchFamily="34" charset="0"/>
                <a:cs typeface="Arial" panose="020B0604020202020204" pitchFamily="34" charset="0"/>
              </a:rPr>
              <a:t>Leith Academy </a:t>
            </a:r>
            <a:r>
              <a:rPr kumimoji="0" lang="en-GB"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Champions: Ben Stewart, Estelle Richardson, Kelly </a:t>
            </a:r>
            <a:r>
              <a:rPr kumimoji="0" lang="en-GB" sz="20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Simpso</a:t>
            </a:r>
            <a:r>
              <a:rPr lang="en-GB" sz="2000" dirty="0">
                <a:solidFill>
                  <a:srgbClr val="002060"/>
                </a:solidFill>
                <a:latin typeface="Arial" panose="020B0604020202020204" pitchFamily="34" charset="0"/>
                <a:cs typeface="Arial" panose="020B0604020202020204" pitchFamily="34" charset="0"/>
              </a:rPr>
              <a:t>n and Lisa Alan.</a:t>
            </a:r>
            <a:endParaRPr kumimoji="0" lang="en-GB" sz="2000" b="1" i="0" u="none" strike="noStrike" kern="1200" cap="none" spc="0" normalizeH="0" baseline="0" noProof="0" dirty="0">
              <a:ln>
                <a:noFill/>
              </a:ln>
              <a:solidFill>
                <a:srgbClr val="002060"/>
              </a:solidFill>
              <a:effectLst/>
              <a:highlight>
                <a:srgbClr val="FBC433"/>
              </a:highlight>
              <a:uLnTx/>
              <a:uFillTx/>
              <a:latin typeface="Arial" panose="020B0604020202020204" pitchFamily="34" charset="0"/>
              <a:cs typeface="Arial" panose="020B0604020202020204" pitchFamily="34" charset="0"/>
            </a:endParaRPr>
          </a:p>
          <a:p>
            <a:pPr>
              <a:lnSpc>
                <a:spcPct val="150000"/>
              </a:lnSpc>
            </a:pPr>
            <a:endParaRPr lang="en-GB" sz="2000" dirty="0">
              <a:solidFill>
                <a:srgbClr val="002060"/>
              </a:solidFill>
              <a:latin typeface="Arial" panose="020B0604020202020204" pitchFamily="34" charset="0"/>
              <a:cs typeface="Arial" panose="020B0604020202020204" pitchFamily="34" charset="0"/>
            </a:endParaRPr>
          </a:p>
          <a:p>
            <a:pPr>
              <a:lnSpc>
                <a:spcPct val="150000"/>
              </a:lnSpc>
            </a:pPr>
            <a:endParaRPr lang="en-GB" sz="2000" dirty="0">
              <a:solidFill>
                <a:srgbClr val="002060"/>
              </a:solidFill>
              <a:latin typeface="Arial" panose="020B0604020202020204" pitchFamily="34" charset="0"/>
              <a:cs typeface="Arial" panose="020B0604020202020204" pitchFamily="34" charset="0"/>
            </a:endParaRPr>
          </a:p>
          <a:p>
            <a:pPr>
              <a:lnSpc>
                <a:spcPct val="150000"/>
              </a:lnSpc>
            </a:pPr>
            <a:r>
              <a:rPr kumimoji="0" lang="en-GB" sz="20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If you would like to support this work more, we are happy for you to join the LGBT Charter Champion group!</a:t>
            </a: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2B8C6206-2040-3835-A002-317F2AEFE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4521" y="4902200"/>
            <a:ext cx="2660666" cy="873755"/>
          </a:xfrm>
          <a:prstGeom prst="rect">
            <a:avLst/>
          </a:prstGeom>
        </p:spPr>
      </p:pic>
    </p:spTree>
    <p:extLst>
      <p:ext uri="{BB962C8B-B14F-4D97-AF65-F5344CB8AC3E}">
        <p14:creationId xmlns:p14="http://schemas.microsoft.com/office/powerpoint/2010/main" val="2334736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D9E70532-799B-8033-8EFA-C0B7D9CF7471}"/>
              </a:ext>
            </a:extLst>
          </p:cNvPr>
          <p:cNvPicPr>
            <a:picLocks noGrp="1" noRot="1" noMove="1" noResize="1" noEditPoints="1" noAdjustHandles="1" noChangeArrowheads="1" noChangeShapeType="1" noCrop="1"/>
          </p:cNvPicPr>
          <p:nvPr/>
        </p:nvPicPr>
        <p:blipFill>
          <a:blip r:embed="rId2">
            <a:alphaModFix amt="17000"/>
            <a:extLst>
              <a:ext uri="{28A0092B-C50C-407E-A947-70E740481C1C}">
                <a14:useLocalDpi xmlns:a14="http://schemas.microsoft.com/office/drawing/2010/main" val="0"/>
              </a:ext>
            </a:extLst>
          </a:blip>
          <a:stretch>
            <a:fillRect/>
          </a:stretch>
        </p:blipFill>
        <p:spPr>
          <a:xfrm>
            <a:off x="5771751" y="129889"/>
            <a:ext cx="2981362" cy="2981362"/>
          </a:xfrm>
          <a:prstGeom prst="rect">
            <a:avLst/>
          </a:prstGeom>
        </p:spPr>
      </p:pic>
      <p:sp>
        <p:nvSpPr>
          <p:cNvPr id="3" name="Speech Bubble: Rectangle with Corners Rounded 2">
            <a:extLst>
              <a:ext uri="{FF2B5EF4-FFF2-40B4-BE49-F238E27FC236}">
                <a16:creationId xmlns:a16="http://schemas.microsoft.com/office/drawing/2014/main" id="{9F55A69A-1635-9125-67C6-AD7E4F13AF43}"/>
              </a:ext>
            </a:extLst>
          </p:cNvPr>
          <p:cNvSpPr>
            <a:spLocks noGrp="1" noRot="1" noMove="1" noResize="1" noEditPoints="1" noAdjustHandles="1" noChangeArrowheads="1" noChangeShapeType="1"/>
          </p:cNvSpPr>
          <p:nvPr/>
        </p:nvSpPr>
        <p:spPr>
          <a:xfrm>
            <a:off x="6467045" y="1620570"/>
            <a:ext cx="5313582" cy="3983524"/>
          </a:xfrm>
          <a:custGeom>
            <a:avLst/>
            <a:gdLst>
              <a:gd name="connsiteX0" fmla="*/ 0 w 5971467"/>
              <a:gd name="connsiteY0" fmla="*/ 571511 h 3429000"/>
              <a:gd name="connsiteX1" fmla="*/ 571511 w 5971467"/>
              <a:gd name="connsiteY1" fmla="*/ 0 h 3429000"/>
              <a:gd name="connsiteX2" fmla="*/ 995245 w 5971467"/>
              <a:gd name="connsiteY2" fmla="*/ 0 h 3429000"/>
              <a:gd name="connsiteX3" fmla="*/ 995245 w 5971467"/>
              <a:gd name="connsiteY3" fmla="*/ 0 h 3429000"/>
              <a:gd name="connsiteX4" fmla="*/ 2488111 w 5971467"/>
              <a:gd name="connsiteY4" fmla="*/ 0 h 3429000"/>
              <a:gd name="connsiteX5" fmla="*/ 5399956 w 5971467"/>
              <a:gd name="connsiteY5" fmla="*/ 0 h 3429000"/>
              <a:gd name="connsiteX6" fmla="*/ 5971467 w 5971467"/>
              <a:gd name="connsiteY6" fmla="*/ 571511 h 3429000"/>
              <a:gd name="connsiteX7" fmla="*/ 5971467 w 5971467"/>
              <a:gd name="connsiteY7" fmla="*/ 2000250 h 3429000"/>
              <a:gd name="connsiteX8" fmla="*/ 5971467 w 5971467"/>
              <a:gd name="connsiteY8" fmla="*/ 2000250 h 3429000"/>
              <a:gd name="connsiteX9" fmla="*/ 5971467 w 5971467"/>
              <a:gd name="connsiteY9" fmla="*/ 2857500 h 3429000"/>
              <a:gd name="connsiteX10" fmla="*/ 5971467 w 5971467"/>
              <a:gd name="connsiteY10" fmla="*/ 2857489 h 3429000"/>
              <a:gd name="connsiteX11" fmla="*/ 5399956 w 5971467"/>
              <a:gd name="connsiteY11" fmla="*/ 3429000 h 3429000"/>
              <a:gd name="connsiteX12" fmla="*/ 2488111 w 5971467"/>
              <a:gd name="connsiteY12" fmla="*/ 3429000 h 3429000"/>
              <a:gd name="connsiteX13" fmla="*/ 365931 w 5971467"/>
              <a:gd name="connsiteY13" fmla="*/ 3958300 h 3429000"/>
              <a:gd name="connsiteX14" fmla="*/ 995245 w 5971467"/>
              <a:gd name="connsiteY14" fmla="*/ 3429000 h 3429000"/>
              <a:gd name="connsiteX15" fmla="*/ 571511 w 5971467"/>
              <a:gd name="connsiteY15" fmla="*/ 3429000 h 3429000"/>
              <a:gd name="connsiteX16" fmla="*/ 0 w 5971467"/>
              <a:gd name="connsiteY16" fmla="*/ 2857489 h 3429000"/>
              <a:gd name="connsiteX17" fmla="*/ 0 w 5971467"/>
              <a:gd name="connsiteY17" fmla="*/ 2857500 h 3429000"/>
              <a:gd name="connsiteX18" fmla="*/ 0 w 5971467"/>
              <a:gd name="connsiteY18" fmla="*/ 2000250 h 3429000"/>
              <a:gd name="connsiteX19" fmla="*/ 0 w 5971467"/>
              <a:gd name="connsiteY19" fmla="*/ 2000250 h 3429000"/>
              <a:gd name="connsiteX20" fmla="*/ 0 w 5971467"/>
              <a:gd name="connsiteY20" fmla="*/ 571511 h 3429000"/>
              <a:gd name="connsiteX0" fmla="*/ 0 w 5971467"/>
              <a:gd name="connsiteY0" fmla="*/ 571511 h 3757722"/>
              <a:gd name="connsiteX1" fmla="*/ 571511 w 5971467"/>
              <a:gd name="connsiteY1" fmla="*/ 0 h 3757722"/>
              <a:gd name="connsiteX2" fmla="*/ 995245 w 5971467"/>
              <a:gd name="connsiteY2" fmla="*/ 0 h 3757722"/>
              <a:gd name="connsiteX3" fmla="*/ 995245 w 5971467"/>
              <a:gd name="connsiteY3" fmla="*/ 0 h 3757722"/>
              <a:gd name="connsiteX4" fmla="*/ 2488111 w 5971467"/>
              <a:gd name="connsiteY4" fmla="*/ 0 h 3757722"/>
              <a:gd name="connsiteX5" fmla="*/ 5399956 w 5971467"/>
              <a:gd name="connsiteY5" fmla="*/ 0 h 3757722"/>
              <a:gd name="connsiteX6" fmla="*/ 5971467 w 5971467"/>
              <a:gd name="connsiteY6" fmla="*/ 571511 h 3757722"/>
              <a:gd name="connsiteX7" fmla="*/ 5971467 w 5971467"/>
              <a:gd name="connsiteY7" fmla="*/ 2000250 h 3757722"/>
              <a:gd name="connsiteX8" fmla="*/ 5971467 w 5971467"/>
              <a:gd name="connsiteY8" fmla="*/ 2000250 h 3757722"/>
              <a:gd name="connsiteX9" fmla="*/ 5971467 w 5971467"/>
              <a:gd name="connsiteY9" fmla="*/ 2857500 h 3757722"/>
              <a:gd name="connsiteX10" fmla="*/ 5971467 w 5971467"/>
              <a:gd name="connsiteY10" fmla="*/ 2857489 h 3757722"/>
              <a:gd name="connsiteX11" fmla="*/ 5399956 w 5971467"/>
              <a:gd name="connsiteY11" fmla="*/ 3429000 h 3757722"/>
              <a:gd name="connsiteX12" fmla="*/ 2488111 w 5971467"/>
              <a:gd name="connsiteY12" fmla="*/ 3429000 h 3757722"/>
              <a:gd name="connsiteX13" fmla="*/ 755289 w 5971467"/>
              <a:gd name="connsiteY13" fmla="*/ 3757722 h 3757722"/>
              <a:gd name="connsiteX14" fmla="*/ 995245 w 5971467"/>
              <a:gd name="connsiteY14" fmla="*/ 3429000 h 3757722"/>
              <a:gd name="connsiteX15" fmla="*/ 571511 w 5971467"/>
              <a:gd name="connsiteY15" fmla="*/ 3429000 h 3757722"/>
              <a:gd name="connsiteX16" fmla="*/ 0 w 5971467"/>
              <a:gd name="connsiteY16" fmla="*/ 2857489 h 3757722"/>
              <a:gd name="connsiteX17" fmla="*/ 0 w 5971467"/>
              <a:gd name="connsiteY17" fmla="*/ 2857500 h 3757722"/>
              <a:gd name="connsiteX18" fmla="*/ 0 w 5971467"/>
              <a:gd name="connsiteY18" fmla="*/ 2000250 h 3757722"/>
              <a:gd name="connsiteX19" fmla="*/ 0 w 5971467"/>
              <a:gd name="connsiteY19" fmla="*/ 2000250 h 3757722"/>
              <a:gd name="connsiteX20" fmla="*/ 0 w 5971467"/>
              <a:gd name="connsiteY20" fmla="*/ 571511 h 3757722"/>
              <a:gd name="connsiteX0" fmla="*/ 0 w 5971467"/>
              <a:gd name="connsiteY0" fmla="*/ 571511 h 3757722"/>
              <a:gd name="connsiteX1" fmla="*/ 571511 w 5971467"/>
              <a:gd name="connsiteY1" fmla="*/ 0 h 3757722"/>
              <a:gd name="connsiteX2" fmla="*/ 995245 w 5971467"/>
              <a:gd name="connsiteY2" fmla="*/ 0 h 3757722"/>
              <a:gd name="connsiteX3" fmla="*/ 995245 w 5971467"/>
              <a:gd name="connsiteY3" fmla="*/ 0 h 3757722"/>
              <a:gd name="connsiteX4" fmla="*/ 2488111 w 5971467"/>
              <a:gd name="connsiteY4" fmla="*/ 0 h 3757722"/>
              <a:gd name="connsiteX5" fmla="*/ 5399956 w 5971467"/>
              <a:gd name="connsiteY5" fmla="*/ 0 h 3757722"/>
              <a:gd name="connsiteX6" fmla="*/ 5971467 w 5971467"/>
              <a:gd name="connsiteY6" fmla="*/ 571511 h 3757722"/>
              <a:gd name="connsiteX7" fmla="*/ 5971467 w 5971467"/>
              <a:gd name="connsiteY7" fmla="*/ 2000250 h 3757722"/>
              <a:gd name="connsiteX8" fmla="*/ 5971467 w 5971467"/>
              <a:gd name="connsiteY8" fmla="*/ 2000250 h 3757722"/>
              <a:gd name="connsiteX9" fmla="*/ 5971467 w 5971467"/>
              <a:gd name="connsiteY9" fmla="*/ 2857500 h 3757722"/>
              <a:gd name="connsiteX10" fmla="*/ 5971467 w 5971467"/>
              <a:gd name="connsiteY10" fmla="*/ 2857489 h 3757722"/>
              <a:gd name="connsiteX11" fmla="*/ 5399956 w 5971467"/>
              <a:gd name="connsiteY11" fmla="*/ 3429000 h 3757722"/>
              <a:gd name="connsiteX12" fmla="*/ 1791987 w 5971467"/>
              <a:gd name="connsiteY12" fmla="*/ 3429000 h 3757722"/>
              <a:gd name="connsiteX13" fmla="*/ 755289 w 5971467"/>
              <a:gd name="connsiteY13" fmla="*/ 3757722 h 3757722"/>
              <a:gd name="connsiteX14" fmla="*/ 995245 w 5971467"/>
              <a:gd name="connsiteY14" fmla="*/ 3429000 h 3757722"/>
              <a:gd name="connsiteX15" fmla="*/ 571511 w 5971467"/>
              <a:gd name="connsiteY15" fmla="*/ 3429000 h 3757722"/>
              <a:gd name="connsiteX16" fmla="*/ 0 w 5971467"/>
              <a:gd name="connsiteY16" fmla="*/ 2857489 h 3757722"/>
              <a:gd name="connsiteX17" fmla="*/ 0 w 5971467"/>
              <a:gd name="connsiteY17" fmla="*/ 2857500 h 3757722"/>
              <a:gd name="connsiteX18" fmla="*/ 0 w 5971467"/>
              <a:gd name="connsiteY18" fmla="*/ 2000250 h 3757722"/>
              <a:gd name="connsiteX19" fmla="*/ 0 w 5971467"/>
              <a:gd name="connsiteY19" fmla="*/ 2000250 h 3757722"/>
              <a:gd name="connsiteX20" fmla="*/ 0 w 5971467"/>
              <a:gd name="connsiteY20" fmla="*/ 571511 h 3757722"/>
              <a:gd name="connsiteX0" fmla="*/ 0 w 5971467"/>
              <a:gd name="connsiteY0" fmla="*/ 571511 h 3757722"/>
              <a:gd name="connsiteX1" fmla="*/ 571511 w 5971467"/>
              <a:gd name="connsiteY1" fmla="*/ 0 h 3757722"/>
              <a:gd name="connsiteX2" fmla="*/ 995245 w 5971467"/>
              <a:gd name="connsiteY2" fmla="*/ 0 h 3757722"/>
              <a:gd name="connsiteX3" fmla="*/ 995245 w 5971467"/>
              <a:gd name="connsiteY3" fmla="*/ 0 h 3757722"/>
              <a:gd name="connsiteX4" fmla="*/ 2488111 w 5971467"/>
              <a:gd name="connsiteY4" fmla="*/ 0 h 3757722"/>
              <a:gd name="connsiteX5" fmla="*/ 5399956 w 5971467"/>
              <a:gd name="connsiteY5" fmla="*/ 0 h 3757722"/>
              <a:gd name="connsiteX6" fmla="*/ 5971467 w 5971467"/>
              <a:gd name="connsiteY6" fmla="*/ 571511 h 3757722"/>
              <a:gd name="connsiteX7" fmla="*/ 5971467 w 5971467"/>
              <a:gd name="connsiteY7" fmla="*/ 2000250 h 3757722"/>
              <a:gd name="connsiteX8" fmla="*/ 5971467 w 5971467"/>
              <a:gd name="connsiteY8" fmla="*/ 2000250 h 3757722"/>
              <a:gd name="connsiteX9" fmla="*/ 5971467 w 5971467"/>
              <a:gd name="connsiteY9" fmla="*/ 2857500 h 3757722"/>
              <a:gd name="connsiteX10" fmla="*/ 5971467 w 5971467"/>
              <a:gd name="connsiteY10" fmla="*/ 2857489 h 3757722"/>
              <a:gd name="connsiteX11" fmla="*/ 5399956 w 5971467"/>
              <a:gd name="connsiteY11" fmla="*/ 3429000 h 3757722"/>
              <a:gd name="connsiteX12" fmla="*/ 1791987 w 5971467"/>
              <a:gd name="connsiteY12" fmla="*/ 3429000 h 3757722"/>
              <a:gd name="connsiteX13" fmla="*/ 755289 w 5971467"/>
              <a:gd name="connsiteY13" fmla="*/ 3757722 h 3757722"/>
              <a:gd name="connsiteX14" fmla="*/ 995245 w 5971467"/>
              <a:gd name="connsiteY14" fmla="*/ 3429000 h 3757722"/>
              <a:gd name="connsiteX15" fmla="*/ 571511 w 5971467"/>
              <a:gd name="connsiteY15" fmla="*/ 3429000 h 3757722"/>
              <a:gd name="connsiteX16" fmla="*/ 0 w 5971467"/>
              <a:gd name="connsiteY16" fmla="*/ 2857489 h 3757722"/>
              <a:gd name="connsiteX17" fmla="*/ 0 w 5971467"/>
              <a:gd name="connsiteY17" fmla="*/ 2857500 h 3757722"/>
              <a:gd name="connsiteX18" fmla="*/ 0 w 5971467"/>
              <a:gd name="connsiteY18" fmla="*/ 2000250 h 3757722"/>
              <a:gd name="connsiteX19" fmla="*/ 0 w 5971467"/>
              <a:gd name="connsiteY19" fmla="*/ 2000250 h 3757722"/>
              <a:gd name="connsiteX20" fmla="*/ 0 w 5971467"/>
              <a:gd name="connsiteY20" fmla="*/ 571511 h 3757722"/>
              <a:gd name="connsiteX0" fmla="*/ 0 w 5971467"/>
              <a:gd name="connsiteY0" fmla="*/ 571511 h 3758926"/>
              <a:gd name="connsiteX1" fmla="*/ 571511 w 5971467"/>
              <a:gd name="connsiteY1" fmla="*/ 0 h 3758926"/>
              <a:gd name="connsiteX2" fmla="*/ 995245 w 5971467"/>
              <a:gd name="connsiteY2" fmla="*/ 0 h 3758926"/>
              <a:gd name="connsiteX3" fmla="*/ 995245 w 5971467"/>
              <a:gd name="connsiteY3" fmla="*/ 0 h 3758926"/>
              <a:gd name="connsiteX4" fmla="*/ 2488111 w 5971467"/>
              <a:gd name="connsiteY4" fmla="*/ 0 h 3758926"/>
              <a:gd name="connsiteX5" fmla="*/ 5399956 w 5971467"/>
              <a:gd name="connsiteY5" fmla="*/ 0 h 3758926"/>
              <a:gd name="connsiteX6" fmla="*/ 5971467 w 5971467"/>
              <a:gd name="connsiteY6" fmla="*/ 571511 h 3758926"/>
              <a:gd name="connsiteX7" fmla="*/ 5971467 w 5971467"/>
              <a:gd name="connsiteY7" fmla="*/ 2000250 h 3758926"/>
              <a:gd name="connsiteX8" fmla="*/ 5971467 w 5971467"/>
              <a:gd name="connsiteY8" fmla="*/ 2000250 h 3758926"/>
              <a:gd name="connsiteX9" fmla="*/ 5971467 w 5971467"/>
              <a:gd name="connsiteY9" fmla="*/ 2857500 h 3758926"/>
              <a:gd name="connsiteX10" fmla="*/ 5971467 w 5971467"/>
              <a:gd name="connsiteY10" fmla="*/ 2857489 h 3758926"/>
              <a:gd name="connsiteX11" fmla="*/ 5399956 w 5971467"/>
              <a:gd name="connsiteY11" fmla="*/ 3429000 h 3758926"/>
              <a:gd name="connsiteX12" fmla="*/ 1791987 w 5971467"/>
              <a:gd name="connsiteY12" fmla="*/ 3429000 h 3758926"/>
              <a:gd name="connsiteX13" fmla="*/ 755289 w 5971467"/>
              <a:gd name="connsiteY13" fmla="*/ 3757722 h 3758926"/>
              <a:gd name="connsiteX14" fmla="*/ 995245 w 5971467"/>
              <a:gd name="connsiteY14" fmla="*/ 3429000 h 3758926"/>
              <a:gd name="connsiteX15" fmla="*/ 571511 w 5971467"/>
              <a:gd name="connsiteY15" fmla="*/ 3429000 h 3758926"/>
              <a:gd name="connsiteX16" fmla="*/ 0 w 5971467"/>
              <a:gd name="connsiteY16" fmla="*/ 2857489 h 3758926"/>
              <a:gd name="connsiteX17" fmla="*/ 0 w 5971467"/>
              <a:gd name="connsiteY17" fmla="*/ 2857500 h 3758926"/>
              <a:gd name="connsiteX18" fmla="*/ 0 w 5971467"/>
              <a:gd name="connsiteY18" fmla="*/ 2000250 h 3758926"/>
              <a:gd name="connsiteX19" fmla="*/ 0 w 5971467"/>
              <a:gd name="connsiteY19" fmla="*/ 2000250 h 3758926"/>
              <a:gd name="connsiteX20" fmla="*/ 0 w 5971467"/>
              <a:gd name="connsiteY20" fmla="*/ 571511 h 3758926"/>
              <a:gd name="connsiteX0" fmla="*/ 0 w 5971467"/>
              <a:gd name="connsiteY0" fmla="*/ 571511 h 3758899"/>
              <a:gd name="connsiteX1" fmla="*/ 571511 w 5971467"/>
              <a:gd name="connsiteY1" fmla="*/ 0 h 3758899"/>
              <a:gd name="connsiteX2" fmla="*/ 995245 w 5971467"/>
              <a:gd name="connsiteY2" fmla="*/ 0 h 3758899"/>
              <a:gd name="connsiteX3" fmla="*/ 995245 w 5971467"/>
              <a:gd name="connsiteY3" fmla="*/ 0 h 3758899"/>
              <a:gd name="connsiteX4" fmla="*/ 2488111 w 5971467"/>
              <a:gd name="connsiteY4" fmla="*/ 0 h 3758899"/>
              <a:gd name="connsiteX5" fmla="*/ 5399956 w 5971467"/>
              <a:gd name="connsiteY5" fmla="*/ 0 h 3758899"/>
              <a:gd name="connsiteX6" fmla="*/ 5971467 w 5971467"/>
              <a:gd name="connsiteY6" fmla="*/ 571511 h 3758899"/>
              <a:gd name="connsiteX7" fmla="*/ 5971467 w 5971467"/>
              <a:gd name="connsiteY7" fmla="*/ 2000250 h 3758899"/>
              <a:gd name="connsiteX8" fmla="*/ 5971467 w 5971467"/>
              <a:gd name="connsiteY8" fmla="*/ 2000250 h 3758899"/>
              <a:gd name="connsiteX9" fmla="*/ 5971467 w 5971467"/>
              <a:gd name="connsiteY9" fmla="*/ 2857500 h 3758899"/>
              <a:gd name="connsiteX10" fmla="*/ 5971467 w 5971467"/>
              <a:gd name="connsiteY10" fmla="*/ 2857489 h 3758899"/>
              <a:gd name="connsiteX11" fmla="*/ 5399956 w 5971467"/>
              <a:gd name="connsiteY11" fmla="*/ 3429000 h 3758899"/>
              <a:gd name="connsiteX12" fmla="*/ 1674000 w 5971467"/>
              <a:gd name="connsiteY12" fmla="*/ 3423101 h 3758899"/>
              <a:gd name="connsiteX13" fmla="*/ 755289 w 5971467"/>
              <a:gd name="connsiteY13" fmla="*/ 3757722 h 3758899"/>
              <a:gd name="connsiteX14" fmla="*/ 995245 w 5971467"/>
              <a:gd name="connsiteY14" fmla="*/ 3429000 h 3758899"/>
              <a:gd name="connsiteX15" fmla="*/ 571511 w 5971467"/>
              <a:gd name="connsiteY15" fmla="*/ 3429000 h 3758899"/>
              <a:gd name="connsiteX16" fmla="*/ 0 w 5971467"/>
              <a:gd name="connsiteY16" fmla="*/ 2857489 h 3758899"/>
              <a:gd name="connsiteX17" fmla="*/ 0 w 5971467"/>
              <a:gd name="connsiteY17" fmla="*/ 2857500 h 3758899"/>
              <a:gd name="connsiteX18" fmla="*/ 0 w 5971467"/>
              <a:gd name="connsiteY18" fmla="*/ 2000250 h 3758899"/>
              <a:gd name="connsiteX19" fmla="*/ 0 w 5971467"/>
              <a:gd name="connsiteY19" fmla="*/ 2000250 h 3758899"/>
              <a:gd name="connsiteX20" fmla="*/ 0 w 5971467"/>
              <a:gd name="connsiteY20" fmla="*/ 571511 h 3758899"/>
              <a:gd name="connsiteX0" fmla="*/ 0 w 5971467"/>
              <a:gd name="connsiteY0" fmla="*/ 571511 h 3759372"/>
              <a:gd name="connsiteX1" fmla="*/ 571511 w 5971467"/>
              <a:gd name="connsiteY1" fmla="*/ 0 h 3759372"/>
              <a:gd name="connsiteX2" fmla="*/ 995245 w 5971467"/>
              <a:gd name="connsiteY2" fmla="*/ 0 h 3759372"/>
              <a:gd name="connsiteX3" fmla="*/ 995245 w 5971467"/>
              <a:gd name="connsiteY3" fmla="*/ 0 h 3759372"/>
              <a:gd name="connsiteX4" fmla="*/ 2488111 w 5971467"/>
              <a:gd name="connsiteY4" fmla="*/ 0 h 3759372"/>
              <a:gd name="connsiteX5" fmla="*/ 5399956 w 5971467"/>
              <a:gd name="connsiteY5" fmla="*/ 0 h 3759372"/>
              <a:gd name="connsiteX6" fmla="*/ 5971467 w 5971467"/>
              <a:gd name="connsiteY6" fmla="*/ 571511 h 3759372"/>
              <a:gd name="connsiteX7" fmla="*/ 5971467 w 5971467"/>
              <a:gd name="connsiteY7" fmla="*/ 2000250 h 3759372"/>
              <a:gd name="connsiteX8" fmla="*/ 5971467 w 5971467"/>
              <a:gd name="connsiteY8" fmla="*/ 2000250 h 3759372"/>
              <a:gd name="connsiteX9" fmla="*/ 5971467 w 5971467"/>
              <a:gd name="connsiteY9" fmla="*/ 2857500 h 3759372"/>
              <a:gd name="connsiteX10" fmla="*/ 5971467 w 5971467"/>
              <a:gd name="connsiteY10" fmla="*/ 2857489 h 3759372"/>
              <a:gd name="connsiteX11" fmla="*/ 5399956 w 5971467"/>
              <a:gd name="connsiteY11" fmla="*/ 3429000 h 3759372"/>
              <a:gd name="connsiteX12" fmla="*/ 1674000 w 5971467"/>
              <a:gd name="connsiteY12" fmla="*/ 3423101 h 3759372"/>
              <a:gd name="connsiteX13" fmla="*/ 755289 w 5971467"/>
              <a:gd name="connsiteY13" fmla="*/ 3757722 h 3759372"/>
              <a:gd name="connsiteX14" fmla="*/ 995245 w 5971467"/>
              <a:gd name="connsiteY14" fmla="*/ 3429000 h 3759372"/>
              <a:gd name="connsiteX15" fmla="*/ 571511 w 5971467"/>
              <a:gd name="connsiteY15" fmla="*/ 3429000 h 3759372"/>
              <a:gd name="connsiteX16" fmla="*/ 0 w 5971467"/>
              <a:gd name="connsiteY16" fmla="*/ 2857489 h 3759372"/>
              <a:gd name="connsiteX17" fmla="*/ 0 w 5971467"/>
              <a:gd name="connsiteY17" fmla="*/ 2857500 h 3759372"/>
              <a:gd name="connsiteX18" fmla="*/ 0 w 5971467"/>
              <a:gd name="connsiteY18" fmla="*/ 2000250 h 3759372"/>
              <a:gd name="connsiteX19" fmla="*/ 0 w 5971467"/>
              <a:gd name="connsiteY19" fmla="*/ 2000250 h 3759372"/>
              <a:gd name="connsiteX20" fmla="*/ 0 w 5971467"/>
              <a:gd name="connsiteY20" fmla="*/ 571511 h 3759372"/>
              <a:gd name="connsiteX0" fmla="*/ 0 w 5971467"/>
              <a:gd name="connsiteY0" fmla="*/ 571511 h 3759372"/>
              <a:gd name="connsiteX1" fmla="*/ 571511 w 5971467"/>
              <a:gd name="connsiteY1" fmla="*/ 0 h 3759372"/>
              <a:gd name="connsiteX2" fmla="*/ 995245 w 5971467"/>
              <a:gd name="connsiteY2" fmla="*/ 0 h 3759372"/>
              <a:gd name="connsiteX3" fmla="*/ 995245 w 5971467"/>
              <a:gd name="connsiteY3" fmla="*/ 0 h 3759372"/>
              <a:gd name="connsiteX4" fmla="*/ 2488111 w 5971467"/>
              <a:gd name="connsiteY4" fmla="*/ 0 h 3759372"/>
              <a:gd name="connsiteX5" fmla="*/ 5399956 w 5971467"/>
              <a:gd name="connsiteY5" fmla="*/ 0 h 3759372"/>
              <a:gd name="connsiteX6" fmla="*/ 5971467 w 5971467"/>
              <a:gd name="connsiteY6" fmla="*/ 571511 h 3759372"/>
              <a:gd name="connsiteX7" fmla="*/ 5971467 w 5971467"/>
              <a:gd name="connsiteY7" fmla="*/ 2000250 h 3759372"/>
              <a:gd name="connsiteX8" fmla="*/ 5971467 w 5971467"/>
              <a:gd name="connsiteY8" fmla="*/ 2000250 h 3759372"/>
              <a:gd name="connsiteX9" fmla="*/ 5971467 w 5971467"/>
              <a:gd name="connsiteY9" fmla="*/ 2857500 h 3759372"/>
              <a:gd name="connsiteX10" fmla="*/ 5971467 w 5971467"/>
              <a:gd name="connsiteY10" fmla="*/ 2857489 h 3759372"/>
              <a:gd name="connsiteX11" fmla="*/ 5399956 w 5971467"/>
              <a:gd name="connsiteY11" fmla="*/ 3429000 h 3759372"/>
              <a:gd name="connsiteX12" fmla="*/ 1674000 w 5971467"/>
              <a:gd name="connsiteY12" fmla="*/ 3423101 h 3759372"/>
              <a:gd name="connsiteX13" fmla="*/ 755289 w 5971467"/>
              <a:gd name="connsiteY13" fmla="*/ 3757722 h 3759372"/>
              <a:gd name="connsiteX14" fmla="*/ 995245 w 5971467"/>
              <a:gd name="connsiteY14" fmla="*/ 3429000 h 3759372"/>
              <a:gd name="connsiteX15" fmla="*/ 571511 w 5971467"/>
              <a:gd name="connsiteY15" fmla="*/ 3429000 h 3759372"/>
              <a:gd name="connsiteX16" fmla="*/ 0 w 5971467"/>
              <a:gd name="connsiteY16" fmla="*/ 2857489 h 3759372"/>
              <a:gd name="connsiteX17" fmla="*/ 0 w 5971467"/>
              <a:gd name="connsiteY17" fmla="*/ 2857500 h 3759372"/>
              <a:gd name="connsiteX18" fmla="*/ 0 w 5971467"/>
              <a:gd name="connsiteY18" fmla="*/ 2000250 h 3759372"/>
              <a:gd name="connsiteX19" fmla="*/ 0 w 5971467"/>
              <a:gd name="connsiteY19" fmla="*/ 2000250 h 3759372"/>
              <a:gd name="connsiteX20" fmla="*/ 0 w 5971467"/>
              <a:gd name="connsiteY20" fmla="*/ 571511 h 375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71467" h="3759372">
                <a:moveTo>
                  <a:pt x="0" y="571511"/>
                </a:moveTo>
                <a:cubicBezTo>
                  <a:pt x="0" y="255874"/>
                  <a:pt x="255874" y="0"/>
                  <a:pt x="571511" y="0"/>
                </a:cubicBezTo>
                <a:lnTo>
                  <a:pt x="995245" y="0"/>
                </a:lnTo>
                <a:lnTo>
                  <a:pt x="995245" y="0"/>
                </a:lnTo>
                <a:lnTo>
                  <a:pt x="2488111" y="0"/>
                </a:lnTo>
                <a:lnTo>
                  <a:pt x="5399956" y="0"/>
                </a:lnTo>
                <a:cubicBezTo>
                  <a:pt x="5715593" y="0"/>
                  <a:pt x="5971467" y="255874"/>
                  <a:pt x="5971467" y="571511"/>
                </a:cubicBezTo>
                <a:lnTo>
                  <a:pt x="5971467" y="2000250"/>
                </a:lnTo>
                <a:lnTo>
                  <a:pt x="5971467" y="2000250"/>
                </a:lnTo>
                <a:lnTo>
                  <a:pt x="5971467" y="2857500"/>
                </a:lnTo>
                <a:lnTo>
                  <a:pt x="5971467" y="2857489"/>
                </a:lnTo>
                <a:cubicBezTo>
                  <a:pt x="5971467" y="3173126"/>
                  <a:pt x="5715593" y="3429000"/>
                  <a:pt x="5399956" y="3429000"/>
                </a:cubicBezTo>
                <a:lnTo>
                  <a:pt x="1674000" y="3423101"/>
                </a:lnTo>
                <a:cubicBezTo>
                  <a:pt x="1446421" y="3609366"/>
                  <a:pt x="1319131" y="3777934"/>
                  <a:pt x="755289" y="3757722"/>
                </a:cubicBezTo>
                <a:cubicBezTo>
                  <a:pt x="976858" y="3589155"/>
                  <a:pt x="991952" y="3556272"/>
                  <a:pt x="995245" y="3429000"/>
                </a:cubicBezTo>
                <a:lnTo>
                  <a:pt x="571511" y="3429000"/>
                </a:lnTo>
                <a:cubicBezTo>
                  <a:pt x="255874" y="3429000"/>
                  <a:pt x="0" y="3173126"/>
                  <a:pt x="0" y="2857489"/>
                </a:cubicBezTo>
                <a:lnTo>
                  <a:pt x="0" y="2857500"/>
                </a:lnTo>
                <a:lnTo>
                  <a:pt x="0" y="2000250"/>
                </a:lnTo>
                <a:lnTo>
                  <a:pt x="0" y="2000250"/>
                </a:lnTo>
                <a:lnTo>
                  <a:pt x="0" y="571511"/>
                </a:lnTo>
                <a:close/>
              </a:path>
            </a:pathLst>
          </a:custGeom>
          <a:solidFill>
            <a:srgbClr val="E63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D002E04A-2093-B0F8-9418-B1EAF2CEFAFF}"/>
              </a:ext>
            </a:extLst>
          </p:cNvPr>
          <p:cNvSpPr>
            <a:spLocks noGrp="1" noRot="1" noMove="1" noResize="1" noEditPoints="1" noAdjustHandles="1" noChangeArrowheads="1" noChangeShapeType="1"/>
          </p:cNvSpPr>
          <p:nvPr/>
        </p:nvSpPr>
        <p:spPr>
          <a:xfrm>
            <a:off x="411373" y="226337"/>
            <a:ext cx="5313583" cy="6375042"/>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4" name="TextBox 3">
            <a:extLst>
              <a:ext uri="{FF2B5EF4-FFF2-40B4-BE49-F238E27FC236}">
                <a16:creationId xmlns:a16="http://schemas.microsoft.com/office/drawing/2014/main" id="{E2C2BDE3-7904-958D-CC50-150B2E051479}"/>
              </a:ext>
            </a:extLst>
          </p:cNvPr>
          <p:cNvSpPr txBox="1"/>
          <p:nvPr/>
        </p:nvSpPr>
        <p:spPr>
          <a:xfrm>
            <a:off x="568378" y="303393"/>
            <a:ext cx="5483604" cy="584775"/>
          </a:xfrm>
          <a:prstGeom prst="rect">
            <a:avLst/>
          </a:prstGeom>
          <a:noFill/>
        </p:spPr>
        <p:txBody>
          <a:bodyPr wrap="square" rtlCol="0">
            <a:spAutoFit/>
          </a:bodyPr>
          <a:lstStyle/>
          <a:p>
            <a:r>
              <a:rPr lang="en-US" sz="3200" dirty="0">
                <a:solidFill>
                  <a:srgbClr val="002060"/>
                </a:solidFill>
                <a:latin typeface="Arial Rounded MT Bold" panose="020F0704030504030204" pitchFamily="34" charset="0"/>
              </a:rPr>
              <a:t>FEEDBACK</a:t>
            </a:r>
            <a:endParaRPr lang="en-GB" sz="3200" dirty="0">
              <a:solidFill>
                <a:srgbClr val="002060"/>
              </a:solidFill>
              <a:latin typeface="Arial Rounded MT Bold" panose="020F0704030504030204" pitchFamily="34" charset="0"/>
            </a:endParaRPr>
          </a:p>
        </p:txBody>
      </p:sp>
      <p:sp>
        <p:nvSpPr>
          <p:cNvPr id="10" name="TextBox 9">
            <a:extLst>
              <a:ext uri="{FF2B5EF4-FFF2-40B4-BE49-F238E27FC236}">
                <a16:creationId xmlns:a16="http://schemas.microsoft.com/office/drawing/2014/main" id="{E5728262-0292-CF82-1A5B-029DAE3967FD}"/>
              </a:ext>
            </a:extLst>
          </p:cNvPr>
          <p:cNvSpPr txBox="1"/>
          <p:nvPr/>
        </p:nvSpPr>
        <p:spPr>
          <a:xfrm>
            <a:off x="535553" y="1890364"/>
            <a:ext cx="5085601" cy="3046988"/>
          </a:xfrm>
          <a:prstGeom prst="rect">
            <a:avLst/>
          </a:prstGeom>
          <a:noFill/>
        </p:spPr>
        <p:txBody>
          <a:bodyPr wrap="square" rtlCol="0">
            <a:spAutoFit/>
          </a:bodyPr>
          <a:lstStyle/>
          <a:p>
            <a:pPr algn="ctr"/>
            <a:r>
              <a:rPr lang="en-GB" sz="2400" dirty="0">
                <a:solidFill>
                  <a:srgbClr val="002060"/>
                </a:solidFill>
                <a:latin typeface="Arial" panose="020B0604020202020204" pitchFamily="34" charset="0"/>
                <a:cs typeface="Arial" panose="020B0604020202020204" pitchFamily="34" charset="0"/>
              </a:rPr>
              <a:t>If you have used this resource or any of LGBT Youth Scotland’s other resources, we would love to hear your feedback via the link or QR code:</a:t>
            </a:r>
          </a:p>
          <a:p>
            <a:pPr algn="ctr"/>
            <a:r>
              <a:rPr lang="en-GB" sz="2400" dirty="0">
                <a:solidFill>
                  <a:srgbClr val="002060"/>
                </a:solidFill>
                <a:latin typeface="Arial" panose="020B0604020202020204" pitchFamily="34" charset="0"/>
                <a:cs typeface="Arial" panose="020B0604020202020204" pitchFamily="34" charset="0"/>
              </a:rPr>
              <a:t> </a:t>
            </a:r>
          </a:p>
          <a:p>
            <a:pPr algn="ctr"/>
            <a:r>
              <a:rPr lang="en-GB" sz="2400"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https://forms.office.com/r/pg2e6bUbHV</a:t>
            </a:r>
            <a:endParaRPr lang="en-GB" sz="2400" dirty="0">
              <a:solidFill>
                <a:srgbClr val="00206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614EAD95-75F9-A0A7-40F2-F6932A809A9C}"/>
              </a:ext>
            </a:extLst>
          </p:cNvPr>
          <p:cNvGrpSpPr>
            <a:grpSpLocks noGrp="1" noUngrp="1" noRot="1" noMove="1" noResize="1"/>
          </p:cNvGrpSpPr>
          <p:nvPr/>
        </p:nvGrpSpPr>
        <p:grpSpPr>
          <a:xfrm>
            <a:off x="8103131" y="6156754"/>
            <a:ext cx="3759467" cy="553076"/>
            <a:chOff x="8302307" y="6156754"/>
            <a:chExt cx="3759467" cy="553076"/>
          </a:xfrm>
        </p:grpSpPr>
        <p:pic>
          <p:nvPicPr>
            <p:cNvPr id="12" name="Picture 11">
              <a:extLst>
                <a:ext uri="{FF2B5EF4-FFF2-40B4-BE49-F238E27FC236}">
                  <a16:creationId xmlns:a16="http://schemas.microsoft.com/office/drawing/2014/main" id="{34BDDD83-28AE-02DC-53C2-4274DD37AF85}"/>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3" name="Picture 12">
              <a:extLst>
                <a:ext uri="{FF2B5EF4-FFF2-40B4-BE49-F238E27FC236}">
                  <a16:creationId xmlns:a16="http://schemas.microsoft.com/office/drawing/2014/main" id="{1CDE2E02-2769-0653-E599-418C4BB36C79}"/>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pic>
        <p:nvPicPr>
          <p:cNvPr id="7" name="Picture 6">
            <a:extLst>
              <a:ext uri="{FF2B5EF4-FFF2-40B4-BE49-F238E27FC236}">
                <a16:creationId xmlns:a16="http://schemas.microsoft.com/office/drawing/2014/main" id="{B3AAB7ED-8007-902F-D546-3E9616075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8" name="Picture 7">
            <a:extLst>
              <a:ext uri="{FF2B5EF4-FFF2-40B4-BE49-F238E27FC236}">
                <a16:creationId xmlns:a16="http://schemas.microsoft.com/office/drawing/2014/main" id="{D5140031-29EE-BFD8-2056-54910985C0FF}"/>
              </a:ext>
            </a:extLst>
          </p:cNvPr>
          <p:cNvPicPr>
            <a:picLocks noChangeAspect="1"/>
          </p:cNvPicPr>
          <p:nvPr/>
        </p:nvPicPr>
        <p:blipFill>
          <a:blip r:embed="rId7"/>
          <a:stretch>
            <a:fillRect/>
          </a:stretch>
        </p:blipFill>
        <p:spPr>
          <a:xfrm>
            <a:off x="8005460" y="2218812"/>
            <a:ext cx="2390092" cy="2390092"/>
          </a:xfrm>
          <a:prstGeom prst="rect">
            <a:avLst/>
          </a:prstGeom>
        </p:spPr>
      </p:pic>
    </p:spTree>
    <p:extLst>
      <p:ext uri="{BB962C8B-B14F-4D97-AF65-F5344CB8AC3E}">
        <p14:creationId xmlns:p14="http://schemas.microsoft.com/office/powerpoint/2010/main" val="2721632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57CCDB-A21F-48BB-F4CB-672663B04D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42578" y="2065795"/>
            <a:ext cx="4706843" cy="2726409"/>
          </a:xfrm>
          <a:prstGeom prst="rect">
            <a:avLst/>
          </a:prstGeom>
        </p:spPr>
      </p:pic>
      <p:pic>
        <p:nvPicPr>
          <p:cNvPr id="3" name="Picture 2">
            <a:extLst>
              <a:ext uri="{FF2B5EF4-FFF2-40B4-BE49-F238E27FC236}">
                <a16:creationId xmlns:a16="http://schemas.microsoft.com/office/drawing/2014/main" id="{DA34DBD0-D1DF-48C3-A18B-00BB70C69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262" y="4953297"/>
            <a:ext cx="5055476" cy="420117"/>
          </a:xfrm>
          <a:prstGeom prst="rect">
            <a:avLst/>
          </a:prstGeom>
        </p:spPr>
      </p:pic>
      <p:pic>
        <p:nvPicPr>
          <p:cNvPr id="2" name="Picture 1">
            <a:extLst>
              <a:ext uri="{FF2B5EF4-FFF2-40B4-BE49-F238E27FC236}">
                <a16:creationId xmlns:a16="http://schemas.microsoft.com/office/drawing/2014/main" id="{D468D579-D161-A0BA-35AB-CBBB59078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pic>
        <p:nvPicPr>
          <p:cNvPr id="4" name="Picture 3">
            <a:extLst>
              <a:ext uri="{FF2B5EF4-FFF2-40B4-BE49-F238E27FC236}">
                <a16:creationId xmlns:a16="http://schemas.microsoft.com/office/drawing/2014/main" id="{88BE2EF2-07D0-44CC-9FA2-8D2C9C9E1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4464" y="0"/>
            <a:ext cx="97536" cy="6858000"/>
          </a:xfrm>
          <a:prstGeom prst="rect">
            <a:avLst/>
          </a:prstGeom>
        </p:spPr>
      </p:pic>
      <p:sp>
        <p:nvSpPr>
          <p:cNvPr id="5" name="TextBox 4">
            <a:extLst>
              <a:ext uri="{FF2B5EF4-FFF2-40B4-BE49-F238E27FC236}">
                <a16:creationId xmlns:a16="http://schemas.microsoft.com/office/drawing/2014/main" id="{6175660B-46AD-67CE-01A1-75CD7DC12E9F}"/>
              </a:ext>
            </a:extLst>
          </p:cNvPr>
          <p:cNvSpPr txBox="1"/>
          <p:nvPr/>
        </p:nvSpPr>
        <p:spPr>
          <a:xfrm>
            <a:off x="84347" y="6390526"/>
            <a:ext cx="985291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HelveticaRounded LT Std BdCn" panose="020F0706030703040204" pitchFamily="34" charset="0"/>
              </a:rPr>
              <a:t>© Copyright LGBT Youth Scotland 2011 - 2021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HelveticaRounded LT Std BdCn" panose="020F0706030703040204" pitchFamily="34" charset="0"/>
              </a:rPr>
              <a:t>LGBT Youth Scotland is a charity registered in Scotland, No: SC024047 and a company limited by guarantee, No: SC244805</a:t>
            </a:r>
          </a:p>
          <a:p>
            <a:endParaRPr lang="en-GB" dirty="0">
              <a:solidFill>
                <a:schemeClr val="bg1"/>
              </a:solidFill>
              <a:latin typeface="HelveticaNeue MediumCond" panose="020B0506000000000000" pitchFamily="34" charset="0"/>
            </a:endParaRPr>
          </a:p>
        </p:txBody>
      </p:sp>
      <p:sp>
        <p:nvSpPr>
          <p:cNvPr id="6" name="TextBox 5">
            <a:extLst>
              <a:ext uri="{FF2B5EF4-FFF2-40B4-BE49-F238E27FC236}">
                <a16:creationId xmlns:a16="http://schemas.microsoft.com/office/drawing/2014/main" id="{F6F102C3-E2BC-297C-46D0-383916698EE1}"/>
              </a:ext>
            </a:extLst>
          </p:cNvPr>
          <p:cNvSpPr txBox="1"/>
          <p:nvPr/>
        </p:nvSpPr>
        <p:spPr>
          <a:xfrm>
            <a:off x="3003653" y="1196816"/>
            <a:ext cx="70967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white"/>
                </a:solidFill>
                <a:effectLst/>
                <a:uLnTx/>
                <a:uFillTx/>
                <a:latin typeface="Arial Rounded MT Bold" panose="020F0704030504030204" pitchFamily="34" charset="0"/>
              </a:rPr>
              <a:t>This presentation has been co-created by </a:t>
            </a:r>
          </a:p>
          <a:p>
            <a:endParaRPr lang="en-GB" sz="1600" dirty="0">
              <a:solidFill>
                <a:schemeClr val="bg1"/>
              </a:solidFill>
              <a:latin typeface="HelveticaNeue MediumCond" panose="020B0506000000000000" pitchFamily="34" charset="0"/>
            </a:endParaRPr>
          </a:p>
        </p:txBody>
      </p:sp>
    </p:spTree>
    <p:extLst>
      <p:ext uri="{BB962C8B-B14F-4D97-AF65-F5344CB8AC3E}">
        <p14:creationId xmlns:p14="http://schemas.microsoft.com/office/powerpoint/2010/main" val="371564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E4B5C4A-17AE-5A38-6421-249607F64827}"/>
              </a:ext>
            </a:extLst>
          </p:cNvPr>
          <p:cNvSpPr>
            <a:spLocks noGrp="1" noRot="1" noMove="1" noResize="1" noEditPoints="1" noAdjustHandles="1" noChangeArrowheads="1" noChangeShapeType="1"/>
          </p:cNvSpPr>
          <p:nvPr/>
        </p:nvSpPr>
        <p:spPr>
          <a:xfrm>
            <a:off x="411373" y="399393"/>
            <a:ext cx="11333203" cy="5609191"/>
          </a:xfrm>
          <a:prstGeom prst="roundRect">
            <a:avLst>
              <a:gd name="adj" fmla="val 31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grpSp>
        <p:nvGrpSpPr>
          <p:cNvPr id="5" name="Group 4">
            <a:extLst>
              <a:ext uri="{FF2B5EF4-FFF2-40B4-BE49-F238E27FC236}">
                <a16:creationId xmlns:a16="http://schemas.microsoft.com/office/drawing/2014/main" id="{41DC6225-748D-BA07-A255-E8D9F2A57EBB}"/>
              </a:ext>
            </a:extLst>
          </p:cNvPr>
          <p:cNvGrpSpPr>
            <a:grpSpLocks noGrp="1" noUngrp="1" noRot="1" noMove="1" noResize="1"/>
          </p:cNvGrpSpPr>
          <p:nvPr/>
        </p:nvGrpSpPr>
        <p:grpSpPr>
          <a:xfrm>
            <a:off x="8103131" y="6156754"/>
            <a:ext cx="3759467" cy="553076"/>
            <a:chOff x="8302307" y="6156754"/>
            <a:chExt cx="3759467" cy="553076"/>
          </a:xfrm>
        </p:grpSpPr>
        <p:pic>
          <p:nvPicPr>
            <p:cNvPr id="6" name="Picture 5">
              <a:extLst>
                <a:ext uri="{FF2B5EF4-FFF2-40B4-BE49-F238E27FC236}">
                  <a16:creationId xmlns:a16="http://schemas.microsoft.com/office/drawing/2014/main" id="{EBA8C0A2-6328-F568-E6DA-9787010A399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1106950" y="6156754"/>
              <a:ext cx="954824" cy="553076"/>
            </a:xfrm>
            <a:prstGeom prst="rect">
              <a:avLst/>
            </a:prstGeom>
          </p:spPr>
        </p:pic>
        <p:pic>
          <p:nvPicPr>
            <p:cNvPr id="10" name="Picture 9">
              <a:extLst>
                <a:ext uri="{FF2B5EF4-FFF2-40B4-BE49-F238E27FC236}">
                  <a16:creationId xmlns:a16="http://schemas.microsoft.com/office/drawing/2014/main" id="{E8939DF6-1148-290E-F8BC-73B5E21D2A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302307" y="6379132"/>
              <a:ext cx="2674417" cy="222247"/>
            </a:xfrm>
            <a:prstGeom prst="rect">
              <a:avLst/>
            </a:prstGeom>
          </p:spPr>
        </p:pic>
      </p:grpSp>
      <p:sp>
        <p:nvSpPr>
          <p:cNvPr id="3" name="TextBox 2">
            <a:extLst>
              <a:ext uri="{FF2B5EF4-FFF2-40B4-BE49-F238E27FC236}">
                <a16:creationId xmlns:a16="http://schemas.microsoft.com/office/drawing/2014/main" id="{790499E3-D127-A80E-6431-0C735556DE1B}"/>
              </a:ext>
            </a:extLst>
          </p:cNvPr>
          <p:cNvSpPr txBox="1">
            <a:spLocks/>
          </p:cNvSpPr>
          <p:nvPr/>
        </p:nvSpPr>
        <p:spPr>
          <a:xfrm>
            <a:off x="1709954" y="654341"/>
            <a:ext cx="8044857" cy="584775"/>
          </a:xfrm>
          <a:prstGeom prst="rect">
            <a:avLst/>
          </a:prstGeom>
          <a:noFill/>
        </p:spPr>
        <p:txBody>
          <a:bodyPr wrap="square" rtlCol="0">
            <a:spAutoFit/>
          </a:bodyPr>
          <a:lstStyle/>
          <a:p>
            <a:pPr algn="r"/>
            <a:r>
              <a:rPr lang="en-US" sz="3200" dirty="0">
                <a:solidFill>
                  <a:srgbClr val="002060"/>
                </a:solidFill>
                <a:latin typeface="Arial Rounded MT Bold" panose="020F0704030504030204" pitchFamily="34" charset="0"/>
                <a:cs typeface="Helvetica" panose="020B0604020202020204" pitchFamily="34" charset="0"/>
              </a:rPr>
              <a:t>WHAT IS COVERED IN THIS BRIEFING?</a:t>
            </a:r>
            <a:endParaRPr lang="en-GB" sz="3200" dirty="0">
              <a:solidFill>
                <a:srgbClr val="002060"/>
              </a:solidFill>
              <a:latin typeface="Arial Rounded MT Bold" panose="020F070403050403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0F496792-1F67-62AC-B43E-09215E160853}"/>
              </a:ext>
            </a:extLst>
          </p:cNvPr>
          <p:cNvSpPr txBox="1">
            <a:spLocks/>
          </p:cNvSpPr>
          <p:nvPr/>
        </p:nvSpPr>
        <p:spPr>
          <a:xfrm>
            <a:off x="921272" y="1387286"/>
            <a:ext cx="10313403" cy="3981667"/>
          </a:xfrm>
          <a:prstGeom prst="rect">
            <a:avLst/>
          </a:prstGeom>
          <a:noFill/>
        </p:spPr>
        <p:txBody>
          <a:bodyPr wrap="square" numCol="2" rtlCol="0">
            <a:spAutoFit/>
          </a:bodyPr>
          <a:lstStyle/>
          <a:p>
            <a:pPr>
              <a:lnSpc>
                <a:spcPct val="107000"/>
              </a:lnSpc>
              <a:spcAft>
                <a:spcPts val="800"/>
              </a:spcAft>
            </a:pPr>
            <a:r>
              <a:rPr lang="en-GB" sz="2000" b="1" dirty="0">
                <a:solidFill>
                  <a:schemeClr val="tx1"/>
                </a:solidFill>
                <a:latin typeface="Arial" panose="020B0604020202020204" pitchFamily="34" charset="0"/>
                <a:cs typeface="Arial" panose="020B0604020202020204" pitchFamily="34" charset="0"/>
              </a:rPr>
              <a:t>This session will cover:</a:t>
            </a:r>
            <a:r>
              <a:rPr lang="en-GB" sz="2000" dirty="0">
                <a:solidFill>
                  <a:schemeClr val="tx1"/>
                </a:solidFill>
                <a:latin typeface="Arial" panose="020B0604020202020204" pitchFamily="34" charset="0"/>
                <a:cs typeface="Arial" panose="020B0604020202020204" pitchFamily="34" charset="0"/>
              </a:rPr>
              <a:t>	</a:t>
            </a:r>
            <a:endParaRPr lang="en-GB" sz="2000"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4" action="ppaction://hlinksldjump"/>
              </a:rPr>
              <a:t>LGBTQ+ Terminology</a:t>
            </a:r>
            <a:endParaRPr lang="en-GB" sz="2000"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2000" dirty="0">
                <a:solidFill>
                  <a:schemeClr val="tx1"/>
                </a:solidFill>
                <a:latin typeface="Arial" panose="020B0604020202020204" pitchFamily="34" charset="0"/>
                <a:cs typeface="Arial" panose="020B0604020202020204" pitchFamily="34" charset="0"/>
                <a:hlinkClick r:id="rId5" action="ppaction://hlinksldjump"/>
              </a:rPr>
              <a:t>Professional Responsibilities</a:t>
            </a:r>
            <a:endParaRPr lang="en-GB" sz="2000" dirty="0">
              <a:solidFill>
                <a:schemeClr val="tx1"/>
              </a:solidFill>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Overcoming Barriers to Education</a:t>
            </a:r>
          </a:p>
          <a:p>
            <a:pPr marL="742950" lvl="1"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6" action="ppaction://hlinksldjump"/>
              </a:rPr>
              <a:t>Coming Out</a:t>
            </a:r>
            <a:endParaRPr lang="en-GB" sz="2000" dirty="0">
              <a:latin typeface="Arial" panose="020B060402020202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7" action="ppaction://hlinksldjump"/>
              </a:rPr>
              <a:t>Pronouns</a:t>
            </a:r>
            <a:endParaRPr lang="en-GB" sz="2000" dirty="0">
              <a:latin typeface="Arial" panose="020B060402020202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8" action="ppaction://hlinksldjump"/>
              </a:rPr>
              <a:t>Deadnaming</a:t>
            </a:r>
            <a:endParaRPr lang="en-GB" sz="2000" dirty="0">
              <a:latin typeface="Arial" panose="020B060402020202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9" action="ppaction://hlinksldjump"/>
              </a:rPr>
              <a:t>P.E. and Social Dance</a:t>
            </a:r>
            <a:endParaRPr lang="en-GB" sz="2000" dirty="0">
              <a:latin typeface="Arial" panose="020B060402020202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endParaRPr lang="en-GB" sz="2000" dirty="0">
              <a:latin typeface="Arial" panose="020B0604020202020204" pitchFamily="34" charset="0"/>
              <a:cs typeface="Arial" panose="020B0604020202020204" pitchFamily="34" charset="0"/>
              <a:hlinkClick r:id="rId10" action="ppaction://hlinksldjump"/>
            </a:endParaRPr>
          </a:p>
          <a:p>
            <a:pPr marL="742950" lvl="1" indent="-285750">
              <a:lnSpc>
                <a:spcPct val="107000"/>
              </a:lnSpc>
              <a:spcAft>
                <a:spcPts val="800"/>
              </a:spcAft>
              <a:buFont typeface="Arial" panose="020B0604020202020204" pitchFamily="34" charset="0"/>
              <a:buChar char="•"/>
            </a:pPr>
            <a:endParaRPr lang="en-GB" sz="2000" dirty="0">
              <a:latin typeface="Arial" panose="020B0604020202020204" pitchFamily="34" charset="0"/>
              <a:cs typeface="Arial" panose="020B0604020202020204" pitchFamily="34" charset="0"/>
              <a:hlinkClick r:id="rId10" action="ppaction://hlinksldjump"/>
            </a:endParaRPr>
          </a:p>
          <a:p>
            <a:pPr marL="742950" lvl="1"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10" action="ppaction://hlinksldjump"/>
              </a:rPr>
              <a:t>SEEMiS</a:t>
            </a:r>
            <a:endParaRPr lang="en-GB" sz="2000" dirty="0">
              <a:latin typeface="Arial" panose="020B060402020202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11" action="ppaction://hlinksldjump"/>
              </a:rPr>
              <a:t>Transphobic Bullying</a:t>
            </a:r>
            <a:endParaRPr lang="en-GB" sz="2000"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12" action="ppaction://hlinksldjump"/>
              </a:rPr>
              <a:t>Action Plan</a:t>
            </a:r>
            <a:endParaRPr lang="en-GB" sz="2000"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13" action="ppaction://hlinksldjump"/>
              </a:rPr>
              <a:t>Inclusive Curriculum</a:t>
            </a:r>
            <a:r>
              <a:rPr lang="en-GB" sz="2000" dirty="0">
                <a:latin typeface="Arial" panose="020B0604020202020204" pitchFamily="34" charset="0"/>
                <a:cs typeface="Arial" panose="020B0604020202020204" pitchFamily="34" charset="0"/>
              </a:rPr>
              <a:t>	</a:t>
            </a:r>
          </a:p>
          <a:p>
            <a:pPr marL="285750"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14" action="ppaction://hlinksldjump"/>
              </a:rPr>
              <a:t>Useful Resources </a:t>
            </a:r>
            <a:endParaRPr lang="en-GB" sz="2000" dirty="0">
              <a:latin typeface="Arial" panose="020B0604020202020204" pitchFamily="34" charset="0"/>
              <a:cs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2000" dirty="0">
                <a:latin typeface="Arial" panose="020B0604020202020204" pitchFamily="34" charset="0"/>
                <a:cs typeface="Arial" panose="020B0604020202020204" pitchFamily="34" charset="0"/>
                <a:hlinkClick r:id="rId15" action="ppaction://hlinksldjump"/>
              </a:rPr>
              <a:t>Support Available for Young People </a:t>
            </a:r>
            <a:endParaRPr lang="en-GB" sz="2000" dirty="0">
              <a:latin typeface="Arial" panose="020B0604020202020204" pitchFamily="34" charset="0"/>
              <a:cs typeface="Arial" panose="020B0604020202020204" pitchFamily="34" charset="0"/>
            </a:endParaRPr>
          </a:p>
          <a:p>
            <a:pPr marL="742950" lvl="1" indent="-285750">
              <a:lnSpc>
                <a:spcPct val="107000"/>
              </a:lnSpc>
              <a:spcAft>
                <a:spcPts val="800"/>
              </a:spcAft>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F507270-99AF-D40F-85FE-3196BF0EB5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Flowchart: Alternate Process 7">
            <a:extLst>
              <a:ext uri="{FF2B5EF4-FFF2-40B4-BE49-F238E27FC236}">
                <a16:creationId xmlns:a16="http://schemas.microsoft.com/office/drawing/2014/main" id="{50D45BA0-36CE-9B7B-A4BE-3C457724DC8D}"/>
              </a:ext>
            </a:extLst>
          </p:cNvPr>
          <p:cNvSpPr/>
          <p:nvPr/>
        </p:nvSpPr>
        <p:spPr>
          <a:xfrm>
            <a:off x="6077973" y="4784607"/>
            <a:ext cx="4149760" cy="954894"/>
          </a:xfrm>
          <a:prstGeom prst="flowChartAlternateProces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latin typeface="Arial" panose="020B0604020202020204" pitchFamily="34" charset="0"/>
                <a:cs typeface="Arial" panose="020B0604020202020204" pitchFamily="34" charset="0"/>
              </a:rPr>
              <a:t>Please read each slide. When you revisit, you can use the hyperlinks to jump to specific sections.</a:t>
            </a:r>
          </a:p>
        </p:txBody>
      </p:sp>
    </p:spTree>
    <p:extLst>
      <p:ext uri="{BB962C8B-B14F-4D97-AF65-F5344CB8AC3E}">
        <p14:creationId xmlns:p14="http://schemas.microsoft.com/office/powerpoint/2010/main" val="2310554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D4D633F-6A9B-FDEA-63A6-3ED12F576A8C}"/>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t="6821" b="6821"/>
          <a:stretch/>
        </p:blipFill>
        <p:spPr>
          <a:xfrm>
            <a:off x="6086669" y="0"/>
            <a:ext cx="6105331" cy="6858000"/>
          </a:xfrm>
          <a:blipFill>
            <a:blip r:embed="rId4"/>
            <a:stretch>
              <a:fillRect/>
            </a:stretch>
          </a:blipFill>
        </p:spPr>
      </p:pic>
      <p:pic>
        <p:nvPicPr>
          <p:cNvPr id="14" name="Picture 13">
            <a:extLst>
              <a:ext uri="{FF2B5EF4-FFF2-40B4-BE49-F238E27FC236}">
                <a16:creationId xmlns:a16="http://schemas.microsoft.com/office/drawing/2014/main" id="{7505EEC3-6E8A-5CA4-395D-AC65C6EA11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7460" y="6186557"/>
            <a:ext cx="954824" cy="553076"/>
          </a:xfrm>
          <a:prstGeom prst="rect">
            <a:avLst/>
          </a:prstGeom>
        </p:spPr>
      </p:pic>
      <p:pic>
        <p:nvPicPr>
          <p:cNvPr id="15" name="Picture 14">
            <a:extLst>
              <a:ext uri="{FF2B5EF4-FFF2-40B4-BE49-F238E27FC236}">
                <a16:creationId xmlns:a16="http://schemas.microsoft.com/office/drawing/2014/main" id="{337777CA-A62E-7F61-CBEB-BFDB6D82C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3348" y="6403546"/>
            <a:ext cx="2674417" cy="222247"/>
          </a:xfrm>
          <a:prstGeom prst="rect">
            <a:avLst/>
          </a:prstGeom>
        </p:spPr>
      </p:pic>
      <p:sp>
        <p:nvSpPr>
          <p:cNvPr id="2" name="TextBox 1">
            <a:extLst>
              <a:ext uri="{FF2B5EF4-FFF2-40B4-BE49-F238E27FC236}">
                <a16:creationId xmlns:a16="http://schemas.microsoft.com/office/drawing/2014/main" id="{F4174D19-1F70-7964-C845-3FC40D5815B8}"/>
              </a:ext>
            </a:extLst>
          </p:cNvPr>
          <p:cNvSpPr txBox="1"/>
          <p:nvPr/>
        </p:nvSpPr>
        <p:spPr>
          <a:xfrm>
            <a:off x="327460" y="232207"/>
            <a:ext cx="5483604" cy="892552"/>
          </a:xfrm>
          <a:prstGeom prst="rect">
            <a:avLst/>
          </a:prstGeom>
          <a:noFill/>
        </p:spPr>
        <p:txBody>
          <a:bodyPr wrap="square" rtlCol="0">
            <a:spAutoFit/>
          </a:bodyPr>
          <a:lstStyle/>
          <a:p>
            <a:r>
              <a:rPr lang="en-US" sz="2800" dirty="0">
                <a:solidFill>
                  <a:schemeClr val="bg1"/>
                </a:solidFill>
                <a:latin typeface="Arial Rounded MT Bold" panose="020F0704030504030204" pitchFamily="34" charset="0"/>
              </a:rPr>
              <a:t>LGBT TERMINOLOGY</a:t>
            </a:r>
          </a:p>
          <a:p>
            <a:r>
              <a:rPr lang="en-US" sz="2400" dirty="0">
                <a:solidFill>
                  <a:schemeClr val="bg1"/>
                </a:solidFill>
                <a:latin typeface="Arial Rounded MT Bold" panose="020F0704030504030204" pitchFamily="34" charset="0"/>
              </a:rPr>
              <a:t>GENDER IDENTITY </a:t>
            </a:r>
            <a:endParaRPr lang="en-GB" sz="2400" dirty="0">
              <a:solidFill>
                <a:schemeClr val="bg1"/>
              </a:solidFill>
              <a:latin typeface="Arial Rounded MT Bold" panose="020F0704030504030204" pitchFamily="34" charset="0"/>
            </a:endParaRPr>
          </a:p>
        </p:txBody>
      </p:sp>
      <p:sp>
        <p:nvSpPr>
          <p:cNvPr id="3" name="TextBox 2">
            <a:extLst>
              <a:ext uri="{FF2B5EF4-FFF2-40B4-BE49-F238E27FC236}">
                <a16:creationId xmlns:a16="http://schemas.microsoft.com/office/drawing/2014/main" id="{3E52805A-ED85-7113-4E22-136BB90B818B}"/>
              </a:ext>
            </a:extLst>
          </p:cNvPr>
          <p:cNvSpPr txBox="1"/>
          <p:nvPr/>
        </p:nvSpPr>
        <p:spPr>
          <a:xfrm>
            <a:off x="197929" y="1122483"/>
            <a:ext cx="5775157" cy="5170646"/>
          </a:xfrm>
          <a:prstGeom prst="rect">
            <a:avLst/>
          </a:prstGeom>
          <a:noFill/>
        </p:spPr>
        <p:txBody>
          <a:bodyPr wrap="square" rtlCol="0">
            <a:spAutoFit/>
          </a:bodyPr>
          <a:lstStyle/>
          <a:p>
            <a:pPr algn="just"/>
            <a:r>
              <a:rPr lang="en-GB" sz="2200" b="1" dirty="0">
                <a:solidFill>
                  <a:schemeClr val="bg1"/>
                </a:solidFill>
                <a:latin typeface="Arial Rounded MT Bold" panose="020F0704030504030204" pitchFamily="34" charset="0"/>
              </a:rPr>
              <a:t>Gender Identity</a:t>
            </a:r>
            <a:r>
              <a:rPr lang="en-GB" sz="2200" b="1" dirty="0">
                <a:solidFill>
                  <a:schemeClr val="bg1"/>
                </a:solidFill>
                <a:latin typeface="Arial" panose="020B0604020202020204" pitchFamily="34" charset="0"/>
                <a:cs typeface="Arial" panose="020B0604020202020204" pitchFamily="34" charset="0"/>
              </a:rPr>
              <a:t>: </a:t>
            </a:r>
            <a:r>
              <a:rPr lang="en-GB" sz="2200" dirty="0">
                <a:solidFill>
                  <a:schemeClr val="bg1"/>
                </a:solidFill>
                <a:latin typeface="Arial" panose="020B0604020202020204" pitchFamily="34" charset="0"/>
                <a:cs typeface="Arial" panose="020B0604020202020204" pitchFamily="34" charset="0"/>
              </a:rPr>
              <a:t>Refers </a:t>
            </a:r>
            <a:r>
              <a:rPr lang="en-GB" sz="2200" i="0" dirty="0">
                <a:solidFill>
                  <a:schemeClr val="bg1"/>
                </a:solidFill>
                <a:effectLst/>
                <a:latin typeface="Arial" panose="020B0604020202020204" pitchFamily="34" charset="0"/>
                <a:cs typeface="Arial" panose="020B0604020202020204" pitchFamily="34" charset="0"/>
              </a:rPr>
              <a:t>to a person's innate sense of their own gender. This may or may not correspond to the </a:t>
            </a:r>
            <a:r>
              <a:rPr lang="en-GB" sz="2200" dirty="0">
                <a:solidFill>
                  <a:schemeClr val="bg1"/>
                </a:solidFill>
                <a:latin typeface="Arial" panose="020B0604020202020204" pitchFamily="34" charset="0"/>
                <a:cs typeface="Arial" panose="020B0604020202020204" pitchFamily="34" charset="0"/>
              </a:rPr>
              <a:t>sex</a:t>
            </a:r>
            <a:r>
              <a:rPr lang="en-GB" sz="2200" i="0" dirty="0">
                <a:solidFill>
                  <a:schemeClr val="bg1"/>
                </a:solidFill>
                <a:effectLst/>
                <a:latin typeface="Arial" panose="020B0604020202020204" pitchFamily="34" charset="0"/>
                <a:cs typeface="Arial" panose="020B0604020202020204" pitchFamily="34" charset="0"/>
              </a:rPr>
              <a:t> assigned at birth. To better understand gender identity, it can be helpful to stop thinking of gender as ‘binary’ (composed of only 2 things), but as a much more complex and nuanced concept shaped by culture, society and history. </a:t>
            </a:r>
          </a:p>
          <a:p>
            <a:pPr algn="just"/>
            <a:endParaRPr lang="en-GB" sz="2200" dirty="0">
              <a:solidFill>
                <a:schemeClr val="bg1"/>
              </a:solidFill>
              <a:latin typeface="Arial" panose="020B0604020202020204" pitchFamily="34" charset="0"/>
              <a:cs typeface="Arial" panose="020B0604020202020204" pitchFamily="34" charset="0"/>
            </a:endParaRPr>
          </a:p>
          <a:p>
            <a:pPr algn="just"/>
            <a:r>
              <a:rPr lang="en-GB" sz="2200" b="1" i="0" dirty="0">
                <a:solidFill>
                  <a:schemeClr val="bg1"/>
                </a:solidFill>
                <a:effectLst/>
                <a:latin typeface="Arial" panose="020B0604020202020204" pitchFamily="34" charset="0"/>
                <a:cs typeface="Arial" panose="020B0604020202020204" pitchFamily="34" charset="0"/>
              </a:rPr>
              <a:t>Gender Expression: </a:t>
            </a:r>
            <a:r>
              <a:rPr lang="en-GB" sz="2200" i="0" dirty="0">
                <a:solidFill>
                  <a:schemeClr val="bg1"/>
                </a:solidFill>
                <a:effectLst/>
                <a:latin typeface="Arial" panose="020B0604020202020204" pitchFamily="34" charset="0"/>
                <a:cs typeface="Arial" panose="020B0604020202020204" pitchFamily="34" charset="0"/>
              </a:rPr>
              <a:t>Refers to how someone expresses their gender identity to the world. This can include expressing themselves through clothing, makeup and behaviours such as body language and voice.</a:t>
            </a:r>
            <a:endParaRPr lang="en-GB" sz="2200" b="1" i="0" dirty="0">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E81356-6640-8D45-412C-23F712BD1B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Rectangle 7">
            <a:extLst>
              <a:ext uri="{FF2B5EF4-FFF2-40B4-BE49-F238E27FC236}">
                <a16:creationId xmlns:a16="http://schemas.microsoft.com/office/drawing/2014/main" id="{8E83422B-1F84-95DD-BB79-7132A5D38164}"/>
              </a:ext>
            </a:extLst>
          </p:cNvPr>
          <p:cNvSpPr/>
          <p:nvPr/>
        </p:nvSpPr>
        <p:spPr>
          <a:xfrm>
            <a:off x="6519672" y="2815119"/>
            <a:ext cx="5344868" cy="129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A316FE2-6C03-0023-7783-C70E1D4FDA7E}"/>
              </a:ext>
            </a:extLst>
          </p:cNvPr>
          <p:cNvPicPr>
            <a:picLocks noChangeAspect="1"/>
          </p:cNvPicPr>
          <p:nvPr/>
        </p:nvPicPr>
        <p:blipFill>
          <a:blip r:embed="rId8"/>
          <a:stretch>
            <a:fillRect/>
          </a:stretch>
        </p:blipFill>
        <p:spPr>
          <a:xfrm>
            <a:off x="7519542" y="1332187"/>
            <a:ext cx="3374418" cy="2528276"/>
          </a:xfrm>
          <a:prstGeom prst="rect">
            <a:avLst/>
          </a:prstGeom>
          <a:ln>
            <a:solidFill>
              <a:schemeClr val="tx1"/>
            </a:solidFill>
          </a:ln>
        </p:spPr>
      </p:pic>
      <p:pic>
        <p:nvPicPr>
          <p:cNvPr id="7" name="Picture 6">
            <a:extLst>
              <a:ext uri="{FF2B5EF4-FFF2-40B4-BE49-F238E27FC236}">
                <a16:creationId xmlns:a16="http://schemas.microsoft.com/office/drawing/2014/main" id="{E7F8ADC1-4099-3990-CABC-5E51299CDAF4}"/>
              </a:ext>
            </a:extLst>
          </p:cNvPr>
          <p:cNvPicPr>
            <a:picLocks noChangeAspect="1"/>
          </p:cNvPicPr>
          <p:nvPr/>
        </p:nvPicPr>
        <p:blipFill>
          <a:blip r:embed="rId9"/>
          <a:stretch>
            <a:fillRect/>
          </a:stretch>
        </p:blipFill>
        <p:spPr>
          <a:xfrm>
            <a:off x="7519542" y="4109663"/>
            <a:ext cx="3383127" cy="2029876"/>
          </a:xfrm>
          <a:prstGeom prst="rect">
            <a:avLst/>
          </a:prstGeom>
          <a:ln>
            <a:solidFill>
              <a:schemeClr val="tx1"/>
            </a:solidFill>
          </a:ln>
        </p:spPr>
      </p:pic>
    </p:spTree>
    <p:extLst>
      <p:ext uri="{BB962C8B-B14F-4D97-AF65-F5344CB8AC3E}">
        <p14:creationId xmlns:p14="http://schemas.microsoft.com/office/powerpoint/2010/main" val="1655836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D4D633F-6A9B-FDEA-63A6-3ED12F576A8C}"/>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t="6821" b="6821"/>
          <a:stretch/>
        </p:blipFill>
        <p:spPr>
          <a:xfrm>
            <a:off x="6086669" y="0"/>
            <a:ext cx="6105331" cy="6858000"/>
          </a:xfrm>
          <a:blipFill>
            <a:blip r:embed="rId4"/>
            <a:stretch>
              <a:fillRect/>
            </a:stretch>
          </a:blipFill>
        </p:spPr>
      </p:pic>
      <p:pic>
        <p:nvPicPr>
          <p:cNvPr id="14" name="Picture 13">
            <a:extLst>
              <a:ext uri="{FF2B5EF4-FFF2-40B4-BE49-F238E27FC236}">
                <a16:creationId xmlns:a16="http://schemas.microsoft.com/office/drawing/2014/main" id="{7505EEC3-6E8A-5CA4-395D-AC65C6EA11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7460" y="6186557"/>
            <a:ext cx="954824" cy="553076"/>
          </a:xfrm>
          <a:prstGeom prst="rect">
            <a:avLst/>
          </a:prstGeom>
        </p:spPr>
      </p:pic>
      <p:pic>
        <p:nvPicPr>
          <p:cNvPr id="15" name="Picture 14">
            <a:extLst>
              <a:ext uri="{FF2B5EF4-FFF2-40B4-BE49-F238E27FC236}">
                <a16:creationId xmlns:a16="http://schemas.microsoft.com/office/drawing/2014/main" id="{337777CA-A62E-7F61-CBEB-BFDB6D82C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3348" y="6403546"/>
            <a:ext cx="2674417" cy="222247"/>
          </a:xfrm>
          <a:prstGeom prst="rect">
            <a:avLst/>
          </a:prstGeom>
        </p:spPr>
      </p:pic>
      <p:sp>
        <p:nvSpPr>
          <p:cNvPr id="3" name="TextBox 2">
            <a:extLst>
              <a:ext uri="{FF2B5EF4-FFF2-40B4-BE49-F238E27FC236}">
                <a16:creationId xmlns:a16="http://schemas.microsoft.com/office/drawing/2014/main" id="{3E52805A-ED85-7113-4E22-136BB90B818B}"/>
              </a:ext>
            </a:extLst>
          </p:cNvPr>
          <p:cNvSpPr txBox="1"/>
          <p:nvPr/>
        </p:nvSpPr>
        <p:spPr>
          <a:xfrm>
            <a:off x="235518" y="232207"/>
            <a:ext cx="5762946" cy="6186309"/>
          </a:xfrm>
          <a:prstGeom prst="rect">
            <a:avLst/>
          </a:prstGeom>
          <a:noFill/>
        </p:spPr>
        <p:txBody>
          <a:bodyPr wrap="square" rtlCol="0">
            <a:spAutoFit/>
          </a:bodyPr>
          <a:lstStyle/>
          <a:p>
            <a:r>
              <a:rPr lang="en-GB" sz="2200" b="1" i="0" dirty="0">
                <a:solidFill>
                  <a:schemeClr val="bg1"/>
                </a:solidFill>
                <a:effectLst/>
                <a:latin typeface="Arial" panose="020B0604020202020204" pitchFamily="34" charset="0"/>
                <a:cs typeface="Arial" panose="020B0604020202020204" pitchFamily="34" charset="0"/>
              </a:rPr>
              <a:t>Transgender: </a:t>
            </a:r>
            <a:r>
              <a:rPr lang="en-GB" sz="2200" b="0" i="0" dirty="0">
                <a:solidFill>
                  <a:schemeClr val="bg1"/>
                </a:solidFill>
                <a:effectLst/>
                <a:latin typeface="Arial" panose="020B0604020202020204" pitchFamily="34" charset="0"/>
                <a:cs typeface="Arial" panose="020B0604020202020204" pitchFamily="34" charset="0"/>
              </a:rPr>
              <a:t>An umbrella term for someone whose gender identity or expression differs in some way from the sex assigned to them at birth. Transgender is commonly shortened to Trans. </a:t>
            </a:r>
          </a:p>
          <a:p>
            <a:r>
              <a:rPr lang="en-GB" sz="2200" b="0" i="0" dirty="0">
                <a:solidFill>
                  <a:schemeClr val="bg1"/>
                </a:solidFill>
                <a:effectLst/>
                <a:latin typeface="Arial" panose="020B0604020202020204" pitchFamily="34" charset="0"/>
                <a:cs typeface="Arial" panose="020B0604020202020204" pitchFamily="34" charset="0"/>
              </a:rPr>
              <a:t>A trans person does not need to have undergone medical surgery to identify as trans.</a:t>
            </a:r>
          </a:p>
          <a:p>
            <a:endParaRPr lang="en-GB" sz="2200" b="0" i="0" dirty="0">
              <a:solidFill>
                <a:schemeClr val="bg1"/>
              </a:solidFill>
              <a:effectLst/>
              <a:latin typeface="Arial" panose="020B0604020202020204" pitchFamily="34" charset="0"/>
              <a:cs typeface="Arial" panose="020B0604020202020204" pitchFamily="34" charset="0"/>
            </a:endParaRPr>
          </a:p>
          <a:p>
            <a:r>
              <a:rPr lang="en-GB" sz="2200" b="1" i="0" dirty="0">
                <a:solidFill>
                  <a:schemeClr val="bg1"/>
                </a:solidFill>
                <a:effectLst/>
                <a:latin typeface="Arial" panose="020B0604020202020204" pitchFamily="34" charset="0"/>
                <a:cs typeface="Arial" panose="020B0604020202020204" pitchFamily="34" charset="0"/>
              </a:rPr>
              <a:t>Non-Binary:  </a:t>
            </a:r>
            <a:r>
              <a:rPr lang="en-GB" sz="2200" b="0" i="0" dirty="0">
                <a:solidFill>
                  <a:schemeClr val="bg1"/>
                </a:solidFill>
                <a:effectLst/>
                <a:latin typeface="Arial" panose="020B0604020202020204" pitchFamily="34" charset="0"/>
                <a:cs typeface="Arial" panose="020B0604020202020204" pitchFamily="34" charset="0"/>
              </a:rPr>
              <a:t>People who do not identify exclusively as male or female or fall into the ‘gender binary’. Non-binary can be used as an umbrella term for other identities such as gender non-conforming, genderqueer, genderfluid.​  Some non-binary people may use gender neutral pronouns such as they/them. </a:t>
            </a:r>
          </a:p>
          <a:p>
            <a:endParaRPr lang="en-GB" sz="2200" b="0" i="0" dirty="0">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E81356-6640-8D45-412C-23F712BD1B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Rectangle 7">
            <a:extLst>
              <a:ext uri="{FF2B5EF4-FFF2-40B4-BE49-F238E27FC236}">
                <a16:creationId xmlns:a16="http://schemas.microsoft.com/office/drawing/2014/main" id="{E227AF87-7EE0-F3F2-66C0-46830229967D}"/>
              </a:ext>
            </a:extLst>
          </p:cNvPr>
          <p:cNvSpPr/>
          <p:nvPr/>
        </p:nvSpPr>
        <p:spPr>
          <a:xfrm>
            <a:off x="6519672" y="2815119"/>
            <a:ext cx="5344868" cy="129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97E5567-055F-E5DB-7FE2-F7E905FFF788}"/>
              </a:ext>
            </a:extLst>
          </p:cNvPr>
          <p:cNvPicPr>
            <a:picLocks noChangeAspect="1"/>
          </p:cNvPicPr>
          <p:nvPr/>
        </p:nvPicPr>
        <p:blipFill>
          <a:blip r:embed="rId8"/>
          <a:stretch>
            <a:fillRect/>
          </a:stretch>
        </p:blipFill>
        <p:spPr>
          <a:xfrm>
            <a:off x="7266311" y="3462391"/>
            <a:ext cx="3788422" cy="2491781"/>
          </a:xfrm>
          <a:prstGeom prst="rect">
            <a:avLst/>
          </a:prstGeom>
          <a:ln>
            <a:solidFill>
              <a:schemeClr val="tx1"/>
            </a:solidFill>
          </a:ln>
        </p:spPr>
      </p:pic>
      <p:pic>
        <p:nvPicPr>
          <p:cNvPr id="6" name="Picture 5">
            <a:extLst>
              <a:ext uri="{FF2B5EF4-FFF2-40B4-BE49-F238E27FC236}">
                <a16:creationId xmlns:a16="http://schemas.microsoft.com/office/drawing/2014/main" id="{5C501CA3-E362-D2C1-6E17-FE67D8F422CE}"/>
              </a:ext>
            </a:extLst>
          </p:cNvPr>
          <p:cNvPicPr>
            <a:picLocks noChangeAspect="1"/>
          </p:cNvPicPr>
          <p:nvPr/>
        </p:nvPicPr>
        <p:blipFill>
          <a:blip r:embed="rId9"/>
          <a:stretch>
            <a:fillRect/>
          </a:stretch>
        </p:blipFill>
        <p:spPr>
          <a:xfrm>
            <a:off x="7266311" y="485816"/>
            <a:ext cx="3788422" cy="2491782"/>
          </a:xfrm>
          <a:prstGeom prst="rect">
            <a:avLst/>
          </a:prstGeom>
          <a:ln>
            <a:solidFill>
              <a:schemeClr val="tx1"/>
            </a:solidFill>
          </a:ln>
        </p:spPr>
      </p:pic>
    </p:spTree>
    <p:extLst>
      <p:ext uri="{BB962C8B-B14F-4D97-AF65-F5344CB8AC3E}">
        <p14:creationId xmlns:p14="http://schemas.microsoft.com/office/powerpoint/2010/main" val="14049728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D4D633F-6A9B-FDEA-63A6-3ED12F576A8C}"/>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t="6821" b="6821"/>
          <a:stretch/>
        </p:blipFill>
        <p:spPr>
          <a:xfrm>
            <a:off x="6086669" y="0"/>
            <a:ext cx="6105331" cy="6858000"/>
          </a:xfrm>
          <a:blipFill>
            <a:blip r:embed="rId4"/>
            <a:stretch>
              <a:fillRect/>
            </a:stretch>
          </a:blipFill>
        </p:spPr>
      </p:pic>
      <p:pic>
        <p:nvPicPr>
          <p:cNvPr id="14" name="Picture 13">
            <a:extLst>
              <a:ext uri="{FF2B5EF4-FFF2-40B4-BE49-F238E27FC236}">
                <a16:creationId xmlns:a16="http://schemas.microsoft.com/office/drawing/2014/main" id="{7505EEC3-6E8A-5CA4-395D-AC65C6EA11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7460" y="6186557"/>
            <a:ext cx="954824" cy="553076"/>
          </a:xfrm>
          <a:prstGeom prst="rect">
            <a:avLst/>
          </a:prstGeom>
        </p:spPr>
      </p:pic>
      <p:pic>
        <p:nvPicPr>
          <p:cNvPr id="15" name="Picture 14">
            <a:extLst>
              <a:ext uri="{FF2B5EF4-FFF2-40B4-BE49-F238E27FC236}">
                <a16:creationId xmlns:a16="http://schemas.microsoft.com/office/drawing/2014/main" id="{337777CA-A62E-7F61-CBEB-BFDB6D82C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3348" y="6403546"/>
            <a:ext cx="2674417" cy="222247"/>
          </a:xfrm>
          <a:prstGeom prst="rect">
            <a:avLst/>
          </a:prstGeom>
        </p:spPr>
      </p:pic>
      <p:sp>
        <p:nvSpPr>
          <p:cNvPr id="3" name="TextBox 2">
            <a:extLst>
              <a:ext uri="{FF2B5EF4-FFF2-40B4-BE49-F238E27FC236}">
                <a16:creationId xmlns:a16="http://schemas.microsoft.com/office/drawing/2014/main" id="{3E52805A-ED85-7113-4E22-136BB90B818B}"/>
              </a:ext>
            </a:extLst>
          </p:cNvPr>
          <p:cNvSpPr txBox="1"/>
          <p:nvPr/>
        </p:nvSpPr>
        <p:spPr>
          <a:xfrm>
            <a:off x="416730" y="523468"/>
            <a:ext cx="5202323" cy="5847755"/>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Queer: </a:t>
            </a:r>
            <a:r>
              <a:rPr lang="en-GB" sz="2200" i="0" dirty="0">
                <a:solidFill>
                  <a:schemeClr val="bg1"/>
                </a:solidFill>
                <a:effectLst/>
                <a:latin typeface="Arial" panose="020B0604020202020204" pitchFamily="34" charset="0"/>
                <a:cs typeface="Arial" panose="020B0604020202020204" pitchFamily="34" charset="0"/>
              </a:rPr>
              <a:t>An umbrella term used for diverse sexual orientations or gender identities that are not heterosexual and do not fit within a gender binary.</a:t>
            </a:r>
            <a:r>
              <a:rPr lang="en-GB" sz="2200" dirty="0">
                <a:solidFill>
                  <a:schemeClr val="bg1"/>
                </a:solidFill>
                <a:latin typeface="Arial" panose="020B0604020202020204" pitchFamily="34" charset="0"/>
                <a:cs typeface="Arial" panose="020B0604020202020204" pitchFamily="34" charset="0"/>
              </a:rPr>
              <a:t> </a:t>
            </a:r>
            <a:endParaRPr lang="en-GB" sz="2200" i="0" dirty="0">
              <a:solidFill>
                <a:schemeClr val="bg1"/>
              </a:solidFill>
              <a:effectLst/>
              <a:latin typeface="Arial" panose="020B0604020202020204" pitchFamily="34" charset="0"/>
              <a:cs typeface="Arial" panose="020B0604020202020204" pitchFamily="34" charset="0"/>
            </a:endParaRPr>
          </a:p>
          <a:p>
            <a:r>
              <a:rPr lang="en-GB" sz="2200" dirty="0">
                <a:solidFill>
                  <a:schemeClr val="bg1"/>
                </a:solidFill>
                <a:latin typeface="Arial" panose="020B0604020202020204" pitchFamily="34" charset="0"/>
                <a:cs typeface="Arial" panose="020B0604020202020204" pitchFamily="34" charset="0"/>
              </a:rPr>
              <a:t> </a:t>
            </a:r>
            <a:endParaRPr lang="en-GB" sz="2200" b="0" i="0" dirty="0">
              <a:solidFill>
                <a:schemeClr val="bg1"/>
              </a:solidFill>
              <a:effectLst/>
              <a:latin typeface="Arial" panose="020B0604020202020204" pitchFamily="34" charset="0"/>
              <a:cs typeface="Arial" panose="020B0604020202020204" pitchFamily="34" charset="0"/>
            </a:endParaRPr>
          </a:p>
          <a:p>
            <a:endParaRPr lang="en-GB" sz="2200" b="0" i="0" dirty="0">
              <a:solidFill>
                <a:schemeClr val="bg1"/>
              </a:solidFill>
              <a:effectLst/>
              <a:latin typeface="Arial" panose="020B0604020202020204" pitchFamily="34" charset="0"/>
              <a:cs typeface="Arial" panose="020B0604020202020204" pitchFamily="34" charset="0"/>
            </a:endParaRPr>
          </a:p>
          <a:p>
            <a:pPr algn="just"/>
            <a:r>
              <a:rPr lang="en-GB" sz="2200" b="1" i="0" dirty="0">
                <a:solidFill>
                  <a:schemeClr val="bg1"/>
                </a:solidFill>
                <a:effectLst/>
                <a:latin typeface="Arial" panose="020B0604020202020204" pitchFamily="34" charset="0"/>
                <a:cs typeface="Arial" panose="020B0604020202020204" pitchFamily="34" charset="0"/>
              </a:rPr>
              <a:t>Cisgender</a:t>
            </a:r>
            <a:r>
              <a:rPr lang="en-GB" sz="2200" b="0" i="0" dirty="0">
                <a:solidFill>
                  <a:schemeClr val="bg1"/>
                </a:solidFill>
                <a:effectLst/>
                <a:latin typeface="Arial" panose="020B0604020202020204" pitchFamily="34" charset="0"/>
                <a:cs typeface="Arial" panose="020B0604020202020204" pitchFamily="34" charset="0"/>
              </a:rPr>
              <a:t>: Individuals who have a match between the sex they were assigned at birth, their bodies and their personal identity. By having a term for people whose gender identity matches their assigned sex at birth we can avoid using descriptions such as 'trans people' and 'normal people'. Instead, we can talk about transgender (trans) people and cisgender (cis) people.</a:t>
            </a:r>
          </a:p>
          <a:p>
            <a:pPr algn="just"/>
            <a:endParaRPr lang="en-GB" sz="2200" b="0" i="0" dirty="0">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E81356-6640-8D45-412C-23F712BD1B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
        <p:nvSpPr>
          <p:cNvPr id="8" name="Rectangle 7">
            <a:extLst>
              <a:ext uri="{FF2B5EF4-FFF2-40B4-BE49-F238E27FC236}">
                <a16:creationId xmlns:a16="http://schemas.microsoft.com/office/drawing/2014/main" id="{E227AF87-7EE0-F3F2-66C0-46830229967D}"/>
              </a:ext>
            </a:extLst>
          </p:cNvPr>
          <p:cNvSpPr/>
          <p:nvPr/>
        </p:nvSpPr>
        <p:spPr>
          <a:xfrm>
            <a:off x="6519672" y="2815119"/>
            <a:ext cx="5344868" cy="129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C5ED0C9-32FF-6AA6-24F1-B27D9666090E}"/>
              </a:ext>
            </a:extLst>
          </p:cNvPr>
          <p:cNvPicPr>
            <a:picLocks noChangeAspect="1"/>
          </p:cNvPicPr>
          <p:nvPr/>
        </p:nvPicPr>
        <p:blipFill>
          <a:blip r:embed="rId8"/>
          <a:stretch>
            <a:fillRect/>
          </a:stretch>
        </p:blipFill>
        <p:spPr>
          <a:xfrm>
            <a:off x="7220779" y="2388576"/>
            <a:ext cx="3837110" cy="2147629"/>
          </a:xfrm>
          <a:prstGeom prst="rect">
            <a:avLst/>
          </a:prstGeom>
          <a:ln>
            <a:solidFill>
              <a:schemeClr val="tx1"/>
            </a:solidFill>
          </a:ln>
        </p:spPr>
      </p:pic>
    </p:spTree>
    <p:extLst>
      <p:ext uri="{BB962C8B-B14F-4D97-AF65-F5344CB8AC3E}">
        <p14:creationId xmlns:p14="http://schemas.microsoft.com/office/powerpoint/2010/main" val="2807855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05EEC3-6E8A-5CA4-395D-AC65C6EA11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7460" y="6186557"/>
            <a:ext cx="954824" cy="553076"/>
          </a:xfrm>
          <a:prstGeom prst="rect">
            <a:avLst/>
          </a:prstGeom>
        </p:spPr>
      </p:pic>
      <p:pic>
        <p:nvPicPr>
          <p:cNvPr id="15" name="Picture 14">
            <a:extLst>
              <a:ext uri="{FF2B5EF4-FFF2-40B4-BE49-F238E27FC236}">
                <a16:creationId xmlns:a16="http://schemas.microsoft.com/office/drawing/2014/main" id="{337777CA-A62E-7F61-CBEB-BFDB6D82C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3348" y="6403546"/>
            <a:ext cx="2674417" cy="222247"/>
          </a:xfrm>
          <a:prstGeom prst="rect">
            <a:avLst/>
          </a:prstGeom>
        </p:spPr>
      </p:pic>
      <p:sp>
        <p:nvSpPr>
          <p:cNvPr id="3" name="TextBox 2">
            <a:extLst>
              <a:ext uri="{FF2B5EF4-FFF2-40B4-BE49-F238E27FC236}">
                <a16:creationId xmlns:a16="http://schemas.microsoft.com/office/drawing/2014/main" id="{3E52805A-ED85-7113-4E22-136BB90B818B}"/>
              </a:ext>
            </a:extLst>
          </p:cNvPr>
          <p:cNvSpPr txBox="1"/>
          <p:nvPr/>
        </p:nvSpPr>
        <p:spPr>
          <a:xfrm>
            <a:off x="450596" y="311427"/>
            <a:ext cx="11413944" cy="5170646"/>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Gender Dysphoria and Euphoria</a:t>
            </a:r>
            <a:endParaRPr lang="en-GB" sz="2200" i="0" dirty="0">
              <a:solidFill>
                <a:schemeClr val="bg1"/>
              </a:solidFill>
              <a:effectLst/>
              <a:latin typeface="Arial" panose="020B0604020202020204" pitchFamily="34" charset="0"/>
              <a:cs typeface="Arial" panose="020B0604020202020204" pitchFamily="34" charset="0"/>
            </a:endParaRPr>
          </a:p>
          <a:p>
            <a:r>
              <a:rPr lang="en-GB" sz="2200" dirty="0">
                <a:solidFill>
                  <a:schemeClr val="bg1"/>
                </a:solidFill>
                <a:latin typeface="Arial" panose="020B0604020202020204" pitchFamily="34" charset="0"/>
                <a:cs typeface="Arial" panose="020B0604020202020204" pitchFamily="34" charset="0"/>
              </a:rPr>
              <a:t> </a:t>
            </a:r>
            <a:endParaRPr lang="en-GB" sz="2200" b="0" i="0" dirty="0">
              <a:solidFill>
                <a:schemeClr val="bg1"/>
              </a:solidFill>
              <a:effectLst/>
              <a:latin typeface="Arial" panose="020B0604020202020204" pitchFamily="34" charset="0"/>
              <a:cs typeface="Arial" panose="020B0604020202020204" pitchFamily="34" charset="0"/>
            </a:endParaRPr>
          </a:p>
          <a:p>
            <a:endParaRPr lang="en-GB" sz="2200" b="0" i="0" dirty="0">
              <a:solidFill>
                <a:schemeClr val="bg1"/>
              </a:solidFill>
              <a:effectLst/>
              <a:latin typeface="Arial" panose="020B0604020202020204" pitchFamily="34" charset="0"/>
              <a:cs typeface="Arial" panose="020B0604020202020204" pitchFamily="34" charset="0"/>
            </a:endParaRPr>
          </a:p>
          <a:p>
            <a:r>
              <a:rPr lang="en-GB" sz="2200" dirty="0">
                <a:solidFill>
                  <a:schemeClr val="bg1"/>
                </a:solidFill>
                <a:latin typeface="Arial" panose="020B0604020202020204" pitchFamily="34" charset="0"/>
                <a:cs typeface="Arial" panose="020B0604020202020204" pitchFamily="34" charset="0"/>
              </a:rPr>
              <a:t>Some young people you work with may talk about their experiences of 'gender dysphoria' and/or 'gender euphoria'. Here are what these terms mean:</a:t>
            </a:r>
            <a:endParaRPr lang="en-GB" sz="2200" b="1" dirty="0">
              <a:solidFill>
                <a:schemeClr val="bg1"/>
              </a:solidFill>
              <a:latin typeface="Arial" panose="020B0604020202020204" pitchFamily="34" charset="0"/>
              <a:cs typeface="Arial" panose="020B0604020202020204" pitchFamily="34" charset="0"/>
            </a:endParaRPr>
          </a:p>
          <a:p>
            <a:endParaRPr lang="en-GB" sz="2200" b="1" dirty="0">
              <a:solidFill>
                <a:schemeClr val="bg1"/>
              </a:solidFill>
              <a:latin typeface="Arial" panose="020B0604020202020204" pitchFamily="34" charset="0"/>
              <a:cs typeface="Arial" panose="020B0604020202020204" pitchFamily="34" charset="0"/>
            </a:endParaRPr>
          </a:p>
          <a:p>
            <a:r>
              <a:rPr lang="en-GB" sz="2200" b="1" dirty="0">
                <a:solidFill>
                  <a:schemeClr val="bg1"/>
                </a:solidFill>
                <a:latin typeface="Arial" panose="020B0604020202020204" pitchFamily="34" charset="0"/>
                <a:cs typeface="Arial" panose="020B0604020202020204" pitchFamily="34" charset="0"/>
              </a:rPr>
              <a:t>Gender Dysphoria:</a:t>
            </a:r>
            <a:r>
              <a:rPr lang="en-GB" sz="2200" dirty="0">
                <a:solidFill>
                  <a:schemeClr val="bg1"/>
                </a:solidFill>
                <a:latin typeface="Arial" panose="020B0604020202020204" pitchFamily="34" charset="0"/>
                <a:cs typeface="Arial" panose="020B0604020202020204" pitchFamily="34" charset="0"/>
              </a:rPr>
              <a:t> A term used to describe when a person experiences discomfort or distress because there is a mismatch between their sex assigned at birth and their gender identity. We will discuss how you can support young people experiencing gender dysphoria later in the course.</a:t>
            </a:r>
          </a:p>
          <a:p>
            <a:endParaRPr lang="en-GB" sz="2200" b="1" dirty="0">
              <a:solidFill>
                <a:schemeClr val="bg1"/>
              </a:solidFill>
              <a:latin typeface="Arial" panose="020B0604020202020204" pitchFamily="34" charset="0"/>
              <a:cs typeface="Arial" panose="020B0604020202020204" pitchFamily="34" charset="0"/>
            </a:endParaRPr>
          </a:p>
          <a:p>
            <a:r>
              <a:rPr lang="en-GB" sz="2200" b="1" dirty="0">
                <a:solidFill>
                  <a:schemeClr val="bg1"/>
                </a:solidFill>
                <a:latin typeface="Arial" panose="020B0604020202020204" pitchFamily="34" charset="0"/>
                <a:cs typeface="Arial" panose="020B0604020202020204" pitchFamily="34" charset="0"/>
              </a:rPr>
              <a:t>Gender Euphoria: </a:t>
            </a:r>
            <a:r>
              <a:rPr lang="en-GB" sz="2200" dirty="0">
                <a:solidFill>
                  <a:schemeClr val="bg1"/>
                </a:solidFill>
                <a:latin typeface="Arial" panose="020B0604020202020204" pitchFamily="34" charset="0"/>
                <a:cs typeface="Arial" panose="020B0604020202020204" pitchFamily="34" charset="0"/>
              </a:rPr>
              <a:t>a term used to describe when a person feels happy and confident in the way their body looks and feels, and in how they are perceived socially. This can be affirming of their gender identity. </a:t>
            </a:r>
          </a:p>
          <a:p>
            <a:pPr algn="just"/>
            <a:endParaRPr lang="en-GB" sz="2200" b="0" i="0" dirty="0">
              <a:solidFill>
                <a:schemeClr val="bg1"/>
              </a:solidFill>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3E81356-6640-8D45-412C-23F712BD1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9" y="0"/>
            <a:ext cx="97536" cy="6858000"/>
          </a:xfrm>
          <a:prstGeom prst="rect">
            <a:avLst/>
          </a:prstGeom>
        </p:spPr>
      </p:pic>
    </p:spTree>
    <p:extLst>
      <p:ext uri="{BB962C8B-B14F-4D97-AF65-F5344CB8AC3E}">
        <p14:creationId xmlns:p14="http://schemas.microsoft.com/office/powerpoint/2010/main" val="3538483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ndardset xmlns="087ce7fe-5f5e-48e3-a82b-e9d1776f0333">2 Training</Standardset>
    <Resourcecategory xmlns="087ce7fe-5f5e-48e3-a82b-e9d1776f0333">Templates</Resourcecategory>
    <SchoolLevel xmlns="087ce7fe-5f5e-48e3-a82b-e9d1776f0333">
      <Value>Primary School</Value>
      <Value>Secondary School</Value>
    </SchoolLevel>
    <CharterLevel xmlns="087ce7fe-5f5e-48e3-a82b-e9d1776f0333">
      <Value>Foundations</Value>
      <Value>Bronze</Value>
      <Value>Silver</Value>
      <Value>Gold</Value>
    </CharterLevel>
    <Standard xmlns="087ce7fe-5f5e-48e3-a82b-e9d1776f0333">2.2</Standard>
    <SharedWithUsers xmlns="2254f054-6841-4e45-82ae-7140c204dedb">
      <UserInfo>
        <DisplayName>Bryony Mole_(She/Her)</DisplayName>
        <AccountId>529</AccountId>
        <AccountType/>
      </UserInfo>
      <UserInfo>
        <DisplayName>Mhairi Crawford (She/Her)</DisplayName>
        <AccountId>98</AccountId>
        <AccountType/>
      </UserInfo>
      <UserInfo>
        <DisplayName>Jamie Herd_(He/Him)</DisplayName>
        <AccountId>673</AccountId>
        <AccountType/>
      </UserInfo>
    </SharedWithUsers>
    <Pre_x002d_August2023 xmlns="087ce7fe-5f5e-48e3-a82b-e9d1776f0333" xsi:nil="true"/>
    <NewLGBTCharterforEducation xmlns="087ce7fe-5f5e-48e3-a82b-e9d1776f033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0131A7B6D8084090C0EF13221A9786" ma:contentTypeVersion="22" ma:contentTypeDescription="Create a new document." ma:contentTypeScope="" ma:versionID="b4522004cebd0e6c7fd0530616f09c95">
  <xsd:schema xmlns:xsd="http://www.w3.org/2001/XMLSchema" xmlns:xs="http://www.w3.org/2001/XMLSchema" xmlns:p="http://schemas.microsoft.com/office/2006/metadata/properties" xmlns:ns2="087ce7fe-5f5e-48e3-a82b-e9d1776f0333" xmlns:ns3="2254f054-6841-4e45-82ae-7140c204dedb" targetNamespace="http://schemas.microsoft.com/office/2006/metadata/properties" ma:root="true" ma:fieldsID="df778c25d0232b91404c4f0aabb4b74c" ns2:_="" ns3:_="">
    <xsd:import namespace="087ce7fe-5f5e-48e3-a82b-e9d1776f0333"/>
    <xsd:import namespace="2254f054-6841-4e45-82ae-7140c204dedb"/>
    <xsd:element name="properties">
      <xsd:complexType>
        <xsd:sequence>
          <xsd:element name="documentManagement">
            <xsd:complexType>
              <xsd:all>
                <xsd:element ref="ns2:Resourcecategory"/>
                <xsd:element ref="ns2:SchoolLevel" minOccurs="0"/>
                <xsd:element ref="ns2:CharterLevel" minOccurs="0"/>
                <xsd:element ref="ns2:Standardset" minOccurs="0"/>
                <xsd:element ref="ns2:MediaServiceMetadata" minOccurs="0"/>
                <xsd:element ref="ns2:MediaServiceFastMetadata" minOccurs="0"/>
                <xsd:element ref="ns2:Standard"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Pre_x002d_August2023" minOccurs="0"/>
                <xsd:element ref="ns2:NewLGBTCharterforEdu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7ce7fe-5f5e-48e3-a82b-e9d1776f0333" elementFormDefault="qualified">
    <xsd:import namespace="http://schemas.microsoft.com/office/2006/documentManagement/types"/>
    <xsd:import namespace="http://schemas.microsoft.com/office/infopath/2007/PartnerControls"/>
    <xsd:element name="Resourcecategory" ma:index="2" ma:displayName="Resource category" ma:format="Dropdown" ma:internalName="Resourcecategory" ma:readOnly="false">
      <xsd:simpleType>
        <xsd:restriction base="dms:Choice">
          <xsd:enumeration value="Printable resources"/>
          <xsd:enumeration value="Workbooks"/>
          <xsd:enumeration value="Guidance Notes"/>
          <xsd:enumeration value="Templates"/>
          <xsd:enumeration value="Best practice"/>
        </xsd:restriction>
      </xsd:simpleType>
    </xsd:element>
    <xsd:element name="SchoolLevel" ma:index="3" nillable="true" ma:displayName="School Level" ma:format="Dropdown" ma:internalName="SchoolLevel" ma:readOnly="false" ma:requiredMultiChoice="true">
      <xsd:complexType>
        <xsd:complexContent>
          <xsd:extension base="dms:MultiChoice">
            <xsd:sequence>
              <xsd:element name="Value" maxOccurs="unbounded" minOccurs="0" nillable="true">
                <xsd:simpleType>
                  <xsd:restriction base="dms:Choice">
                    <xsd:enumeration value="Primary School"/>
                    <xsd:enumeration value="Secondary School"/>
                  </xsd:restriction>
                </xsd:simpleType>
              </xsd:element>
            </xsd:sequence>
          </xsd:extension>
        </xsd:complexContent>
      </xsd:complexType>
    </xsd:element>
    <xsd:element name="CharterLevel" ma:index="4" nillable="true" ma:displayName="Charter Level" ma:format="Dropdown" ma:internalName="CharterLevel" ma:readOnly="false" ma:requiredMultiChoice="true">
      <xsd:complexType>
        <xsd:complexContent>
          <xsd:extension base="dms:MultiChoice">
            <xsd:sequence>
              <xsd:element name="Value" maxOccurs="unbounded" minOccurs="0" nillable="true">
                <xsd:simpleType>
                  <xsd:restriction base="dms:Choice">
                    <xsd:enumeration value="Foundations"/>
                    <xsd:enumeration value="Bronze"/>
                    <xsd:enumeration value="Silver"/>
                    <xsd:enumeration value="Gold"/>
                  </xsd:restriction>
                </xsd:simpleType>
              </xsd:element>
            </xsd:sequence>
          </xsd:extension>
        </xsd:complexContent>
      </xsd:complexType>
    </xsd:element>
    <xsd:element name="Standardset" ma:index="5" nillable="true" ma:displayName="Standard set" ma:format="Dropdown" ma:internalName="Standardset" ma:readOnly="false">
      <xsd:simpleType>
        <xsd:restriction base="dms:Choice">
          <xsd:enumeration value="1 Leadership"/>
          <xsd:enumeration value="2 Training"/>
          <xsd:enumeration value="3 Policy"/>
          <xsd:enumeration value="4 Practice"/>
          <xsd:enumeration value="5 Visibility"/>
          <xsd:enumeration value="6 Monitoring and Evaluation"/>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tandard" ma:index="13" nillable="true" ma:displayName="Standard" ma:format="Dropdown" ma:hidden="true" ma:internalName="Standard" ma:readOnly="false">
      <xsd:simpleType>
        <xsd:restriction base="dms:Choice">
          <xsd:enumeration value="1.1"/>
          <xsd:enumeration value="1.2"/>
          <xsd:enumeration value="1.3"/>
          <xsd:enumeration value="1.4"/>
          <xsd:enumeration value="1.5"/>
          <xsd:enumeration value="2.1"/>
          <xsd:enumeration value="2.2"/>
          <xsd:enumeration value="2.3"/>
          <xsd:enumeration value="2.4"/>
          <xsd:enumeration value="3.1"/>
          <xsd:enumeration value="3.2"/>
          <xsd:enumeration value="3.3"/>
          <xsd:enumeration value="3.4"/>
          <xsd:enumeration value="3.5"/>
          <xsd:enumeration value="3.6"/>
          <xsd:enumeration value="3.7"/>
          <xsd:enumeration value="4.1"/>
          <xsd:enumeration value="4.2"/>
          <xsd:enumeration value="4.3"/>
          <xsd:enumeration value="4.4"/>
          <xsd:enumeration value="4.5"/>
          <xsd:enumeration value="4.6"/>
          <xsd:enumeration value="4.7"/>
          <xsd:enumeration value="4.8"/>
          <xsd:enumeration value="5.1"/>
          <xsd:enumeration value="5.2"/>
          <xsd:enumeration value="5.3"/>
          <xsd:enumeration value="5.4"/>
          <xsd:enumeration value="5.5"/>
          <xsd:enumeration value="5.6"/>
          <xsd:enumeration value="5.7"/>
          <xsd:enumeration value="6.1"/>
          <xsd:enumeration value="6.2"/>
          <xsd:enumeration value="6.3"/>
          <xsd:enumeration value="6.4"/>
          <xsd:enumeration value="6.5"/>
          <xsd:enumeration value="1."/>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ServiceAutoTags" ma:index="19" nillable="true" ma:displayName="Tags" ma:hidden="true" ma:internalName="MediaServiceAutoTags" ma:readOnly="true">
      <xsd:simpleType>
        <xsd:restriction base="dms:Text"/>
      </xsd:simpleType>
    </xsd:element>
    <xsd:element name="MediaServiceOCR" ma:index="20" nillable="true" ma:displayName="Extracted Text" ma:hidden="true" ma:internalName="MediaServiceOCR" ma:readOnly="true">
      <xsd:simpleType>
        <xsd:restriction base="dms:Note"/>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LengthInSeconds" ma:index="24" nillable="true" ma:displayName="Length (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Pre_x002d_August2023" ma:index="26" nillable="true" ma:displayName="Pre - August 2023" ma:description="LGBT Charter for Schools standards and journey" ma:format="Dropdown" ma:internalName="Pre_x002d_August2023">
      <xsd:simpleType>
        <xsd:restriction base="dms:Text">
          <xsd:maxLength value="255"/>
        </xsd:restriction>
      </xsd:simpleType>
    </xsd:element>
    <xsd:element name="NewLGBTCharterforEducation" ma:index="27" nillable="true" ma:displayName="New LGBT Charter for Education" ma:description="A refresh from August 2023 views of young people taken from the Life in Scotland results." ma:format="Dropdown" ma:internalName="NewLGBTCharterforEducation">
      <xsd:simpleType>
        <xsd:restriction base="dms:Text">
          <xsd:maxLength value="255"/>
        </xsd:restriction>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54f054-6841-4e45-82ae-7140c204dedb" elementFormDefault="qualified">
    <xsd:import namespace="http://schemas.microsoft.com/office/2006/documentManagement/types"/>
    <xsd:import namespace="http://schemas.microsoft.com/office/infopath/2007/PartnerControls"/>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C356AF-D3DB-4578-8712-6B997312AED8}">
  <ds:schemaRefs>
    <ds:schemaRef ds:uri="http://schemas.microsoft.com/sharepoint/v3/contenttype/forms"/>
  </ds:schemaRefs>
</ds:datastoreItem>
</file>

<file path=customXml/itemProps2.xml><?xml version="1.0" encoding="utf-8"?>
<ds:datastoreItem xmlns:ds="http://schemas.openxmlformats.org/officeDocument/2006/customXml" ds:itemID="{C715C01A-161C-40F2-A071-801D660B9B16}">
  <ds:schemaRefs>
    <ds:schemaRef ds:uri="http://purl.org/dc/dcmitype/"/>
    <ds:schemaRef ds:uri="087ce7fe-5f5e-48e3-a82b-e9d1776f0333"/>
    <ds:schemaRef ds:uri="http://schemas.microsoft.com/office/2006/metadata/properties"/>
    <ds:schemaRef ds:uri="http://www.w3.org/XML/1998/namespace"/>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2254f054-6841-4e45-82ae-7140c204dedb"/>
  </ds:schemaRefs>
</ds:datastoreItem>
</file>

<file path=customXml/itemProps3.xml><?xml version="1.0" encoding="utf-8"?>
<ds:datastoreItem xmlns:ds="http://schemas.openxmlformats.org/officeDocument/2006/customXml" ds:itemID="{CC09C38B-EC61-40EB-8E70-DAEE403D92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7ce7fe-5f5e-48e3-a82b-e9d1776f0333"/>
    <ds:schemaRef ds:uri="2254f054-6841-4e45-82ae-7140c204de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2181</TotalTime>
  <Words>6568</Words>
  <Application>Microsoft Office PowerPoint</Application>
  <PresentationFormat>Widescreen</PresentationFormat>
  <Paragraphs>459</Paragraphs>
  <Slides>49</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Calibri Light</vt:lpstr>
      <vt:lpstr>HelveticaNeue MediumCond</vt:lpstr>
      <vt:lpstr>HelveticaRounded LT Std BdCn</vt:lpstr>
      <vt:lpstr>Livvic Medium</vt:lpstr>
      <vt:lpstr>Arial Rounded MT Bold</vt: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Carroll</dc:creator>
  <cp:lastModifiedBy>Ben Stewart</cp:lastModifiedBy>
  <cp:revision>5</cp:revision>
  <dcterms:created xsi:type="dcterms:W3CDTF">2022-11-17T10:43:18Z</dcterms:created>
  <dcterms:modified xsi:type="dcterms:W3CDTF">2025-02-18T14:40:53Z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0x0101002B0131A7B6D8084090C0EF13221A9786</vt:lpwstr>
  </property>
</Properties>
</file>