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1"/>
  </p:notesMasterIdLst>
  <p:sldIdLst>
    <p:sldId id="256" r:id="rId2"/>
    <p:sldId id="257" r:id="rId3"/>
    <p:sldId id="258" r:id="rId4"/>
    <p:sldId id="273" r:id="rId5"/>
    <p:sldId id="259" r:id="rId6"/>
    <p:sldId id="260" r:id="rId7"/>
    <p:sldId id="261" r:id="rId8"/>
    <p:sldId id="262" r:id="rId9"/>
    <p:sldId id="268" r:id="rId10"/>
    <p:sldId id="263" r:id="rId11"/>
    <p:sldId id="264" r:id="rId12"/>
    <p:sldId id="271" r:id="rId13"/>
    <p:sldId id="270" r:id="rId14"/>
    <p:sldId id="269" r:id="rId15"/>
    <p:sldId id="272" r:id="rId16"/>
    <p:sldId id="274" r:id="rId17"/>
    <p:sldId id="275" r:id="rId18"/>
    <p:sldId id="267"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4750C"/>
    <a:srgbClr val="17DD3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5DB4C-5F06-4ECC-97C4-0CCB115BB609}"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2E5C7-5A41-4F90-A618-F7BBF65D2C6A}" type="slidenum">
              <a:rPr lang="en-GB" smtClean="0"/>
              <a:t>‹#›</a:t>
            </a:fld>
            <a:endParaRPr lang="en-GB"/>
          </a:p>
        </p:txBody>
      </p:sp>
    </p:spTree>
    <p:extLst>
      <p:ext uri="{BB962C8B-B14F-4D97-AF65-F5344CB8AC3E}">
        <p14:creationId xmlns:p14="http://schemas.microsoft.com/office/powerpoint/2010/main" val="309602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A042E5C7-5A41-4F90-A618-F7BBF65D2C6A}" type="slidenum">
              <a:rPr lang="en-GB" smtClean="0"/>
              <a:t>2</a:t>
            </a:fld>
            <a:endParaRPr lang="en-GB"/>
          </a:p>
        </p:txBody>
      </p:sp>
    </p:spTree>
    <p:extLst>
      <p:ext uri="{BB962C8B-B14F-4D97-AF65-F5344CB8AC3E}">
        <p14:creationId xmlns:p14="http://schemas.microsoft.com/office/powerpoint/2010/main" val="9195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 You do not have to label yourself anything if you do not want to or do not feel comfortable. </a:t>
            </a:r>
            <a:r>
              <a:rPr lang="en-GB" b="1" i="1" dirty="0"/>
              <a:t>Do not </a:t>
            </a:r>
            <a:r>
              <a:rPr lang="en-GB" i="1" dirty="0"/>
              <a:t>let anyone else label you.</a:t>
            </a:r>
          </a:p>
          <a:p>
            <a:endParaRPr lang="en-GB" dirty="0"/>
          </a:p>
        </p:txBody>
      </p:sp>
      <p:sp>
        <p:nvSpPr>
          <p:cNvPr id="4" name="Slide Number Placeholder 3"/>
          <p:cNvSpPr>
            <a:spLocks noGrp="1"/>
          </p:cNvSpPr>
          <p:nvPr>
            <p:ph type="sldNum" sz="quarter" idx="5"/>
          </p:nvPr>
        </p:nvSpPr>
        <p:spPr/>
        <p:txBody>
          <a:bodyPr/>
          <a:lstStyle/>
          <a:p>
            <a:fld id="{A042E5C7-5A41-4F90-A618-F7BBF65D2C6A}" type="slidenum">
              <a:rPr lang="en-GB" smtClean="0"/>
              <a:t>15</a:t>
            </a:fld>
            <a:endParaRPr lang="en-GB"/>
          </a:p>
        </p:txBody>
      </p:sp>
    </p:spTree>
    <p:extLst>
      <p:ext uri="{BB962C8B-B14F-4D97-AF65-F5344CB8AC3E}">
        <p14:creationId xmlns:p14="http://schemas.microsoft.com/office/powerpoint/2010/main" val="12740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05B03-0460-4CCC-AFE0-FFD4D28CB341}"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68400-085F-44A7-9B75-7D2CAFF115E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49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05B03-0460-4CCC-AFE0-FFD4D28CB341}"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121662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05B03-0460-4CCC-AFE0-FFD4D28CB341}"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157464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05B03-0460-4CCC-AFE0-FFD4D28CB341}"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29875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D05B03-0460-4CCC-AFE0-FFD4D28CB341}"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68400-085F-44A7-9B75-7D2CAFF115E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8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05B03-0460-4CCC-AFE0-FFD4D28CB341}" type="datetimeFigureOut">
              <a:rPr lang="en-GB" smtClean="0"/>
              <a:t>04/03/2025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37900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05B03-0460-4CCC-AFE0-FFD4D28CB341}" type="datetimeFigureOut">
              <a:rPr lang="en-GB" smtClean="0"/>
              <a:t>04/03/2025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124331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05B03-0460-4CCC-AFE0-FFD4D28CB341}" type="datetimeFigureOut">
              <a:rPr lang="en-GB" smtClean="0"/>
              <a:t>04/03/2025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396142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D05B03-0460-4CCC-AFE0-FFD4D28CB341}" type="datetimeFigureOut">
              <a:rPr lang="en-GB" smtClean="0"/>
              <a:t>04/03/2025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12580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D05B03-0460-4CCC-AFE0-FFD4D28CB341}" type="datetimeFigureOut">
              <a:rPr lang="en-GB" smtClean="0"/>
              <a:t>04/03/2025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368400-085F-44A7-9B75-7D2CAFF115E6}" type="slidenum">
              <a:rPr lang="en-GB" smtClean="0"/>
              <a:t>‹#›</a:t>
            </a:fld>
            <a:endParaRPr lang="en-GB"/>
          </a:p>
        </p:txBody>
      </p:sp>
    </p:spTree>
    <p:extLst>
      <p:ext uri="{BB962C8B-B14F-4D97-AF65-F5344CB8AC3E}">
        <p14:creationId xmlns:p14="http://schemas.microsoft.com/office/powerpoint/2010/main" val="121065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D05B03-0460-4CCC-AFE0-FFD4D28CB341}" type="datetimeFigureOut">
              <a:rPr lang="en-GB" smtClean="0"/>
              <a:t>04/03/2025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68400-085F-44A7-9B75-7D2CAFF115E6}" type="slidenum">
              <a:rPr lang="en-GB" smtClean="0"/>
              <a:t>‹#›</a:t>
            </a:fld>
            <a:endParaRPr lang="en-GB"/>
          </a:p>
        </p:txBody>
      </p:sp>
    </p:spTree>
    <p:extLst>
      <p:ext uri="{BB962C8B-B14F-4D97-AF65-F5344CB8AC3E}">
        <p14:creationId xmlns:p14="http://schemas.microsoft.com/office/powerpoint/2010/main" val="274023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D05B03-0460-4CCC-AFE0-FFD4D28CB341}" type="datetimeFigureOut">
              <a:rPr lang="en-GB" smtClean="0"/>
              <a:t>04/03/2025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368400-085F-44A7-9B75-7D2CAFF115E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1242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462721" y="184075"/>
            <a:ext cx="2335947" cy="2335947"/>
          </a:xfrm>
          <a:prstGeom prst="rect">
            <a:avLst/>
          </a:prstGeom>
        </p:spPr>
      </p:pic>
      <p:pic>
        <p:nvPicPr>
          <p:cNvPr id="16" name="Picture 15"/>
          <p:cNvPicPr>
            <a:picLocks noChangeAspect="1"/>
          </p:cNvPicPr>
          <p:nvPr/>
        </p:nvPicPr>
        <p:blipFill>
          <a:blip r:embed="rId3"/>
          <a:stretch>
            <a:fillRect/>
          </a:stretch>
        </p:blipFill>
        <p:spPr>
          <a:xfrm>
            <a:off x="9523828" y="4002280"/>
            <a:ext cx="2507396" cy="2146248"/>
          </a:xfrm>
          <a:prstGeom prst="rect">
            <a:avLst/>
          </a:prstGeom>
        </p:spPr>
      </p:pic>
      <p:pic>
        <p:nvPicPr>
          <p:cNvPr id="15" name="Picture 14"/>
          <p:cNvPicPr>
            <a:picLocks noChangeAspect="1"/>
          </p:cNvPicPr>
          <p:nvPr/>
        </p:nvPicPr>
        <p:blipFill>
          <a:blip r:embed="rId4"/>
          <a:stretch>
            <a:fillRect/>
          </a:stretch>
        </p:blipFill>
        <p:spPr>
          <a:xfrm>
            <a:off x="167849" y="3261933"/>
            <a:ext cx="1918511" cy="3040276"/>
          </a:xfrm>
          <a:prstGeom prst="rect">
            <a:avLst/>
          </a:prstGeom>
        </p:spPr>
      </p:pic>
      <p:pic>
        <p:nvPicPr>
          <p:cNvPr id="14" name="Picture 13"/>
          <p:cNvPicPr>
            <a:picLocks noChangeAspect="1"/>
          </p:cNvPicPr>
          <p:nvPr/>
        </p:nvPicPr>
        <p:blipFill>
          <a:blip r:embed="rId5"/>
          <a:stretch>
            <a:fillRect/>
          </a:stretch>
        </p:blipFill>
        <p:spPr>
          <a:xfrm>
            <a:off x="0" y="0"/>
            <a:ext cx="2143125" cy="2143125"/>
          </a:xfrm>
          <a:prstGeom prst="rect">
            <a:avLst/>
          </a:prstGeom>
        </p:spPr>
      </p:pic>
      <p:pic>
        <p:nvPicPr>
          <p:cNvPr id="11" name="Picture 10"/>
          <p:cNvPicPr>
            <a:picLocks noChangeAspect="1"/>
          </p:cNvPicPr>
          <p:nvPr/>
        </p:nvPicPr>
        <p:blipFill>
          <a:blip r:embed="rId6"/>
          <a:stretch>
            <a:fillRect/>
          </a:stretch>
        </p:blipFill>
        <p:spPr>
          <a:xfrm>
            <a:off x="4000529" y="15471"/>
            <a:ext cx="3467875" cy="1336577"/>
          </a:xfrm>
          <a:prstGeom prst="rect">
            <a:avLst/>
          </a:prstGeom>
        </p:spPr>
      </p:pic>
      <p:pic>
        <p:nvPicPr>
          <p:cNvPr id="6" name="Picture 5"/>
          <p:cNvPicPr>
            <a:picLocks noChangeAspect="1"/>
          </p:cNvPicPr>
          <p:nvPr/>
        </p:nvPicPr>
        <p:blipFill>
          <a:blip r:embed="rId7"/>
          <a:stretch>
            <a:fillRect/>
          </a:stretch>
        </p:blipFill>
        <p:spPr>
          <a:xfrm>
            <a:off x="2086360" y="1376130"/>
            <a:ext cx="7437468" cy="4183576"/>
          </a:xfrm>
          <a:prstGeom prst="rect">
            <a:avLst/>
          </a:prstGeom>
        </p:spPr>
      </p:pic>
      <p:sp>
        <p:nvSpPr>
          <p:cNvPr id="4" name="Rectangle 3"/>
          <p:cNvSpPr/>
          <p:nvPr/>
        </p:nvSpPr>
        <p:spPr>
          <a:xfrm>
            <a:off x="3036065" y="2239430"/>
            <a:ext cx="5538058" cy="2215991"/>
          </a:xfrm>
          <a:prstGeom prst="rect">
            <a:avLst/>
          </a:prstGeom>
          <a:noFill/>
          <a:ln>
            <a:noFill/>
          </a:ln>
        </p:spPr>
        <p:txBody>
          <a:bodyPr wrap="square" lIns="91440" tIns="45720" rIns="91440" bIns="45720">
            <a:prstTxWarp prst="textCanDown">
              <a:avLst/>
            </a:prstTxWarp>
            <a:spAutoFit/>
            <a:scene3d>
              <a:camera prst="obliqueBottomRight"/>
              <a:lightRig rig="threePt" dir="t"/>
            </a:scene3d>
            <a:sp3d extrusionH="57150">
              <a:bevelT w="38100" h="38100" prst="angle"/>
            </a:sp3d>
          </a:bodyPr>
          <a:lstStyle/>
          <a:p>
            <a:pPr algn="ctr"/>
            <a:r>
              <a:rPr lang="en-GB" sz="13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LGBT+</a:t>
            </a:r>
          </a:p>
        </p:txBody>
      </p:sp>
    </p:spTree>
    <p:extLst>
      <p:ext uri="{BB962C8B-B14F-4D97-AF65-F5344CB8AC3E}">
        <p14:creationId xmlns:p14="http://schemas.microsoft.com/office/powerpoint/2010/main" val="408218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Transgender</a:t>
            </a:r>
          </a:p>
        </p:txBody>
      </p:sp>
      <p:pic>
        <p:nvPicPr>
          <p:cNvPr id="4" name="Picture 3"/>
          <p:cNvPicPr>
            <a:picLocks noChangeAspect="1"/>
          </p:cNvPicPr>
          <p:nvPr/>
        </p:nvPicPr>
        <p:blipFill>
          <a:blip r:embed="rId2"/>
          <a:stretch>
            <a:fillRect/>
          </a:stretch>
        </p:blipFill>
        <p:spPr>
          <a:xfrm>
            <a:off x="8504554" y="411797"/>
            <a:ext cx="2651126" cy="1325563"/>
          </a:xfrm>
          <a:prstGeom prst="rect">
            <a:avLst/>
          </a:prstGeom>
        </p:spPr>
      </p:pic>
      <p:sp>
        <p:nvSpPr>
          <p:cNvPr id="3" name="TextBox 2"/>
          <p:cNvSpPr txBox="1"/>
          <p:nvPr/>
        </p:nvSpPr>
        <p:spPr>
          <a:xfrm>
            <a:off x="661182" y="1956254"/>
            <a:ext cx="6330461"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Someone who identifies as a gender that is different from their sexual organ.</a:t>
            </a:r>
          </a:p>
          <a:p>
            <a:pPr marL="285750" indent="-285750">
              <a:buFont typeface="Arial" panose="020B0604020202020204" pitchFamily="34" charset="0"/>
              <a:buChar char="•"/>
            </a:pPr>
            <a:r>
              <a:rPr lang="en-GB" sz="2000" dirty="0"/>
              <a:t>E.g. If someone with a penis identified as female they would be referred to as transgender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is a difference between transgender and transsexual, but it is a very fine line.</a:t>
            </a:r>
          </a:p>
        </p:txBody>
      </p:sp>
    </p:spTree>
    <p:extLst>
      <p:ext uri="{BB962C8B-B14F-4D97-AF65-F5344CB8AC3E}">
        <p14:creationId xmlns:p14="http://schemas.microsoft.com/office/powerpoint/2010/main" val="282126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p>
        </p:txBody>
      </p:sp>
      <p:sp>
        <p:nvSpPr>
          <p:cNvPr id="3" name="Content Placeholder 2"/>
          <p:cNvSpPr>
            <a:spLocks noGrp="1"/>
          </p:cNvSpPr>
          <p:nvPr>
            <p:ph idx="1"/>
          </p:nvPr>
        </p:nvSpPr>
        <p:spPr/>
        <p:txBody>
          <a:bodyPr>
            <a:normAutofit/>
          </a:bodyPr>
          <a:lstStyle/>
          <a:p>
            <a:r>
              <a:rPr lang="en-GB" dirty="0"/>
              <a:t>The plus represents any other terms that doesn’t come under L, G, B or T.</a:t>
            </a:r>
          </a:p>
          <a:p>
            <a:endParaRPr lang="en-GB" dirty="0"/>
          </a:p>
          <a:p>
            <a:r>
              <a:rPr lang="en-GB" dirty="0"/>
              <a:t>For example:</a:t>
            </a:r>
          </a:p>
          <a:p>
            <a:pPr marL="0" indent="0">
              <a:buNone/>
            </a:pPr>
            <a:r>
              <a:rPr lang="en-GB" i="1" dirty="0"/>
              <a:t>	Asexual - a person who has no sexual feelings or desires.</a:t>
            </a:r>
          </a:p>
          <a:p>
            <a:pPr marL="0" indent="0">
              <a:buNone/>
            </a:pPr>
            <a:r>
              <a:rPr lang="en-GB" i="1" dirty="0"/>
              <a:t>	Demisexual - a person who does not experience sexual attraction unless they form a 	strong emotional connection with someone.</a:t>
            </a:r>
          </a:p>
          <a:p>
            <a:pPr marL="0" indent="0">
              <a:buNone/>
            </a:pPr>
            <a:r>
              <a:rPr lang="en-GB" i="1" dirty="0"/>
              <a:t>	Pansexual - sexually attracted towards people regardless of gender. Also known as 	gender blind.</a:t>
            </a:r>
          </a:p>
          <a:p>
            <a:pPr marL="0" indent="0">
              <a:buNone/>
            </a:pPr>
            <a:r>
              <a:rPr lang="en-GB" i="1" dirty="0"/>
              <a:t>	Heterosexual – a person who is emotionally and sexually attracted to the opposite sex. 	Otherwise known as straight.</a:t>
            </a:r>
          </a:p>
          <a:p>
            <a:endParaRPr lang="en-GB" i="1" dirty="0"/>
          </a:p>
        </p:txBody>
      </p:sp>
    </p:spTree>
    <p:extLst>
      <p:ext uri="{BB962C8B-B14F-4D97-AF65-F5344CB8AC3E}">
        <p14:creationId xmlns:p14="http://schemas.microsoft.com/office/powerpoint/2010/main" val="115240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Stats</a:t>
            </a:r>
          </a:p>
        </p:txBody>
      </p:sp>
      <p:sp>
        <p:nvSpPr>
          <p:cNvPr id="3" name="Content Placeholder 2"/>
          <p:cNvSpPr>
            <a:spLocks noGrp="1"/>
          </p:cNvSpPr>
          <p:nvPr>
            <p:ph idx="1"/>
          </p:nvPr>
        </p:nvSpPr>
        <p:spPr>
          <a:xfrm>
            <a:off x="914400" y="2214694"/>
            <a:ext cx="10363826" cy="3424107"/>
          </a:xfrm>
        </p:spPr>
        <p:txBody>
          <a:bodyPr/>
          <a:lstStyle/>
          <a:p>
            <a:endParaRPr lang="en-GB" dirty="0"/>
          </a:p>
          <a:p>
            <a:endParaRPr lang="en-GB" dirty="0"/>
          </a:p>
        </p:txBody>
      </p:sp>
      <p:sp>
        <p:nvSpPr>
          <p:cNvPr id="5" name="Rectangle 4"/>
          <p:cNvSpPr/>
          <p:nvPr/>
        </p:nvSpPr>
        <p:spPr>
          <a:xfrm>
            <a:off x="914400" y="2449419"/>
            <a:ext cx="8230225" cy="2308324"/>
          </a:xfrm>
          <a:prstGeom prst="rect">
            <a:avLst/>
          </a:prstGeom>
        </p:spPr>
        <p:txBody>
          <a:bodyPr wrap="square">
            <a:spAutoFit/>
          </a:bodyPr>
          <a:lstStyle/>
          <a:p>
            <a:pPr marL="285750" indent="-285750">
              <a:buFont typeface="Arial" panose="020B0604020202020204" pitchFamily="34" charset="0"/>
              <a:buChar char="•"/>
            </a:pPr>
            <a:r>
              <a:rPr lang="en-GB" dirty="0"/>
              <a:t>More than half (55 per cent) of lesbian, gay and bi pupils have experienced direct bullying</a:t>
            </a:r>
          </a:p>
          <a:p>
            <a:pPr marL="285750" indent="-285750">
              <a:buFont typeface="Arial" panose="020B0604020202020204" pitchFamily="34" charset="0"/>
              <a:buChar char="•"/>
            </a:pPr>
            <a:r>
              <a:rPr lang="en-GB" dirty="0"/>
              <a:t>Almost all (99 per cent) gay young people hear the phrases ‘that’s so gay’ or ‘you’re so gay’ in school and 96 per cent of gay pupils hear homophobic language such as ‘poof’ or ‘</a:t>
            </a:r>
            <a:r>
              <a:rPr lang="en-GB" dirty="0" err="1"/>
              <a:t>lezza</a:t>
            </a:r>
            <a:r>
              <a:rPr lang="en-GB" dirty="0"/>
              <a:t>’</a:t>
            </a:r>
          </a:p>
          <a:p>
            <a:pPr marL="285750" indent="-285750">
              <a:buFont typeface="Arial" panose="020B0604020202020204" pitchFamily="34" charset="0"/>
              <a:buChar char="•"/>
            </a:pPr>
            <a:r>
              <a:rPr lang="en-GB" dirty="0"/>
              <a:t>Homophobia is not just making these comments but also saying nothing when you hear them being used – Everyone has a responsibility to say something even if it is to a teacher afterwards. </a:t>
            </a:r>
          </a:p>
        </p:txBody>
      </p:sp>
    </p:spTree>
    <p:extLst>
      <p:ext uri="{BB962C8B-B14F-4D97-AF65-F5344CB8AC3E}">
        <p14:creationId xmlns:p14="http://schemas.microsoft.com/office/powerpoint/2010/main" val="420372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Celebrities </a:t>
            </a:r>
          </a:p>
        </p:txBody>
      </p:sp>
      <p:pic>
        <p:nvPicPr>
          <p:cNvPr id="6" name="Content Placeholder 5"/>
          <p:cNvPicPr>
            <a:picLocks noGrp="1" noChangeAspect="1"/>
          </p:cNvPicPr>
          <p:nvPr>
            <p:ph idx="1"/>
          </p:nvPr>
        </p:nvPicPr>
        <p:blipFill>
          <a:blip r:embed="rId2"/>
          <a:stretch>
            <a:fillRect/>
          </a:stretch>
        </p:blipFill>
        <p:spPr>
          <a:xfrm>
            <a:off x="553387" y="1776678"/>
            <a:ext cx="2893807" cy="1921941"/>
          </a:xfrm>
          <a:prstGeom prst="rect">
            <a:avLst/>
          </a:prstGeom>
        </p:spPr>
      </p:pic>
      <p:sp>
        <p:nvSpPr>
          <p:cNvPr id="7" name="Rectangle 6"/>
          <p:cNvSpPr/>
          <p:nvPr/>
        </p:nvSpPr>
        <p:spPr>
          <a:xfrm>
            <a:off x="1289326" y="3724019"/>
            <a:ext cx="1394549" cy="646331"/>
          </a:xfrm>
          <a:prstGeom prst="rect">
            <a:avLst/>
          </a:prstGeom>
        </p:spPr>
        <p:txBody>
          <a:bodyPr wrap="none">
            <a:spAutoFit/>
          </a:bodyPr>
          <a:lstStyle/>
          <a:p>
            <a:r>
              <a:rPr lang="en-GB" dirty="0"/>
              <a:t>Sara Ramirez</a:t>
            </a:r>
          </a:p>
          <a:p>
            <a:r>
              <a:rPr lang="en-GB" dirty="0"/>
              <a:t>Bisexual</a:t>
            </a:r>
          </a:p>
        </p:txBody>
      </p:sp>
      <p:sp>
        <p:nvSpPr>
          <p:cNvPr id="10" name="Rectangle 9"/>
          <p:cNvSpPr/>
          <p:nvPr/>
        </p:nvSpPr>
        <p:spPr>
          <a:xfrm>
            <a:off x="4778270" y="3853159"/>
            <a:ext cx="2104935" cy="646331"/>
          </a:xfrm>
          <a:prstGeom prst="rect">
            <a:avLst/>
          </a:prstGeom>
        </p:spPr>
        <p:txBody>
          <a:bodyPr wrap="none">
            <a:spAutoFit/>
          </a:bodyPr>
          <a:lstStyle/>
          <a:p>
            <a:r>
              <a:rPr lang="en-GB" dirty="0"/>
              <a:t>Gigi gorgeous</a:t>
            </a:r>
          </a:p>
          <a:p>
            <a:r>
              <a:rPr lang="en-GB" dirty="0"/>
              <a:t>Transgender Lesbian</a:t>
            </a:r>
          </a:p>
        </p:txBody>
      </p:sp>
      <p:sp>
        <p:nvSpPr>
          <p:cNvPr id="12" name="Rectangle 11"/>
          <p:cNvSpPr/>
          <p:nvPr/>
        </p:nvSpPr>
        <p:spPr>
          <a:xfrm>
            <a:off x="8385605" y="4012874"/>
            <a:ext cx="1394805" cy="646331"/>
          </a:xfrm>
          <a:prstGeom prst="rect">
            <a:avLst/>
          </a:prstGeom>
        </p:spPr>
        <p:txBody>
          <a:bodyPr wrap="none">
            <a:spAutoFit/>
          </a:bodyPr>
          <a:lstStyle/>
          <a:p>
            <a:r>
              <a:rPr lang="en-GB" dirty="0"/>
              <a:t>Laverne Cox</a:t>
            </a:r>
          </a:p>
          <a:p>
            <a:r>
              <a:rPr lang="en-GB" dirty="0"/>
              <a:t>Transgender </a:t>
            </a:r>
          </a:p>
        </p:txBody>
      </p:sp>
      <p:sp>
        <p:nvSpPr>
          <p:cNvPr id="14" name="Rectangle 13"/>
          <p:cNvSpPr/>
          <p:nvPr/>
        </p:nvSpPr>
        <p:spPr>
          <a:xfrm>
            <a:off x="10187251" y="4562361"/>
            <a:ext cx="1784656" cy="1200329"/>
          </a:xfrm>
          <a:prstGeom prst="rect">
            <a:avLst/>
          </a:prstGeom>
        </p:spPr>
        <p:txBody>
          <a:bodyPr wrap="none">
            <a:spAutoFit/>
          </a:bodyPr>
          <a:lstStyle/>
          <a:p>
            <a:r>
              <a:rPr lang="en-GB" dirty="0"/>
              <a:t>Ellen DeGeneres </a:t>
            </a:r>
          </a:p>
          <a:p>
            <a:pPr algn="ctr"/>
            <a:r>
              <a:rPr lang="en-GB" dirty="0"/>
              <a:t>&amp;</a:t>
            </a:r>
          </a:p>
          <a:p>
            <a:r>
              <a:rPr lang="en-GB" dirty="0"/>
              <a:t>Portia de Rossi</a:t>
            </a:r>
          </a:p>
          <a:p>
            <a:r>
              <a:rPr lang="en-GB" dirty="0"/>
              <a:t>Lesbian couple</a:t>
            </a:r>
          </a:p>
        </p:txBody>
      </p:sp>
      <p:sp>
        <p:nvSpPr>
          <p:cNvPr id="17" name="Rectangle 16"/>
          <p:cNvSpPr/>
          <p:nvPr/>
        </p:nvSpPr>
        <p:spPr>
          <a:xfrm>
            <a:off x="1365961" y="5243173"/>
            <a:ext cx="1142749" cy="646331"/>
          </a:xfrm>
          <a:prstGeom prst="rect">
            <a:avLst/>
          </a:prstGeom>
        </p:spPr>
        <p:txBody>
          <a:bodyPr wrap="none">
            <a:spAutoFit/>
          </a:bodyPr>
          <a:lstStyle/>
          <a:p>
            <a:r>
              <a:rPr lang="en-GB" dirty="0"/>
              <a:t>tom Daley</a:t>
            </a:r>
          </a:p>
          <a:p>
            <a:r>
              <a:rPr lang="en-GB" dirty="0"/>
              <a:t>Gay</a:t>
            </a:r>
          </a:p>
        </p:txBody>
      </p:sp>
      <p:pic>
        <p:nvPicPr>
          <p:cNvPr id="18" name="Picture 17"/>
          <p:cNvPicPr>
            <a:picLocks noChangeAspect="1"/>
          </p:cNvPicPr>
          <p:nvPr/>
        </p:nvPicPr>
        <p:blipFill>
          <a:blip r:embed="rId3"/>
          <a:stretch>
            <a:fillRect/>
          </a:stretch>
        </p:blipFill>
        <p:spPr>
          <a:xfrm>
            <a:off x="2790538" y="4872676"/>
            <a:ext cx="1387324" cy="1387324"/>
          </a:xfrm>
          <a:prstGeom prst="rect">
            <a:avLst/>
          </a:prstGeom>
        </p:spPr>
      </p:pic>
      <p:sp>
        <p:nvSpPr>
          <p:cNvPr id="19" name="Rectangle 18"/>
          <p:cNvSpPr/>
          <p:nvPr/>
        </p:nvSpPr>
        <p:spPr>
          <a:xfrm>
            <a:off x="4198677" y="5520059"/>
            <a:ext cx="2044278" cy="646331"/>
          </a:xfrm>
          <a:prstGeom prst="rect">
            <a:avLst/>
          </a:prstGeom>
        </p:spPr>
        <p:txBody>
          <a:bodyPr wrap="none">
            <a:spAutoFit/>
          </a:bodyPr>
          <a:lstStyle/>
          <a:p>
            <a:r>
              <a:rPr lang="en-GB" dirty="0"/>
              <a:t>Billie Joe Armstrong</a:t>
            </a:r>
          </a:p>
          <a:p>
            <a:r>
              <a:rPr lang="en-GB" dirty="0"/>
              <a:t>Bisexual</a:t>
            </a:r>
          </a:p>
        </p:txBody>
      </p:sp>
      <p:pic>
        <p:nvPicPr>
          <p:cNvPr id="20" name="Picture 19"/>
          <p:cNvPicPr>
            <a:picLocks noChangeAspect="1"/>
          </p:cNvPicPr>
          <p:nvPr/>
        </p:nvPicPr>
        <p:blipFill>
          <a:blip r:embed="rId4"/>
          <a:stretch>
            <a:fillRect/>
          </a:stretch>
        </p:blipFill>
        <p:spPr>
          <a:xfrm>
            <a:off x="6242955" y="4633808"/>
            <a:ext cx="1626192" cy="1626192"/>
          </a:xfrm>
          <a:prstGeom prst="rect">
            <a:avLst/>
          </a:prstGeom>
        </p:spPr>
      </p:pic>
      <p:sp>
        <p:nvSpPr>
          <p:cNvPr id="21" name="Rectangle 20"/>
          <p:cNvSpPr/>
          <p:nvPr/>
        </p:nvSpPr>
        <p:spPr>
          <a:xfrm>
            <a:off x="7869147" y="5566338"/>
            <a:ext cx="1708032" cy="646331"/>
          </a:xfrm>
          <a:prstGeom prst="rect">
            <a:avLst/>
          </a:prstGeom>
        </p:spPr>
        <p:txBody>
          <a:bodyPr wrap="none">
            <a:spAutoFit/>
          </a:bodyPr>
          <a:lstStyle/>
          <a:p>
            <a:r>
              <a:rPr lang="en-GB" dirty="0"/>
              <a:t>Cara Delevingne</a:t>
            </a:r>
          </a:p>
          <a:p>
            <a:r>
              <a:rPr lang="en-GB" dirty="0"/>
              <a:t>Bisexual</a:t>
            </a:r>
          </a:p>
        </p:txBody>
      </p:sp>
      <p:pic>
        <p:nvPicPr>
          <p:cNvPr id="23" name="Picture 22"/>
          <p:cNvPicPr>
            <a:picLocks noChangeAspect="1"/>
          </p:cNvPicPr>
          <p:nvPr/>
        </p:nvPicPr>
        <p:blipFill>
          <a:blip r:embed="rId5"/>
          <a:stretch>
            <a:fillRect/>
          </a:stretch>
        </p:blipFill>
        <p:spPr>
          <a:xfrm>
            <a:off x="10187251" y="1876234"/>
            <a:ext cx="1610228" cy="2600747"/>
          </a:xfrm>
          <a:prstGeom prst="rect">
            <a:avLst/>
          </a:prstGeom>
        </p:spPr>
      </p:pic>
      <p:pic>
        <p:nvPicPr>
          <p:cNvPr id="3" name="Picture 2"/>
          <p:cNvPicPr>
            <a:picLocks noChangeAspect="1"/>
          </p:cNvPicPr>
          <p:nvPr/>
        </p:nvPicPr>
        <p:blipFill>
          <a:blip r:embed="rId6"/>
          <a:stretch>
            <a:fillRect/>
          </a:stretch>
        </p:blipFill>
        <p:spPr>
          <a:xfrm>
            <a:off x="4034288" y="1775948"/>
            <a:ext cx="1576746" cy="1972010"/>
          </a:xfrm>
          <a:prstGeom prst="rect">
            <a:avLst/>
          </a:prstGeom>
        </p:spPr>
      </p:pic>
      <p:pic>
        <p:nvPicPr>
          <p:cNvPr id="4" name="Picture 3"/>
          <p:cNvPicPr>
            <a:picLocks noChangeAspect="1"/>
          </p:cNvPicPr>
          <p:nvPr/>
        </p:nvPicPr>
        <p:blipFill>
          <a:blip r:embed="rId7"/>
          <a:stretch>
            <a:fillRect/>
          </a:stretch>
        </p:blipFill>
        <p:spPr>
          <a:xfrm>
            <a:off x="5649922" y="1795961"/>
            <a:ext cx="1717762" cy="1951997"/>
          </a:xfrm>
          <a:prstGeom prst="rect">
            <a:avLst/>
          </a:prstGeom>
        </p:spPr>
      </p:pic>
      <p:pic>
        <p:nvPicPr>
          <p:cNvPr id="5" name="Picture 4"/>
          <p:cNvPicPr>
            <a:picLocks noChangeAspect="1"/>
          </p:cNvPicPr>
          <p:nvPr/>
        </p:nvPicPr>
        <p:blipFill>
          <a:blip r:embed="rId8"/>
          <a:stretch>
            <a:fillRect/>
          </a:stretch>
        </p:blipFill>
        <p:spPr>
          <a:xfrm>
            <a:off x="8167750" y="1867887"/>
            <a:ext cx="1612660" cy="2014459"/>
          </a:xfrm>
          <a:prstGeom prst="rect">
            <a:avLst/>
          </a:prstGeom>
        </p:spPr>
      </p:pic>
      <p:pic>
        <p:nvPicPr>
          <p:cNvPr id="8" name="Picture 7"/>
          <p:cNvPicPr>
            <a:picLocks noChangeAspect="1"/>
          </p:cNvPicPr>
          <p:nvPr/>
        </p:nvPicPr>
        <p:blipFill>
          <a:blip r:embed="rId9"/>
          <a:stretch>
            <a:fillRect/>
          </a:stretch>
        </p:blipFill>
        <p:spPr>
          <a:xfrm>
            <a:off x="199353" y="4562361"/>
            <a:ext cx="1142749" cy="1732858"/>
          </a:xfrm>
          <a:prstGeom prst="rect">
            <a:avLst/>
          </a:prstGeom>
        </p:spPr>
      </p:pic>
    </p:spTree>
    <p:extLst>
      <p:ext uri="{BB962C8B-B14F-4D97-AF65-F5344CB8AC3E}">
        <p14:creationId xmlns:p14="http://schemas.microsoft.com/office/powerpoint/2010/main" val="160079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a:t>
            </a:r>
          </a:p>
        </p:txBody>
      </p:sp>
      <p:sp>
        <p:nvSpPr>
          <p:cNvPr id="3" name="Content Placeholder 2"/>
          <p:cNvSpPr>
            <a:spLocks noGrp="1"/>
          </p:cNvSpPr>
          <p:nvPr>
            <p:ph idx="1"/>
          </p:nvPr>
        </p:nvSpPr>
        <p:spPr/>
        <p:txBody>
          <a:bodyPr>
            <a:normAutofit/>
          </a:bodyPr>
          <a:lstStyle/>
          <a:p>
            <a:r>
              <a:rPr lang="en-GB" i="1" dirty="0"/>
              <a:t>There are five main points to remember about identity.</a:t>
            </a:r>
          </a:p>
          <a:p>
            <a:r>
              <a:rPr lang="en-GB" i="1" dirty="0"/>
              <a:t>There is a difference between biological sex and gender identity.</a:t>
            </a:r>
          </a:p>
          <a:p>
            <a:r>
              <a:rPr lang="en-GB" i="1" dirty="0"/>
              <a:t> you do not have to label yourself anything if you do not want to or do not feel comfortable. </a:t>
            </a:r>
            <a:r>
              <a:rPr lang="en-GB" b="1" i="1" dirty="0"/>
              <a:t>Do not </a:t>
            </a:r>
            <a:r>
              <a:rPr lang="en-GB" i="1" dirty="0"/>
              <a:t>let anyone else label you.</a:t>
            </a:r>
          </a:p>
          <a:p>
            <a:pPr>
              <a:buFontTx/>
              <a:buChar char="-"/>
            </a:pPr>
            <a:r>
              <a:rPr lang="en-GB" i="1" dirty="0"/>
              <a:t>Gender Identity: The gender that you perceive yourself to be but it is not necessarily the sex that you were born with. </a:t>
            </a:r>
          </a:p>
          <a:p>
            <a:pPr>
              <a:buFontTx/>
              <a:buChar char="-"/>
            </a:pPr>
            <a:r>
              <a:rPr lang="en-GB" i="1" dirty="0"/>
              <a:t>Sex assigned at birth: The sexual organ that you were born with which doesn’t always match up with your gender identity. </a:t>
            </a:r>
          </a:p>
          <a:p>
            <a:pPr>
              <a:buFontTx/>
              <a:buChar char="-"/>
            </a:pPr>
            <a:r>
              <a:rPr lang="en-GB" i="1" dirty="0"/>
              <a:t>Gender Expression: Your gender expression does not have to match with your gender identity or sex assigned at birth.</a:t>
            </a:r>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32680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93896" y="113163"/>
            <a:ext cx="11197882" cy="6161028"/>
          </a:xfrm>
          <a:prstGeom prst="rect">
            <a:avLst/>
          </a:prstGeom>
        </p:spPr>
      </p:pic>
    </p:spTree>
    <p:extLst>
      <p:ext uri="{BB962C8B-B14F-4D97-AF65-F5344CB8AC3E}">
        <p14:creationId xmlns:p14="http://schemas.microsoft.com/office/powerpoint/2010/main" val="344258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Sexual Development</a:t>
            </a:r>
          </a:p>
        </p:txBody>
      </p:sp>
      <p:sp>
        <p:nvSpPr>
          <p:cNvPr id="3" name="Content Placeholder 2"/>
          <p:cNvSpPr>
            <a:spLocks noGrp="1"/>
          </p:cNvSpPr>
          <p:nvPr>
            <p:ph idx="1"/>
          </p:nvPr>
        </p:nvSpPr>
        <p:spPr/>
        <p:txBody>
          <a:bodyPr/>
          <a:lstStyle/>
          <a:p>
            <a:r>
              <a:rPr lang="en-GB" dirty="0"/>
              <a:t>Don’t feel pressure to put yourself under a label.</a:t>
            </a:r>
          </a:p>
          <a:p>
            <a:r>
              <a:rPr lang="en-GB" i="1" dirty="0"/>
              <a:t>Hands up if you think you are the same person as 10 years ago.. And in 10 years.</a:t>
            </a:r>
          </a:p>
          <a:p>
            <a:r>
              <a:rPr lang="en-GB" i="1" dirty="0"/>
              <a:t>For example Gigi</a:t>
            </a:r>
          </a:p>
          <a:p>
            <a:endParaRPr lang="en-GB" i="1" dirty="0"/>
          </a:p>
        </p:txBody>
      </p:sp>
      <p:pic>
        <p:nvPicPr>
          <p:cNvPr id="4" name="Picture 3"/>
          <p:cNvPicPr>
            <a:picLocks noChangeAspect="1"/>
          </p:cNvPicPr>
          <p:nvPr/>
        </p:nvPicPr>
        <p:blipFill rotWithShape="1">
          <a:blip r:embed="rId2"/>
          <a:srcRect l="21462" t="53156" r="26615" b="27552"/>
          <a:stretch/>
        </p:blipFill>
        <p:spPr>
          <a:xfrm>
            <a:off x="1041008" y="3280639"/>
            <a:ext cx="6330461" cy="1322363"/>
          </a:xfrm>
          <a:prstGeom prst="rect">
            <a:avLst/>
          </a:prstGeom>
        </p:spPr>
      </p:pic>
      <p:pic>
        <p:nvPicPr>
          <p:cNvPr id="5" name="Picture 4"/>
          <p:cNvPicPr>
            <a:picLocks noChangeAspect="1"/>
          </p:cNvPicPr>
          <p:nvPr/>
        </p:nvPicPr>
        <p:blipFill rotWithShape="1">
          <a:blip r:embed="rId2"/>
          <a:srcRect l="20884" t="32220" r="28347" b="49720"/>
          <a:stretch/>
        </p:blipFill>
        <p:spPr>
          <a:xfrm>
            <a:off x="1041008" y="4843587"/>
            <a:ext cx="6330461" cy="1266092"/>
          </a:xfrm>
          <a:prstGeom prst="rect">
            <a:avLst/>
          </a:prstGeom>
        </p:spPr>
      </p:pic>
    </p:spTree>
    <p:extLst>
      <p:ext uri="{BB962C8B-B14F-4D97-AF65-F5344CB8AC3E}">
        <p14:creationId xmlns:p14="http://schemas.microsoft.com/office/powerpoint/2010/main" val="10312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Coming Out</a:t>
            </a:r>
          </a:p>
        </p:txBody>
      </p:sp>
      <p:sp>
        <p:nvSpPr>
          <p:cNvPr id="3" name="Content Placeholder 2"/>
          <p:cNvSpPr>
            <a:spLocks noGrp="1"/>
          </p:cNvSpPr>
          <p:nvPr>
            <p:ph idx="1"/>
          </p:nvPr>
        </p:nvSpPr>
        <p:spPr/>
        <p:txBody>
          <a:bodyPr>
            <a:normAutofit lnSpcReduction="10000"/>
          </a:bodyPr>
          <a:lstStyle/>
          <a:p>
            <a:r>
              <a:rPr lang="en-GB" dirty="0"/>
              <a:t>For most people the hardest person to come out to is yourself.</a:t>
            </a:r>
          </a:p>
          <a:p>
            <a:r>
              <a:rPr lang="en-GB" dirty="0"/>
              <a:t>How to come out</a:t>
            </a:r>
          </a:p>
          <a:p>
            <a:r>
              <a:rPr lang="en-GB" dirty="0"/>
              <a:t>Why</a:t>
            </a:r>
          </a:p>
          <a:p>
            <a:r>
              <a:rPr lang="en-GB" dirty="0"/>
              <a:t>who</a:t>
            </a:r>
          </a:p>
          <a:p>
            <a:r>
              <a:rPr lang="en-GB" dirty="0"/>
              <a:t>When</a:t>
            </a:r>
          </a:p>
          <a:p>
            <a:r>
              <a:rPr lang="en-GB" dirty="0"/>
              <a:t>Someone coming out to you</a:t>
            </a:r>
          </a:p>
          <a:p>
            <a:r>
              <a:rPr lang="en-GB" b="1" dirty="0"/>
              <a:t>Thoughts……………………………………………………………………… </a:t>
            </a:r>
          </a:p>
          <a:p>
            <a:r>
              <a:rPr lang="en-GB" b="1" dirty="0"/>
              <a:t>As and when you are ready both emotionally and mentally.  No time at which it has to be done. Make sure you tell someone that you 100% trust – If you are told this shows how much someone else trusts and values your friendship, be respectful of this. </a:t>
            </a:r>
          </a:p>
          <a:p>
            <a:endParaRPr lang="en-GB" dirty="0"/>
          </a:p>
        </p:txBody>
      </p:sp>
      <p:pic>
        <p:nvPicPr>
          <p:cNvPr id="4" name="Picture 3"/>
          <p:cNvPicPr>
            <a:picLocks noChangeAspect="1"/>
          </p:cNvPicPr>
          <p:nvPr/>
        </p:nvPicPr>
        <p:blipFill>
          <a:blip r:embed="rId2"/>
          <a:stretch>
            <a:fillRect/>
          </a:stretch>
        </p:blipFill>
        <p:spPr>
          <a:xfrm>
            <a:off x="7997273" y="0"/>
            <a:ext cx="2645743" cy="2519208"/>
          </a:xfrm>
          <a:prstGeom prst="rect">
            <a:avLst/>
          </a:prstGeom>
        </p:spPr>
      </p:pic>
    </p:spTree>
    <p:extLst>
      <p:ext uri="{BB962C8B-B14F-4D97-AF65-F5344CB8AC3E}">
        <p14:creationId xmlns:p14="http://schemas.microsoft.com/office/powerpoint/2010/main" val="123254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 </a:t>
            </a:r>
          </a:p>
        </p:txBody>
      </p:sp>
      <p:sp>
        <p:nvSpPr>
          <p:cNvPr id="3" name="Content Placeholder 2"/>
          <p:cNvSpPr>
            <a:spLocks noGrp="1"/>
          </p:cNvSpPr>
          <p:nvPr>
            <p:ph idx="1"/>
          </p:nvPr>
        </p:nvSpPr>
        <p:spPr/>
        <p:txBody>
          <a:bodyPr/>
          <a:lstStyle/>
          <a:p>
            <a:r>
              <a:rPr lang="en-GB" dirty="0"/>
              <a:t>Writing words and discussing whether offensive or not.</a:t>
            </a:r>
          </a:p>
          <a:p>
            <a:r>
              <a:rPr lang="en-GB" b="1" dirty="0"/>
              <a:t>Agree/disagree (ask teachers)</a:t>
            </a:r>
          </a:p>
          <a:p>
            <a:pPr>
              <a:buFontTx/>
              <a:buChar char="-"/>
            </a:pPr>
            <a:r>
              <a:rPr lang="en-GB" i="1" dirty="0"/>
              <a:t>A bisexual man gets married to a woman this makes them straight.</a:t>
            </a:r>
          </a:p>
          <a:p>
            <a:pPr>
              <a:buFontTx/>
              <a:buChar char="-"/>
            </a:pPr>
            <a:r>
              <a:rPr lang="en-GB" i="1" dirty="0"/>
              <a:t>Calling someone gay is harmless</a:t>
            </a:r>
          </a:p>
          <a:p>
            <a:pPr>
              <a:buFontTx/>
              <a:buChar char="-"/>
            </a:pPr>
            <a:r>
              <a:rPr lang="en-GB" i="1" dirty="0"/>
              <a:t>If a woman is masculine this does not mean she is a lesbian</a:t>
            </a:r>
          </a:p>
          <a:p>
            <a:pPr>
              <a:buFontTx/>
              <a:buChar char="-"/>
            </a:pPr>
            <a:endParaRPr lang="en-GB" i="1" dirty="0"/>
          </a:p>
          <a:p>
            <a:pPr>
              <a:buFontTx/>
              <a:buChar char="-"/>
            </a:pPr>
            <a:r>
              <a:rPr lang="en-GB" b="1" i="1" dirty="0"/>
              <a:t>Get post it notes – Have two sides of the room – negative/harmless </a:t>
            </a:r>
          </a:p>
          <a:p>
            <a:pPr>
              <a:buFontTx/>
              <a:buChar char="-"/>
            </a:pPr>
            <a:r>
              <a:rPr lang="en-GB" b="1" i="1" dirty="0"/>
              <a:t>Post box for further questions – House Heads and LGBT team can then answer them and feedback to class </a:t>
            </a:r>
          </a:p>
          <a:p>
            <a:pPr marL="0" indent="0">
              <a:buNone/>
            </a:pPr>
            <a:endParaRPr lang="en-GB" i="1" dirty="0"/>
          </a:p>
          <a:p>
            <a:pPr>
              <a:buFontTx/>
              <a:buChar char="-"/>
            </a:pPr>
            <a:endParaRPr lang="en-GB" i="1" dirty="0"/>
          </a:p>
        </p:txBody>
      </p:sp>
    </p:spTree>
    <p:extLst>
      <p:ext uri="{BB962C8B-B14F-4D97-AF65-F5344CB8AC3E}">
        <p14:creationId xmlns:p14="http://schemas.microsoft.com/office/powerpoint/2010/main" val="255316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a:t>
            </a:r>
          </a:p>
        </p:txBody>
      </p:sp>
      <p:sp>
        <p:nvSpPr>
          <p:cNvPr id="3" name="Content Placeholder 2"/>
          <p:cNvSpPr>
            <a:spLocks noGrp="1"/>
          </p:cNvSpPr>
          <p:nvPr>
            <p:ph idx="1"/>
          </p:nvPr>
        </p:nvSpPr>
        <p:spPr/>
        <p:txBody>
          <a:bodyPr/>
          <a:lstStyle/>
          <a:p>
            <a:r>
              <a:rPr lang="en-GB" dirty="0" err="1"/>
              <a:t>Childline</a:t>
            </a:r>
            <a:r>
              <a:rPr lang="en-GB" dirty="0"/>
              <a:t> </a:t>
            </a:r>
          </a:p>
          <a:p>
            <a:r>
              <a:rPr lang="en-GB" dirty="0"/>
              <a:t>LGBT Youth Scotland</a:t>
            </a:r>
          </a:p>
          <a:p>
            <a:r>
              <a:rPr lang="en-GB" dirty="0"/>
              <a:t>Teachers or senior pupils you trust</a:t>
            </a:r>
          </a:p>
          <a:p>
            <a:endParaRPr lang="en-GB" dirty="0"/>
          </a:p>
          <a:p>
            <a:endParaRPr lang="en-GB" dirty="0"/>
          </a:p>
          <a:p>
            <a:r>
              <a:rPr lang="en-GB" b="1" dirty="0"/>
              <a:t>Print out copies of Unicorn – also make a self help directory – with helpful tips and </a:t>
            </a:r>
            <a:r>
              <a:rPr lang="en-GB" b="1"/>
              <a:t>the contact </a:t>
            </a:r>
            <a:r>
              <a:rPr lang="en-GB" b="1" dirty="0"/>
              <a:t>info for </a:t>
            </a:r>
            <a:r>
              <a:rPr lang="en-GB" b="1"/>
              <a:t>above supports. </a:t>
            </a:r>
            <a:endParaRPr lang="en-GB" b="1" dirty="0"/>
          </a:p>
          <a:p>
            <a:endParaRPr lang="en-GB" dirty="0"/>
          </a:p>
          <a:p>
            <a:endParaRPr lang="en-GB" dirty="0"/>
          </a:p>
        </p:txBody>
      </p:sp>
    </p:spTree>
    <p:extLst>
      <p:ext uri="{BB962C8B-B14F-4D97-AF65-F5344CB8AC3E}">
        <p14:creationId xmlns:p14="http://schemas.microsoft.com/office/powerpoint/2010/main" val="19006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we here?</a:t>
            </a:r>
          </a:p>
        </p:txBody>
      </p:sp>
      <p:sp>
        <p:nvSpPr>
          <p:cNvPr id="3" name="Content Placeholder 2"/>
          <p:cNvSpPr>
            <a:spLocks noGrp="1"/>
          </p:cNvSpPr>
          <p:nvPr>
            <p:ph idx="1"/>
          </p:nvPr>
        </p:nvSpPr>
        <p:spPr/>
        <p:txBody>
          <a:bodyPr>
            <a:normAutofit/>
          </a:bodyPr>
          <a:lstStyle/>
          <a:p>
            <a:r>
              <a:rPr lang="en-GB" i="1" dirty="0"/>
              <a:t>Why we are here</a:t>
            </a:r>
          </a:p>
          <a:p>
            <a:r>
              <a:rPr lang="en-GB" i="1" dirty="0"/>
              <a:t>What we are talking about</a:t>
            </a:r>
          </a:p>
          <a:p>
            <a:pPr marL="0" indent="0">
              <a:buNone/>
            </a:pPr>
            <a:r>
              <a:rPr lang="en-GB" i="1" dirty="0"/>
              <a:t>- Covering a range of topics involved with LGBT+ and what these characters mean. </a:t>
            </a:r>
            <a:endParaRPr lang="en-GB" b="1" i="1" dirty="0"/>
          </a:p>
          <a:p>
            <a:r>
              <a:rPr lang="en-GB" i="1" dirty="0"/>
              <a:t>What are you going to get out of this (purpose)</a:t>
            </a:r>
          </a:p>
          <a:p>
            <a:pPr marL="0" indent="0">
              <a:buNone/>
            </a:pPr>
            <a:r>
              <a:rPr lang="en-GB" i="1" dirty="0"/>
              <a:t>- inform about matters surrounding LGBT</a:t>
            </a:r>
          </a:p>
          <a:p>
            <a:pPr>
              <a:buFontTx/>
              <a:buChar char="-"/>
            </a:pPr>
            <a:r>
              <a:rPr lang="en-GB" i="1" dirty="0"/>
              <a:t>ensure they know they can come to us with questions</a:t>
            </a:r>
          </a:p>
          <a:p>
            <a:pPr>
              <a:buFontTx/>
              <a:buChar char="-"/>
            </a:pPr>
            <a:r>
              <a:rPr lang="en-GB" i="1" dirty="0"/>
              <a:t>Ok to feel how you’re feeling</a:t>
            </a:r>
          </a:p>
          <a:p>
            <a:pPr>
              <a:buFontTx/>
              <a:buChar char="-"/>
            </a:pPr>
            <a:r>
              <a:rPr lang="en-GB" i="1" dirty="0"/>
              <a:t>Reiterate that we aren’t here to patronise</a:t>
            </a:r>
          </a:p>
          <a:p>
            <a:pPr>
              <a:buFontTx/>
              <a:buChar char="-"/>
            </a:pPr>
            <a:r>
              <a:rPr lang="en-GB" i="1" dirty="0"/>
              <a:t>Here to let you know you are not alone and that you are not the only one </a:t>
            </a:r>
          </a:p>
          <a:p>
            <a:pPr marL="0" indent="0">
              <a:buNone/>
            </a:pPr>
            <a:endParaRPr lang="en-GB" i="1" dirty="0"/>
          </a:p>
        </p:txBody>
      </p:sp>
      <p:pic>
        <p:nvPicPr>
          <p:cNvPr id="4" name="Picture 3"/>
          <p:cNvPicPr>
            <a:picLocks noChangeAspect="1"/>
          </p:cNvPicPr>
          <p:nvPr/>
        </p:nvPicPr>
        <p:blipFill>
          <a:blip r:embed="rId3"/>
          <a:stretch>
            <a:fillRect/>
          </a:stretch>
        </p:blipFill>
        <p:spPr>
          <a:xfrm>
            <a:off x="5641517" y="566827"/>
            <a:ext cx="2231329" cy="1170533"/>
          </a:xfrm>
          <a:prstGeom prst="rect">
            <a:avLst/>
          </a:prstGeom>
        </p:spPr>
      </p:pic>
    </p:spTree>
    <p:extLst>
      <p:ext uri="{BB962C8B-B14F-4D97-AF65-F5344CB8AC3E}">
        <p14:creationId xmlns:p14="http://schemas.microsoft.com/office/powerpoint/2010/main" val="311468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Rules</a:t>
            </a:r>
          </a:p>
        </p:txBody>
      </p:sp>
      <p:sp>
        <p:nvSpPr>
          <p:cNvPr id="3" name="Content Placeholder 2"/>
          <p:cNvSpPr>
            <a:spLocks noGrp="1"/>
          </p:cNvSpPr>
          <p:nvPr>
            <p:ph idx="1"/>
          </p:nvPr>
        </p:nvSpPr>
        <p:spPr/>
        <p:txBody>
          <a:bodyPr/>
          <a:lstStyle/>
          <a:p>
            <a:r>
              <a:rPr lang="en-GB" dirty="0"/>
              <a:t>Be Respectful – </a:t>
            </a:r>
            <a:r>
              <a:rPr lang="en-GB" i="1" dirty="0"/>
              <a:t>don’t judge, laugh, or be homophobic. This is a serious topic.</a:t>
            </a:r>
            <a:endParaRPr lang="en-GB" dirty="0"/>
          </a:p>
          <a:p>
            <a:r>
              <a:rPr lang="en-GB" dirty="0"/>
              <a:t>Confidentially. No name dropping. </a:t>
            </a:r>
            <a:r>
              <a:rPr lang="en-GB" b="1" dirty="0"/>
              <a:t>GET SOME HELP FROM TEACHERS</a:t>
            </a:r>
            <a:endParaRPr lang="en-GB" dirty="0"/>
          </a:p>
          <a:p>
            <a:r>
              <a:rPr lang="en-GB" dirty="0"/>
              <a:t>You can leave at any point during the presentation if you feel uncomfortable</a:t>
            </a:r>
          </a:p>
          <a:p>
            <a:r>
              <a:rPr lang="en-GB" dirty="0"/>
              <a:t>It is okay to ask if something is offensive</a:t>
            </a:r>
          </a:p>
          <a:p>
            <a:pPr marL="0" indent="0">
              <a:buNone/>
            </a:pPr>
            <a:endParaRPr lang="en-GB" dirty="0"/>
          </a:p>
          <a:p>
            <a:endParaRPr lang="en-GB" dirty="0"/>
          </a:p>
        </p:txBody>
      </p:sp>
    </p:spTree>
    <p:extLst>
      <p:ext uri="{BB962C8B-B14F-4D97-AF65-F5344CB8AC3E}">
        <p14:creationId xmlns:p14="http://schemas.microsoft.com/office/powerpoint/2010/main" val="261217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 </a:t>
            </a:r>
          </a:p>
        </p:txBody>
      </p:sp>
      <p:pic>
        <p:nvPicPr>
          <p:cNvPr id="8" name="Picture 7"/>
          <p:cNvPicPr>
            <a:picLocks noChangeAspect="1"/>
          </p:cNvPicPr>
          <p:nvPr/>
        </p:nvPicPr>
        <p:blipFill>
          <a:blip r:embed="rId2"/>
          <a:stretch>
            <a:fillRect/>
          </a:stretch>
        </p:blipFill>
        <p:spPr>
          <a:xfrm>
            <a:off x="852267" y="2002741"/>
            <a:ext cx="8859769" cy="3849417"/>
          </a:xfrm>
          <a:prstGeom prst="rect">
            <a:avLst/>
          </a:prstGeom>
        </p:spPr>
      </p:pic>
    </p:spTree>
    <p:extLst>
      <p:ext uri="{BB962C8B-B14F-4D97-AF65-F5344CB8AC3E}">
        <p14:creationId xmlns:p14="http://schemas.microsoft.com/office/powerpoint/2010/main" val="359607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LGBT+ stand for?</a:t>
            </a:r>
          </a:p>
        </p:txBody>
      </p:sp>
      <p:sp>
        <p:nvSpPr>
          <p:cNvPr id="3" name="Content Placeholder 2"/>
          <p:cNvSpPr>
            <a:spLocks noGrp="1"/>
          </p:cNvSpPr>
          <p:nvPr>
            <p:ph idx="1"/>
          </p:nvPr>
        </p:nvSpPr>
        <p:spPr/>
        <p:txBody>
          <a:bodyPr>
            <a:normAutofit/>
          </a:bodyPr>
          <a:lstStyle/>
          <a:p>
            <a:pPr marL="0" indent="0">
              <a:buNone/>
            </a:pPr>
            <a:r>
              <a:rPr lang="en-GB" sz="4000" b="1" dirty="0"/>
              <a:t>L</a:t>
            </a:r>
            <a:r>
              <a:rPr lang="en-GB" dirty="0"/>
              <a:t>esbian</a:t>
            </a:r>
          </a:p>
          <a:p>
            <a:pPr marL="0" indent="0">
              <a:buNone/>
            </a:pPr>
            <a:r>
              <a:rPr lang="en-GB" sz="4000" b="1" dirty="0"/>
              <a:t>G</a:t>
            </a:r>
            <a:r>
              <a:rPr lang="en-GB" dirty="0"/>
              <a:t>ay</a:t>
            </a:r>
          </a:p>
          <a:p>
            <a:pPr marL="0" indent="0">
              <a:buNone/>
            </a:pPr>
            <a:r>
              <a:rPr lang="en-GB" sz="4000" b="1" dirty="0"/>
              <a:t>B</a:t>
            </a:r>
            <a:r>
              <a:rPr lang="en-GB" dirty="0"/>
              <a:t>isexual</a:t>
            </a:r>
          </a:p>
          <a:p>
            <a:pPr marL="0" indent="0">
              <a:buNone/>
            </a:pPr>
            <a:r>
              <a:rPr lang="en-GB" sz="4000" b="1" dirty="0"/>
              <a:t>T</a:t>
            </a:r>
            <a:r>
              <a:rPr lang="en-GB" dirty="0"/>
              <a:t>ransgender</a:t>
            </a:r>
          </a:p>
          <a:p>
            <a:pPr marL="0" indent="0">
              <a:buNone/>
            </a:pPr>
            <a:r>
              <a:rPr lang="en-GB" sz="4000" b="1" dirty="0"/>
              <a:t>+ </a:t>
            </a:r>
            <a:r>
              <a:rPr lang="en-GB" dirty="0"/>
              <a:t>any other identities</a:t>
            </a:r>
            <a:endParaRPr lang="en-GB" sz="4000" b="1" dirty="0"/>
          </a:p>
        </p:txBody>
      </p:sp>
      <p:pic>
        <p:nvPicPr>
          <p:cNvPr id="4" name="Picture 3"/>
          <p:cNvPicPr>
            <a:picLocks noChangeAspect="1"/>
          </p:cNvPicPr>
          <p:nvPr/>
        </p:nvPicPr>
        <p:blipFill rotWithShape="1">
          <a:blip r:embed="rId2"/>
          <a:srcRect r="5868" b="17992"/>
          <a:stretch/>
        </p:blipFill>
        <p:spPr>
          <a:xfrm>
            <a:off x="7100155" y="2868729"/>
            <a:ext cx="3872645" cy="2786483"/>
          </a:xfrm>
          <a:prstGeom prst="rect">
            <a:avLst/>
          </a:prstGeom>
        </p:spPr>
      </p:pic>
    </p:spTree>
    <p:extLst>
      <p:ext uri="{BB962C8B-B14F-4D97-AF65-F5344CB8AC3E}">
        <p14:creationId xmlns:p14="http://schemas.microsoft.com/office/powerpoint/2010/main" val="82178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Lesbian</a:t>
            </a:r>
          </a:p>
        </p:txBody>
      </p:sp>
      <p:sp>
        <p:nvSpPr>
          <p:cNvPr id="3" name="Content Placeholder 2"/>
          <p:cNvSpPr>
            <a:spLocks noGrp="1"/>
          </p:cNvSpPr>
          <p:nvPr>
            <p:ph idx="1"/>
          </p:nvPr>
        </p:nvSpPr>
        <p:spPr>
          <a:xfrm>
            <a:off x="767862" y="2423897"/>
            <a:ext cx="10515600" cy="4351338"/>
          </a:xfrm>
        </p:spPr>
        <p:txBody>
          <a:bodyPr/>
          <a:lstStyle/>
          <a:p>
            <a:r>
              <a:rPr lang="en-GB" dirty="0"/>
              <a:t>A lesbian is a homosexual woman.</a:t>
            </a:r>
          </a:p>
          <a:p>
            <a:r>
              <a:rPr lang="en-GB" dirty="0"/>
              <a:t>Women who experience emotional and sexual attraction to other women.</a:t>
            </a:r>
          </a:p>
          <a:p>
            <a:endParaRPr lang="en-GB" dirty="0"/>
          </a:p>
        </p:txBody>
      </p:sp>
      <p:pic>
        <p:nvPicPr>
          <p:cNvPr id="4" name="Picture 3"/>
          <p:cNvPicPr>
            <a:picLocks noChangeAspect="1"/>
          </p:cNvPicPr>
          <p:nvPr/>
        </p:nvPicPr>
        <p:blipFill>
          <a:blip r:embed="rId2"/>
          <a:stretch>
            <a:fillRect/>
          </a:stretch>
        </p:blipFill>
        <p:spPr>
          <a:xfrm>
            <a:off x="8598588" y="203105"/>
            <a:ext cx="2557092" cy="1534255"/>
          </a:xfrm>
          <a:prstGeom prst="rect">
            <a:avLst/>
          </a:prstGeom>
        </p:spPr>
      </p:pic>
    </p:spTree>
    <p:extLst>
      <p:ext uri="{BB962C8B-B14F-4D97-AF65-F5344CB8AC3E}">
        <p14:creationId xmlns:p14="http://schemas.microsoft.com/office/powerpoint/2010/main" val="352018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Gay</a:t>
            </a:r>
          </a:p>
        </p:txBody>
      </p:sp>
      <p:sp>
        <p:nvSpPr>
          <p:cNvPr id="3" name="Content Placeholder 2"/>
          <p:cNvSpPr>
            <a:spLocks noGrp="1"/>
          </p:cNvSpPr>
          <p:nvPr>
            <p:ph idx="1"/>
          </p:nvPr>
        </p:nvSpPr>
        <p:spPr/>
        <p:txBody>
          <a:bodyPr/>
          <a:lstStyle/>
          <a:p>
            <a:r>
              <a:rPr lang="en-GB" dirty="0"/>
              <a:t>The term “Gay” most commonly refers to homosexual men.</a:t>
            </a:r>
          </a:p>
          <a:p>
            <a:r>
              <a:rPr lang="en-GB" dirty="0"/>
              <a:t>Men who experience emotional and sexual attraction to other men.</a:t>
            </a:r>
          </a:p>
          <a:p>
            <a:r>
              <a:rPr lang="en-GB" dirty="0"/>
              <a:t>Gay is the umbrella term for bisexual and homosexual men and women.</a:t>
            </a:r>
          </a:p>
          <a:p>
            <a:r>
              <a:rPr lang="en-GB" i="1" dirty="0"/>
              <a:t>If someone who identifies as male is emotionally and sexually attracted to another male he is referred to as “gay”</a:t>
            </a:r>
          </a:p>
          <a:p>
            <a:endParaRPr lang="en-GB" dirty="0"/>
          </a:p>
        </p:txBody>
      </p:sp>
      <p:pic>
        <p:nvPicPr>
          <p:cNvPr id="4" name="Picture 3"/>
          <p:cNvPicPr>
            <a:picLocks noChangeAspect="1"/>
          </p:cNvPicPr>
          <p:nvPr/>
        </p:nvPicPr>
        <p:blipFill>
          <a:blip r:embed="rId2"/>
          <a:stretch>
            <a:fillRect/>
          </a:stretch>
        </p:blipFill>
        <p:spPr>
          <a:xfrm>
            <a:off x="8553157" y="123794"/>
            <a:ext cx="2602523" cy="1613565"/>
          </a:xfrm>
          <a:prstGeom prst="rect">
            <a:avLst/>
          </a:prstGeom>
        </p:spPr>
      </p:pic>
    </p:spTree>
    <p:extLst>
      <p:ext uri="{BB962C8B-B14F-4D97-AF65-F5344CB8AC3E}">
        <p14:creationId xmlns:p14="http://schemas.microsoft.com/office/powerpoint/2010/main" val="384135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Bisexual</a:t>
            </a:r>
          </a:p>
        </p:txBody>
      </p:sp>
      <p:sp>
        <p:nvSpPr>
          <p:cNvPr id="3" name="Content Placeholder 2"/>
          <p:cNvSpPr>
            <a:spLocks noGrp="1"/>
          </p:cNvSpPr>
          <p:nvPr>
            <p:ph idx="1"/>
          </p:nvPr>
        </p:nvSpPr>
        <p:spPr/>
        <p:txBody>
          <a:bodyPr/>
          <a:lstStyle/>
          <a:p>
            <a:r>
              <a:rPr lang="en-GB" dirty="0"/>
              <a:t>A person who is emotionally and sexually attracted to both males and females.</a:t>
            </a:r>
          </a:p>
          <a:p>
            <a:r>
              <a:rPr lang="en-GB" dirty="0"/>
              <a:t>If a person is bisexual it does not necessarily mean they like both equally as they might have a preference.</a:t>
            </a:r>
          </a:p>
          <a:p>
            <a:pPr marL="0" indent="0">
              <a:buNone/>
            </a:pPr>
            <a:endParaRPr lang="en-GB" i="1" dirty="0"/>
          </a:p>
        </p:txBody>
      </p:sp>
      <p:pic>
        <p:nvPicPr>
          <p:cNvPr id="4" name="Picture 3"/>
          <p:cNvPicPr>
            <a:picLocks noChangeAspect="1"/>
          </p:cNvPicPr>
          <p:nvPr/>
        </p:nvPicPr>
        <p:blipFill>
          <a:blip r:embed="rId2"/>
          <a:stretch>
            <a:fillRect/>
          </a:stretch>
        </p:blipFill>
        <p:spPr>
          <a:xfrm>
            <a:off x="8539088" y="97630"/>
            <a:ext cx="2616591" cy="1639730"/>
          </a:xfrm>
          <a:prstGeom prst="rect">
            <a:avLst/>
          </a:prstGeom>
        </p:spPr>
      </p:pic>
    </p:spTree>
    <p:extLst>
      <p:ext uri="{BB962C8B-B14F-4D97-AF65-F5344CB8AC3E}">
        <p14:creationId xmlns:p14="http://schemas.microsoft.com/office/powerpoint/2010/main" val="208029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Kinsey Scale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7648" y="1846263"/>
            <a:ext cx="5757030" cy="4022725"/>
          </a:xfrm>
        </p:spPr>
      </p:pic>
    </p:spTree>
    <p:extLst>
      <p:ext uri="{BB962C8B-B14F-4D97-AF65-F5344CB8AC3E}">
        <p14:creationId xmlns:p14="http://schemas.microsoft.com/office/powerpoint/2010/main" val="419134533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1663</TotalTime>
  <Words>934</Words>
  <Application>Microsoft Office PowerPoint</Application>
  <PresentationFormat>Widescreen</PresentationFormat>
  <Paragraphs>108</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PowerPoint Presentation</vt:lpstr>
      <vt:lpstr>Why are we here?</vt:lpstr>
      <vt:lpstr>Rules</vt:lpstr>
      <vt:lpstr>Definitions </vt:lpstr>
      <vt:lpstr>What does LGBT+ stand for?</vt:lpstr>
      <vt:lpstr>Lesbian</vt:lpstr>
      <vt:lpstr>Gay</vt:lpstr>
      <vt:lpstr>Bisexual</vt:lpstr>
      <vt:lpstr>Kinsey Scale</vt:lpstr>
      <vt:lpstr>Transgender</vt:lpstr>
      <vt:lpstr>+</vt:lpstr>
      <vt:lpstr>Stats</vt:lpstr>
      <vt:lpstr>Celebrities </vt:lpstr>
      <vt:lpstr>Identity</vt:lpstr>
      <vt:lpstr>PowerPoint Presentation</vt:lpstr>
      <vt:lpstr>Sexual Development</vt:lpstr>
      <vt:lpstr>Coming Out</vt:lpstr>
      <vt:lpstr>Activities </vt:lpstr>
      <vt:lpstr>Support </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dc:title>
  <dc:creator>Beth Tomney</dc:creator>
  <cp:lastModifiedBy>Ben Stewart</cp:lastModifiedBy>
  <cp:revision>67</cp:revision>
  <dcterms:created xsi:type="dcterms:W3CDTF">2016-11-22T08:54:35Z</dcterms:created>
  <dcterms:modified xsi:type="dcterms:W3CDTF">2025-03-04T09:51:40Z</dcterms:modified>
</cp:coreProperties>
</file>