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75" r:id="rId4"/>
    <p:sldId id="272" r:id="rId5"/>
    <p:sldId id="276" r:id="rId6"/>
    <p:sldId id="274" r:id="rId7"/>
    <p:sldId id="262" r:id="rId8"/>
    <p:sldId id="263" r:id="rId9"/>
    <p:sldId id="264" r:id="rId10"/>
    <p:sldId id="267" r:id="rId11"/>
    <p:sldId id="266" r:id="rId12"/>
    <p:sldId id="270" r:id="rId13"/>
    <p:sldId id="268" r:id="rId14"/>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AF946C-C1BF-4773-8BDC-5288F330ED1E}" v="59" dt="2025-09-25T13:05:49.9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3557" autoAdjust="0"/>
  </p:normalViewPr>
  <p:slideViewPr>
    <p:cSldViewPr snapToGrid="0" showGuides="1">
      <p:cViewPr varScale="1">
        <p:scale>
          <a:sx n="61" d="100"/>
          <a:sy n="61" d="100"/>
        </p:scale>
        <p:origin x="812" y="5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46" d="100"/>
          <a:sy n="46" d="100"/>
        </p:scale>
        <p:origin x="2728" y="5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e Donaldson" userId="197f01db-955d-4886-ae50-d27646d6ed40" providerId="ADAL" clId="{4BAF946C-C1BF-4773-8BDC-5288F330ED1E}"/>
    <pc:docChg chg="undo redo custSel addSld delSld modSld sldOrd modNotesMaster">
      <pc:chgData name="Julie Donaldson" userId="197f01db-955d-4886-ae50-d27646d6ed40" providerId="ADAL" clId="{4BAF946C-C1BF-4773-8BDC-5288F330ED1E}" dt="2025-09-25T14:58:53.515" v="1155" actId="113"/>
      <pc:docMkLst>
        <pc:docMk/>
      </pc:docMkLst>
      <pc:sldChg chg="modSp mod">
        <pc:chgData name="Julie Donaldson" userId="197f01db-955d-4886-ae50-d27646d6ed40" providerId="ADAL" clId="{4BAF946C-C1BF-4773-8BDC-5288F330ED1E}" dt="2025-08-13T14:17:33.153" v="348" actId="20577"/>
        <pc:sldMkLst>
          <pc:docMk/>
          <pc:sldMk cId="635625986" sldId="256"/>
        </pc:sldMkLst>
      </pc:sldChg>
      <pc:sldChg chg="addSp delSp modSp mod setBg setClrOvrMap">
        <pc:chgData name="Julie Donaldson" userId="197f01db-955d-4886-ae50-d27646d6ed40" providerId="ADAL" clId="{4BAF946C-C1BF-4773-8BDC-5288F330ED1E}" dt="2025-09-25T13:11:04.768" v="839" actId="14100"/>
        <pc:sldMkLst>
          <pc:docMk/>
          <pc:sldMk cId="3336913686" sldId="257"/>
        </pc:sldMkLst>
        <pc:spChg chg="mod">
          <ac:chgData name="Julie Donaldson" userId="197f01db-955d-4886-ae50-d27646d6ed40" providerId="ADAL" clId="{4BAF946C-C1BF-4773-8BDC-5288F330ED1E}" dt="2025-09-25T13:11:04.768" v="839" actId="14100"/>
          <ac:spMkLst>
            <pc:docMk/>
            <pc:sldMk cId="3336913686" sldId="257"/>
            <ac:spMk id="3" creationId="{DDD10A2A-7A3C-309C-D7DB-939D3FFBDA41}"/>
          </ac:spMkLst>
        </pc:spChg>
      </pc:sldChg>
      <pc:sldChg chg="del">
        <pc:chgData name="Julie Donaldson" userId="197f01db-955d-4886-ae50-d27646d6ed40" providerId="ADAL" clId="{4BAF946C-C1BF-4773-8BDC-5288F330ED1E}" dt="2025-08-13T12:21:46.849" v="31" actId="47"/>
        <pc:sldMkLst>
          <pc:docMk/>
          <pc:sldMk cId="2181524091" sldId="258"/>
        </pc:sldMkLst>
      </pc:sldChg>
      <pc:sldChg chg="addSp delSp modSp new add del mod setBg setClrOvrMap">
        <pc:chgData name="Julie Donaldson" userId="197f01db-955d-4886-ae50-d27646d6ed40" providerId="ADAL" clId="{4BAF946C-C1BF-4773-8BDC-5288F330ED1E}" dt="2025-09-25T13:10:22.027" v="827" actId="47"/>
        <pc:sldMkLst>
          <pc:docMk/>
          <pc:sldMk cId="3000460003" sldId="258"/>
        </pc:sldMkLst>
      </pc:sldChg>
      <pc:sldChg chg="addSp delSp modSp del mod">
        <pc:chgData name="Julie Donaldson" userId="197f01db-955d-4886-ae50-d27646d6ed40" providerId="ADAL" clId="{4BAF946C-C1BF-4773-8BDC-5288F330ED1E}" dt="2025-08-13T12:21:47.206" v="32" actId="47"/>
        <pc:sldMkLst>
          <pc:docMk/>
          <pc:sldMk cId="393211601" sldId="259"/>
        </pc:sldMkLst>
      </pc:sldChg>
      <pc:sldChg chg="addSp modSp new add del mod ord setBg setClrOvrMap">
        <pc:chgData name="Julie Donaldson" userId="197f01db-955d-4886-ae50-d27646d6ed40" providerId="ADAL" clId="{4BAF946C-C1BF-4773-8BDC-5288F330ED1E}" dt="2025-09-25T13:02:54.714" v="785" actId="47"/>
        <pc:sldMkLst>
          <pc:docMk/>
          <pc:sldMk cId="3564388887" sldId="259"/>
        </pc:sldMkLst>
        <pc:spChg chg="mod">
          <ac:chgData name="Julie Donaldson" userId="197f01db-955d-4886-ae50-d27646d6ed40" providerId="ADAL" clId="{4BAF946C-C1BF-4773-8BDC-5288F330ED1E}" dt="2025-09-25T12:24:39.907" v="437" actId="20577"/>
          <ac:spMkLst>
            <pc:docMk/>
            <pc:sldMk cId="3564388887" sldId="259"/>
            <ac:spMk id="2" creationId="{15DDF831-C73A-D0B9-70A5-1ACB4BE869AD}"/>
          </ac:spMkLst>
        </pc:spChg>
        <pc:graphicFrameChg chg="modGraphic">
          <ac:chgData name="Julie Donaldson" userId="197f01db-955d-4886-ae50-d27646d6ed40" providerId="ADAL" clId="{4BAF946C-C1BF-4773-8BDC-5288F330ED1E}" dt="2025-09-25T12:44:34.538" v="707" actId="14734"/>
          <ac:graphicFrameMkLst>
            <pc:docMk/>
            <pc:sldMk cId="3564388887" sldId="259"/>
            <ac:graphicFrameMk id="3" creationId="{3BB58708-5730-0833-20BC-F0B307FDF0BB}"/>
          </ac:graphicFrameMkLst>
        </pc:graphicFrameChg>
      </pc:sldChg>
      <pc:sldChg chg="addSp delSp modSp del mod">
        <pc:chgData name="Julie Donaldson" userId="197f01db-955d-4886-ae50-d27646d6ed40" providerId="ADAL" clId="{4BAF946C-C1BF-4773-8BDC-5288F330ED1E}" dt="2025-08-13T12:21:47.356" v="33" actId="47"/>
        <pc:sldMkLst>
          <pc:docMk/>
          <pc:sldMk cId="164453946" sldId="260"/>
        </pc:sldMkLst>
      </pc:sldChg>
      <pc:sldChg chg="addSp modSp new add del mod setBg setClrOvrMap">
        <pc:chgData name="Julie Donaldson" userId="197f01db-955d-4886-ae50-d27646d6ed40" providerId="ADAL" clId="{4BAF946C-C1BF-4773-8BDC-5288F330ED1E}" dt="2025-09-25T13:04:46.933" v="800" actId="47"/>
        <pc:sldMkLst>
          <pc:docMk/>
          <pc:sldMk cId="4264510537" sldId="260"/>
        </pc:sldMkLst>
        <pc:graphicFrameChg chg="mod modGraphic">
          <ac:chgData name="Julie Donaldson" userId="197f01db-955d-4886-ae50-d27646d6ed40" providerId="ADAL" clId="{4BAF946C-C1BF-4773-8BDC-5288F330ED1E}" dt="2025-09-25T12:38:37.028" v="602" actId="14100"/>
          <ac:graphicFrameMkLst>
            <pc:docMk/>
            <pc:sldMk cId="4264510537" sldId="260"/>
            <ac:graphicFrameMk id="3" creationId="{490B3870-BFD9-2B03-9C67-228B83DAA63D}"/>
          </ac:graphicFrameMkLst>
        </pc:graphicFrameChg>
      </pc:sldChg>
      <pc:sldChg chg="addSp modSp new add del mod setBg setClrOvrMap">
        <pc:chgData name="Julie Donaldson" userId="197f01db-955d-4886-ae50-d27646d6ed40" providerId="ADAL" clId="{4BAF946C-C1BF-4773-8BDC-5288F330ED1E}" dt="2025-09-25T13:06:30.197" v="825" actId="47"/>
        <pc:sldMkLst>
          <pc:docMk/>
          <pc:sldMk cId="1760152151" sldId="261"/>
        </pc:sldMkLst>
      </pc:sldChg>
      <pc:sldChg chg="addSp delSp modSp del mod">
        <pc:chgData name="Julie Donaldson" userId="197f01db-955d-4886-ae50-d27646d6ed40" providerId="ADAL" clId="{4BAF946C-C1BF-4773-8BDC-5288F330ED1E}" dt="2025-08-13T12:21:47.504" v="34" actId="47"/>
        <pc:sldMkLst>
          <pc:docMk/>
          <pc:sldMk cId="2258663731" sldId="261"/>
        </pc:sldMkLst>
      </pc:sldChg>
      <pc:sldChg chg="del">
        <pc:chgData name="Julie Donaldson" userId="197f01db-955d-4886-ae50-d27646d6ed40" providerId="ADAL" clId="{4BAF946C-C1BF-4773-8BDC-5288F330ED1E}" dt="2025-08-13T12:21:47.679" v="35" actId="47"/>
        <pc:sldMkLst>
          <pc:docMk/>
          <pc:sldMk cId="215987667" sldId="262"/>
        </pc:sldMkLst>
      </pc:sldChg>
      <pc:sldChg chg="addSp modSp new mod setBg setClrOvrMap">
        <pc:chgData name="Julie Donaldson" userId="197f01db-955d-4886-ae50-d27646d6ed40" providerId="ADAL" clId="{4BAF946C-C1BF-4773-8BDC-5288F330ED1E}" dt="2025-09-25T13:14:35.278" v="1089" actId="20577"/>
        <pc:sldMkLst>
          <pc:docMk/>
          <pc:sldMk cId="1310846142" sldId="262"/>
        </pc:sldMkLst>
        <pc:graphicFrameChg chg="mod modGraphic">
          <ac:chgData name="Julie Donaldson" userId="197f01db-955d-4886-ae50-d27646d6ed40" providerId="ADAL" clId="{4BAF946C-C1BF-4773-8BDC-5288F330ED1E}" dt="2025-09-25T13:14:35.278" v="1089" actId="20577"/>
          <ac:graphicFrameMkLst>
            <pc:docMk/>
            <pc:sldMk cId="1310846142" sldId="262"/>
            <ac:graphicFrameMk id="3" creationId="{4894889F-0D2C-3C04-B304-EFD21D6398A9}"/>
          </ac:graphicFrameMkLst>
        </pc:graphicFrameChg>
      </pc:sldChg>
      <pc:sldChg chg="addSp modSp new mod setBg setClrOvrMap">
        <pc:chgData name="Julie Donaldson" userId="197f01db-955d-4886-ae50-d27646d6ed40" providerId="ADAL" clId="{4BAF946C-C1BF-4773-8BDC-5288F330ED1E}" dt="2025-09-25T13:16:18.040" v="1102" actId="113"/>
        <pc:sldMkLst>
          <pc:docMk/>
          <pc:sldMk cId="1225333011" sldId="263"/>
        </pc:sldMkLst>
        <pc:graphicFrameChg chg="mod modGraphic">
          <ac:chgData name="Julie Donaldson" userId="197f01db-955d-4886-ae50-d27646d6ed40" providerId="ADAL" clId="{4BAF946C-C1BF-4773-8BDC-5288F330ED1E}" dt="2025-09-25T13:16:18.040" v="1102" actId="113"/>
          <ac:graphicFrameMkLst>
            <pc:docMk/>
            <pc:sldMk cId="1225333011" sldId="263"/>
            <ac:graphicFrameMk id="3" creationId="{DE4574EE-1785-E6CA-C629-BB29D543B0A8}"/>
          </ac:graphicFrameMkLst>
        </pc:graphicFrameChg>
      </pc:sldChg>
      <pc:sldChg chg="addSp modSp del mod setBg setClrOvrMap">
        <pc:chgData name="Julie Donaldson" userId="197f01db-955d-4886-ae50-d27646d6ed40" providerId="ADAL" clId="{4BAF946C-C1BF-4773-8BDC-5288F330ED1E}" dt="2025-08-13T12:21:48.286" v="36" actId="47"/>
        <pc:sldMkLst>
          <pc:docMk/>
          <pc:sldMk cId="2614478963" sldId="263"/>
        </pc:sldMkLst>
      </pc:sldChg>
      <pc:sldChg chg="del">
        <pc:chgData name="Julie Donaldson" userId="197f01db-955d-4886-ae50-d27646d6ed40" providerId="ADAL" clId="{4BAF946C-C1BF-4773-8BDC-5288F330ED1E}" dt="2025-08-13T12:21:48.819" v="37" actId="47"/>
        <pc:sldMkLst>
          <pc:docMk/>
          <pc:sldMk cId="1150247633" sldId="264"/>
        </pc:sldMkLst>
      </pc:sldChg>
      <pc:sldChg chg="addSp modSp new mod ord setBg setClrOvrMap">
        <pc:chgData name="Julie Donaldson" userId="197f01db-955d-4886-ae50-d27646d6ed40" providerId="ADAL" clId="{4BAF946C-C1BF-4773-8BDC-5288F330ED1E}" dt="2025-09-25T13:17:14.165" v="1110" actId="14100"/>
        <pc:sldMkLst>
          <pc:docMk/>
          <pc:sldMk cId="2391834605" sldId="264"/>
        </pc:sldMkLst>
        <pc:graphicFrameChg chg="mod modGraphic">
          <ac:chgData name="Julie Donaldson" userId="197f01db-955d-4886-ae50-d27646d6ed40" providerId="ADAL" clId="{4BAF946C-C1BF-4773-8BDC-5288F330ED1E}" dt="2025-09-25T13:17:14.165" v="1110" actId="14100"/>
          <ac:graphicFrameMkLst>
            <pc:docMk/>
            <pc:sldMk cId="2391834605" sldId="264"/>
            <ac:graphicFrameMk id="3" creationId="{FE6D1003-7269-D21D-8074-9F0D10F04245}"/>
          </ac:graphicFrameMkLst>
        </pc:graphicFrameChg>
      </pc:sldChg>
      <pc:sldChg chg="addSp delSp modSp new del mod setBg setClrOvrMap">
        <pc:chgData name="Julie Donaldson" userId="197f01db-955d-4886-ae50-d27646d6ed40" providerId="ADAL" clId="{4BAF946C-C1BF-4773-8BDC-5288F330ED1E}" dt="2025-08-13T14:02:50.331" v="233" actId="47"/>
        <pc:sldMkLst>
          <pc:docMk/>
          <pc:sldMk cId="1952858029" sldId="265"/>
        </pc:sldMkLst>
      </pc:sldChg>
      <pc:sldChg chg="new del">
        <pc:chgData name="Julie Donaldson" userId="197f01db-955d-4886-ae50-d27646d6ed40" providerId="ADAL" clId="{4BAF946C-C1BF-4773-8BDC-5288F330ED1E}" dt="2025-08-13T13:57:03.036" v="213" actId="680"/>
        <pc:sldMkLst>
          <pc:docMk/>
          <pc:sldMk cId="1373958783" sldId="266"/>
        </pc:sldMkLst>
      </pc:sldChg>
      <pc:sldChg chg="addSp modSp new mod setBg setClrOvrMap">
        <pc:chgData name="Julie Donaldson" userId="197f01db-955d-4886-ae50-d27646d6ed40" providerId="ADAL" clId="{4BAF946C-C1BF-4773-8BDC-5288F330ED1E}" dt="2025-09-25T14:56:42.833" v="1132" actId="14100"/>
        <pc:sldMkLst>
          <pc:docMk/>
          <pc:sldMk cId="2613180510" sldId="266"/>
        </pc:sldMkLst>
        <pc:graphicFrameChg chg="mod modGraphic">
          <ac:chgData name="Julie Donaldson" userId="197f01db-955d-4886-ae50-d27646d6ed40" providerId="ADAL" clId="{4BAF946C-C1BF-4773-8BDC-5288F330ED1E}" dt="2025-09-25T14:56:42.833" v="1132" actId="14100"/>
          <ac:graphicFrameMkLst>
            <pc:docMk/>
            <pc:sldMk cId="2613180510" sldId="266"/>
            <ac:graphicFrameMk id="3" creationId="{2FEA1950-D538-D05E-5A93-C798AFFF944D}"/>
          </ac:graphicFrameMkLst>
        </pc:graphicFrameChg>
      </pc:sldChg>
      <pc:sldChg chg="addSp delSp modSp new del mod setBg setClrOvrMap">
        <pc:chgData name="Julie Donaldson" userId="197f01db-955d-4886-ae50-d27646d6ed40" providerId="ADAL" clId="{4BAF946C-C1BF-4773-8BDC-5288F330ED1E}" dt="2025-08-13T13:56:56.782" v="211" actId="47"/>
        <pc:sldMkLst>
          <pc:docMk/>
          <pc:sldMk cId="3938971415" sldId="266"/>
        </pc:sldMkLst>
      </pc:sldChg>
      <pc:sldChg chg="addSp delSp modSp new mod ord setBg setClrOvrMap">
        <pc:chgData name="Julie Donaldson" userId="197f01db-955d-4886-ae50-d27646d6ed40" providerId="ADAL" clId="{4BAF946C-C1BF-4773-8BDC-5288F330ED1E}" dt="2025-09-25T13:18:02.034" v="1114" actId="14734"/>
        <pc:sldMkLst>
          <pc:docMk/>
          <pc:sldMk cId="3905347541" sldId="267"/>
        </pc:sldMkLst>
        <pc:graphicFrameChg chg="mod modGraphic">
          <ac:chgData name="Julie Donaldson" userId="197f01db-955d-4886-ae50-d27646d6ed40" providerId="ADAL" clId="{4BAF946C-C1BF-4773-8BDC-5288F330ED1E}" dt="2025-09-25T13:18:02.034" v="1114" actId="14734"/>
          <ac:graphicFrameMkLst>
            <pc:docMk/>
            <pc:sldMk cId="3905347541" sldId="267"/>
            <ac:graphicFrameMk id="3" creationId="{1ECBFD17-97C3-0855-8418-2C8FB6B0079D}"/>
          </ac:graphicFrameMkLst>
        </pc:graphicFrameChg>
      </pc:sldChg>
      <pc:sldChg chg="addSp delSp modSp new mod ord setBg setClrOvrMap">
        <pc:chgData name="Julie Donaldson" userId="197f01db-955d-4886-ae50-d27646d6ed40" providerId="ADAL" clId="{4BAF946C-C1BF-4773-8BDC-5288F330ED1E}" dt="2025-09-25T14:58:53.515" v="1155" actId="113"/>
        <pc:sldMkLst>
          <pc:docMk/>
          <pc:sldMk cId="4236703266" sldId="268"/>
        </pc:sldMkLst>
        <pc:spChg chg="add del mod">
          <ac:chgData name="Julie Donaldson" userId="197f01db-955d-4886-ae50-d27646d6ed40" providerId="ADAL" clId="{4BAF946C-C1BF-4773-8BDC-5288F330ED1E}" dt="2025-09-25T14:57:11.245" v="1141" actId="14100"/>
          <ac:spMkLst>
            <pc:docMk/>
            <pc:sldMk cId="4236703266" sldId="268"/>
            <ac:spMk id="2" creationId="{12025FD5-AB59-3F70-C65D-614C020B9C33}"/>
          </ac:spMkLst>
        </pc:spChg>
        <pc:spChg chg="add del mod">
          <ac:chgData name="Julie Donaldson" userId="197f01db-955d-4886-ae50-d27646d6ed40" providerId="ADAL" clId="{4BAF946C-C1BF-4773-8BDC-5288F330ED1E}" dt="2025-09-25T14:56:39.291" v="1128" actId="478"/>
          <ac:spMkLst>
            <pc:docMk/>
            <pc:sldMk cId="4236703266" sldId="268"/>
            <ac:spMk id="5" creationId="{5337D6F7-A65D-1731-DD55-C819F8581BDB}"/>
          </ac:spMkLst>
        </pc:spChg>
        <pc:graphicFrameChg chg="mod modGraphic">
          <ac:chgData name="Julie Donaldson" userId="197f01db-955d-4886-ae50-d27646d6ed40" providerId="ADAL" clId="{4BAF946C-C1BF-4773-8BDC-5288F330ED1E}" dt="2025-09-25T14:58:53.515" v="1155" actId="113"/>
          <ac:graphicFrameMkLst>
            <pc:docMk/>
            <pc:sldMk cId="4236703266" sldId="268"/>
            <ac:graphicFrameMk id="4" creationId="{56102196-483B-80F4-A568-0E1411BA274B}"/>
          </ac:graphicFrameMkLst>
        </pc:graphicFrameChg>
      </pc:sldChg>
      <pc:sldChg chg="new del">
        <pc:chgData name="Julie Donaldson" userId="197f01db-955d-4886-ae50-d27646d6ed40" providerId="ADAL" clId="{4BAF946C-C1BF-4773-8BDC-5288F330ED1E}" dt="2025-08-14T09:18:31.169" v="357" actId="47"/>
        <pc:sldMkLst>
          <pc:docMk/>
          <pc:sldMk cId="18400202" sldId="269"/>
        </pc:sldMkLst>
      </pc:sldChg>
      <pc:sldChg chg="addSp modSp new del mod">
        <pc:chgData name="Julie Donaldson" userId="197f01db-955d-4886-ae50-d27646d6ed40" providerId="ADAL" clId="{4BAF946C-C1BF-4773-8BDC-5288F330ED1E}" dt="2025-09-18T10:31:50.966" v="370" actId="680"/>
        <pc:sldMkLst>
          <pc:docMk/>
          <pc:sldMk cId="359654082" sldId="269"/>
        </pc:sldMkLst>
      </pc:sldChg>
      <pc:sldChg chg="addSp delSp modSp new add del mod">
        <pc:chgData name="Julie Donaldson" userId="197f01db-955d-4886-ae50-d27646d6ed40" providerId="ADAL" clId="{4BAF946C-C1BF-4773-8BDC-5288F330ED1E}" dt="2025-09-18T10:36:38.078" v="384" actId="680"/>
        <pc:sldMkLst>
          <pc:docMk/>
          <pc:sldMk cId="1286692613" sldId="269"/>
        </pc:sldMkLst>
      </pc:sldChg>
      <pc:sldChg chg="addSp delSp add del setBg delDesignElem">
        <pc:chgData name="Julie Donaldson" userId="197f01db-955d-4886-ae50-d27646d6ed40" providerId="ADAL" clId="{4BAF946C-C1BF-4773-8BDC-5288F330ED1E}" dt="2025-09-25T12:36:10.244" v="474"/>
        <pc:sldMkLst>
          <pc:docMk/>
          <pc:sldMk cId="2187710772" sldId="269"/>
        </pc:sldMkLst>
        <pc:spChg chg="add del">
          <ac:chgData name="Julie Donaldson" userId="197f01db-955d-4886-ae50-d27646d6ed40" providerId="ADAL" clId="{4BAF946C-C1BF-4773-8BDC-5288F330ED1E}" dt="2025-09-25T12:36:10.244" v="474"/>
          <ac:spMkLst>
            <pc:docMk/>
            <pc:sldMk cId="2187710772" sldId="269"/>
            <ac:spMk id="32" creationId="{1F4CE8D0-9D01-1FDB-836D-E3138A98E90C}"/>
          </ac:spMkLst>
        </pc:spChg>
        <pc:spChg chg="add del">
          <ac:chgData name="Julie Donaldson" userId="197f01db-955d-4886-ae50-d27646d6ed40" providerId="ADAL" clId="{4BAF946C-C1BF-4773-8BDC-5288F330ED1E}" dt="2025-09-25T12:36:10.244" v="474"/>
          <ac:spMkLst>
            <pc:docMk/>
            <pc:sldMk cId="2187710772" sldId="269"/>
            <ac:spMk id="33" creationId="{72C5DB48-47DE-9AF1-55B8-6CA4F487CD50}"/>
          </ac:spMkLst>
        </pc:spChg>
      </pc:sldChg>
      <pc:sldChg chg="new del">
        <pc:chgData name="Julie Donaldson" userId="197f01db-955d-4886-ae50-d27646d6ed40" providerId="ADAL" clId="{4BAF946C-C1BF-4773-8BDC-5288F330ED1E}" dt="2025-08-14T08:56:57.310" v="355" actId="47"/>
        <pc:sldMkLst>
          <pc:docMk/>
          <pc:sldMk cId="2503061017" sldId="269"/>
        </pc:sldMkLst>
      </pc:sldChg>
      <pc:sldChg chg="addSp delSp modSp new del mod setBg setClrOvrMap">
        <pc:chgData name="Julie Donaldson" userId="197f01db-955d-4886-ae50-d27646d6ed40" providerId="ADAL" clId="{4BAF946C-C1BF-4773-8BDC-5288F330ED1E}" dt="2025-09-25T12:32:37.635" v="471" actId="2696"/>
        <pc:sldMkLst>
          <pc:docMk/>
          <pc:sldMk cId="2800202944" sldId="269"/>
        </pc:sldMkLst>
        <pc:graphicFrameChg chg="add mod modGraphic">
          <ac:chgData name="Julie Donaldson" userId="197f01db-955d-4886-ae50-d27646d6ed40" providerId="ADAL" clId="{4BAF946C-C1BF-4773-8BDC-5288F330ED1E}" dt="2025-09-25T12:31:42.061" v="470" actId="20577"/>
          <ac:graphicFrameMkLst>
            <pc:docMk/>
            <pc:sldMk cId="2800202944" sldId="269"/>
            <ac:graphicFrameMk id="2" creationId="{9BD1B3BE-93EB-1502-1714-76447CAB07C3}"/>
          </ac:graphicFrameMkLst>
        </pc:graphicFrameChg>
      </pc:sldChg>
      <pc:sldChg chg="addSp modSp new mod">
        <pc:chgData name="Julie Donaldson" userId="197f01db-955d-4886-ae50-d27646d6ed40" providerId="ADAL" clId="{4BAF946C-C1BF-4773-8BDC-5288F330ED1E}" dt="2025-09-25T12:31:03.296" v="447"/>
        <pc:sldMkLst>
          <pc:docMk/>
          <pc:sldMk cId="707234822" sldId="270"/>
        </pc:sldMkLst>
        <pc:graphicFrameChg chg="add mod modGraphic">
          <ac:chgData name="Julie Donaldson" userId="197f01db-955d-4886-ae50-d27646d6ed40" providerId="ADAL" clId="{4BAF946C-C1BF-4773-8BDC-5288F330ED1E}" dt="2025-09-25T12:31:03.296" v="447"/>
          <ac:graphicFrameMkLst>
            <pc:docMk/>
            <pc:sldMk cId="707234822" sldId="270"/>
            <ac:graphicFrameMk id="3" creationId="{3EB07599-10BA-06EF-A46C-E33DE76BBD0D}"/>
          </ac:graphicFrameMkLst>
        </pc:graphicFrameChg>
      </pc:sldChg>
      <pc:sldChg chg="addSp modSp new del mod">
        <pc:chgData name="Julie Donaldson" userId="197f01db-955d-4886-ae50-d27646d6ed40" providerId="ADAL" clId="{4BAF946C-C1BF-4773-8BDC-5288F330ED1E}" dt="2025-09-25T12:46:08.182" v="719" actId="47"/>
        <pc:sldMkLst>
          <pc:docMk/>
          <pc:sldMk cId="224090217" sldId="271"/>
        </pc:sldMkLst>
        <pc:spChg chg="mod">
          <ac:chgData name="Julie Donaldson" userId="197f01db-955d-4886-ae50-d27646d6ed40" providerId="ADAL" clId="{4BAF946C-C1BF-4773-8BDC-5288F330ED1E}" dt="2025-09-25T12:42:54.829" v="652" actId="20577"/>
          <ac:spMkLst>
            <pc:docMk/>
            <pc:sldMk cId="224090217" sldId="271"/>
            <ac:spMk id="2" creationId="{5726B76F-CC2D-BD34-C6C7-08442CFC90B9}"/>
          </ac:spMkLst>
        </pc:spChg>
        <pc:graphicFrameChg chg="add mod modGraphic">
          <ac:chgData name="Julie Donaldson" userId="197f01db-955d-4886-ae50-d27646d6ed40" providerId="ADAL" clId="{4BAF946C-C1BF-4773-8BDC-5288F330ED1E}" dt="2025-09-25T12:44:04.924" v="696" actId="113"/>
          <ac:graphicFrameMkLst>
            <pc:docMk/>
            <pc:sldMk cId="224090217" sldId="271"/>
            <ac:graphicFrameMk id="3" creationId="{22C43F55-8530-DDF6-2D6B-3E4B4FE0D9FD}"/>
          </ac:graphicFrameMkLst>
        </pc:graphicFrameChg>
      </pc:sldChg>
      <pc:sldChg chg="addSp modSp new del mod ord">
        <pc:chgData name="Julie Donaldson" userId="197f01db-955d-4886-ae50-d27646d6ed40" providerId="ADAL" clId="{4BAF946C-C1BF-4773-8BDC-5288F330ED1E}" dt="2025-09-25T12:39:36.540" v="638" actId="47"/>
        <pc:sldMkLst>
          <pc:docMk/>
          <pc:sldMk cId="289431618" sldId="271"/>
        </pc:sldMkLst>
        <pc:graphicFrameChg chg="add mod modGraphic">
          <ac:chgData name="Julie Donaldson" userId="197f01db-955d-4886-ae50-d27646d6ed40" providerId="ADAL" clId="{4BAF946C-C1BF-4773-8BDC-5288F330ED1E}" dt="2025-09-25T12:37:12.639" v="556" actId="20577"/>
          <ac:graphicFrameMkLst>
            <pc:docMk/>
            <pc:sldMk cId="289431618" sldId="271"/>
            <ac:graphicFrameMk id="2" creationId="{3E9A506A-ED49-E1B7-2B08-67E662752237}"/>
          </ac:graphicFrameMkLst>
        </pc:graphicFrameChg>
      </pc:sldChg>
      <pc:sldChg chg="new del">
        <pc:chgData name="Julie Donaldson" userId="197f01db-955d-4886-ae50-d27646d6ed40" providerId="ADAL" clId="{4BAF946C-C1BF-4773-8BDC-5288F330ED1E}" dt="2025-09-25T12:39:51.983" v="643" actId="680"/>
        <pc:sldMkLst>
          <pc:docMk/>
          <pc:sldMk cId="181999290" sldId="272"/>
        </pc:sldMkLst>
      </pc:sldChg>
      <pc:sldChg chg="addSp modSp new del mod">
        <pc:chgData name="Julie Donaldson" userId="197f01db-955d-4886-ae50-d27646d6ed40" providerId="ADAL" clId="{4BAF946C-C1BF-4773-8BDC-5288F330ED1E}" dt="2025-09-25T12:39:37.954" v="639" actId="47"/>
        <pc:sldMkLst>
          <pc:docMk/>
          <pc:sldMk cId="1671942615" sldId="272"/>
        </pc:sldMkLst>
        <pc:graphicFrameChg chg="add mod modGraphic">
          <ac:chgData name="Julie Donaldson" userId="197f01db-955d-4886-ae50-d27646d6ed40" providerId="ADAL" clId="{4BAF946C-C1BF-4773-8BDC-5288F330ED1E}" dt="2025-09-25T12:37:58.856" v="593" actId="20577"/>
          <ac:graphicFrameMkLst>
            <pc:docMk/>
            <pc:sldMk cId="1671942615" sldId="272"/>
            <ac:graphicFrameMk id="2" creationId="{8EEEB3B7-0137-39AF-086A-2BEE04886414}"/>
          </ac:graphicFrameMkLst>
        </pc:graphicFrameChg>
      </pc:sldChg>
      <pc:sldChg chg="addSp modSp new mod">
        <pc:chgData name="Julie Donaldson" userId="197f01db-955d-4886-ae50-d27646d6ed40" providerId="ADAL" clId="{4BAF946C-C1BF-4773-8BDC-5288F330ED1E}" dt="2025-09-25T13:05:10.839" v="807" actId="255"/>
        <pc:sldMkLst>
          <pc:docMk/>
          <pc:sldMk cId="2666893832" sldId="272"/>
        </pc:sldMkLst>
        <pc:spChg chg="mod">
          <ac:chgData name="Julie Donaldson" userId="197f01db-955d-4886-ae50-d27646d6ed40" providerId="ADAL" clId="{4BAF946C-C1BF-4773-8BDC-5288F330ED1E}" dt="2025-09-25T12:44:16.268" v="703" actId="20577"/>
          <ac:spMkLst>
            <pc:docMk/>
            <pc:sldMk cId="2666893832" sldId="272"/>
            <ac:spMk id="2" creationId="{F998EB37-CE0A-D266-4D3A-72CAC66F6537}"/>
          </ac:spMkLst>
        </pc:spChg>
        <pc:graphicFrameChg chg="add mod modGraphic">
          <ac:chgData name="Julie Donaldson" userId="197f01db-955d-4886-ae50-d27646d6ed40" providerId="ADAL" clId="{4BAF946C-C1BF-4773-8BDC-5288F330ED1E}" dt="2025-09-25T13:05:10.839" v="807" actId="255"/>
          <ac:graphicFrameMkLst>
            <pc:docMk/>
            <pc:sldMk cId="2666893832" sldId="272"/>
            <ac:graphicFrameMk id="3" creationId="{091E08ED-8069-ACF4-7E70-FAF809EB0D70}"/>
          </ac:graphicFrameMkLst>
        </pc:graphicFrameChg>
      </pc:sldChg>
      <pc:sldChg chg="new del">
        <pc:chgData name="Julie Donaldson" userId="197f01db-955d-4886-ae50-d27646d6ed40" providerId="ADAL" clId="{4BAF946C-C1BF-4773-8BDC-5288F330ED1E}" dt="2025-09-25T12:38:18.066" v="597" actId="680"/>
        <pc:sldMkLst>
          <pc:docMk/>
          <pc:sldMk cId="624940253" sldId="273"/>
        </pc:sldMkLst>
      </pc:sldChg>
      <pc:sldChg chg="addSp modSp new del mod">
        <pc:chgData name="Julie Donaldson" userId="197f01db-955d-4886-ae50-d27646d6ed40" providerId="ADAL" clId="{4BAF946C-C1BF-4773-8BDC-5288F330ED1E}" dt="2025-09-25T12:39:39.870" v="640" actId="47"/>
        <pc:sldMkLst>
          <pc:docMk/>
          <pc:sldMk cId="3005427072" sldId="273"/>
        </pc:sldMkLst>
        <pc:graphicFrameChg chg="add mod modGraphic">
          <ac:chgData name="Julie Donaldson" userId="197f01db-955d-4886-ae50-d27646d6ed40" providerId="ADAL" clId="{4BAF946C-C1BF-4773-8BDC-5288F330ED1E}" dt="2025-09-25T12:39:17.675" v="637" actId="14734"/>
          <ac:graphicFrameMkLst>
            <pc:docMk/>
            <pc:sldMk cId="3005427072" sldId="273"/>
            <ac:graphicFrameMk id="2" creationId="{D7D8272E-3BA8-4B97-098D-918BC96BB286}"/>
          </ac:graphicFrameMkLst>
        </pc:graphicFrameChg>
      </pc:sldChg>
      <pc:sldChg chg="addSp delSp modSp new add del mod">
        <pc:chgData name="Julie Donaldson" userId="197f01db-955d-4886-ae50-d27646d6ed40" providerId="ADAL" clId="{4BAF946C-C1BF-4773-8BDC-5288F330ED1E}" dt="2025-09-25T12:55:10.511" v="784" actId="47"/>
        <pc:sldMkLst>
          <pc:docMk/>
          <pc:sldMk cId="3022980289" sldId="273"/>
        </pc:sldMkLst>
        <pc:spChg chg="del mod">
          <ac:chgData name="Julie Donaldson" userId="197f01db-955d-4886-ae50-d27646d6ed40" providerId="ADAL" clId="{4BAF946C-C1BF-4773-8BDC-5288F330ED1E}" dt="2025-09-25T12:47:38.940" v="742" actId="478"/>
          <ac:spMkLst>
            <pc:docMk/>
            <pc:sldMk cId="3022980289" sldId="273"/>
            <ac:spMk id="2" creationId="{335A6FC1-F985-50CE-2B63-3C92DCF929B0}"/>
          </ac:spMkLst>
        </pc:spChg>
        <pc:spChg chg="add mod">
          <ac:chgData name="Julie Donaldson" userId="197f01db-955d-4886-ae50-d27646d6ed40" providerId="ADAL" clId="{4BAF946C-C1BF-4773-8BDC-5288F330ED1E}" dt="2025-09-25T12:47:39.466" v="743" actId="20577"/>
          <ac:spMkLst>
            <pc:docMk/>
            <pc:sldMk cId="3022980289" sldId="273"/>
            <ac:spMk id="4" creationId="{4D017B05-C401-6BAA-3F1A-72CA2444E5B1}"/>
          </ac:spMkLst>
        </pc:spChg>
      </pc:sldChg>
      <pc:sldChg chg="addSp modSp new mod">
        <pc:chgData name="Julie Donaldson" userId="197f01db-955d-4886-ae50-d27646d6ed40" providerId="ADAL" clId="{4BAF946C-C1BF-4773-8BDC-5288F330ED1E}" dt="2025-09-25T13:06:43.934" v="826" actId="14100"/>
        <pc:sldMkLst>
          <pc:docMk/>
          <pc:sldMk cId="2341690689" sldId="274"/>
        </pc:sldMkLst>
        <pc:spChg chg="mod">
          <ac:chgData name="Julie Donaldson" userId="197f01db-955d-4886-ae50-d27646d6ed40" providerId="ADAL" clId="{4BAF946C-C1BF-4773-8BDC-5288F330ED1E}" dt="2025-09-25T13:05:38.951" v="814" actId="20577"/>
          <ac:spMkLst>
            <pc:docMk/>
            <pc:sldMk cId="2341690689" sldId="274"/>
            <ac:spMk id="2" creationId="{C7D675EA-1BC6-25B9-D71A-39524FA92019}"/>
          </ac:spMkLst>
        </pc:spChg>
        <pc:graphicFrameChg chg="add mod modGraphic">
          <ac:chgData name="Julie Donaldson" userId="197f01db-955d-4886-ae50-d27646d6ed40" providerId="ADAL" clId="{4BAF946C-C1BF-4773-8BDC-5288F330ED1E}" dt="2025-09-25T12:55:03.459" v="778" actId="14100"/>
          <ac:graphicFrameMkLst>
            <pc:docMk/>
            <pc:sldMk cId="2341690689" sldId="274"/>
            <ac:graphicFrameMk id="3" creationId="{6F336B74-4682-5A25-B2E8-BD78BC126A05}"/>
          </ac:graphicFrameMkLst>
        </pc:graphicFrameChg>
        <pc:graphicFrameChg chg="add mod modGraphic">
          <ac:chgData name="Julie Donaldson" userId="197f01db-955d-4886-ae50-d27646d6ed40" providerId="ADAL" clId="{4BAF946C-C1BF-4773-8BDC-5288F330ED1E}" dt="2025-09-25T13:06:43.934" v="826" actId="14100"/>
          <ac:graphicFrameMkLst>
            <pc:docMk/>
            <pc:sldMk cId="2341690689" sldId="274"/>
            <ac:graphicFrameMk id="4" creationId="{75ABB21D-2BC3-FA41-C9F2-772E09413ECB}"/>
          </ac:graphicFrameMkLst>
        </pc:graphicFrameChg>
      </pc:sldChg>
      <pc:sldChg chg="addSp modSp new mod">
        <pc:chgData name="Julie Donaldson" userId="197f01db-955d-4886-ae50-d27646d6ed40" providerId="ADAL" clId="{4BAF946C-C1BF-4773-8BDC-5288F330ED1E}" dt="2025-09-25T13:05:20.602" v="808" actId="14734"/>
        <pc:sldMkLst>
          <pc:docMk/>
          <pc:sldMk cId="3732271316" sldId="275"/>
        </pc:sldMkLst>
        <pc:spChg chg="mod">
          <ac:chgData name="Julie Donaldson" userId="197f01db-955d-4886-ae50-d27646d6ed40" providerId="ADAL" clId="{4BAF946C-C1BF-4773-8BDC-5288F330ED1E}" dt="2025-09-25T12:46:19.745" v="726" actId="20577"/>
          <ac:spMkLst>
            <pc:docMk/>
            <pc:sldMk cId="3732271316" sldId="275"/>
            <ac:spMk id="2" creationId="{48ACBA77-D247-6632-BBCE-67C355AE5A89}"/>
          </ac:spMkLst>
        </pc:spChg>
        <pc:graphicFrameChg chg="add mod modGraphic">
          <ac:chgData name="Julie Donaldson" userId="197f01db-955d-4886-ae50-d27646d6ed40" providerId="ADAL" clId="{4BAF946C-C1BF-4773-8BDC-5288F330ED1E}" dt="2025-09-25T13:05:20.602" v="808" actId="14734"/>
          <ac:graphicFrameMkLst>
            <pc:docMk/>
            <pc:sldMk cId="3732271316" sldId="275"/>
            <ac:graphicFrameMk id="3" creationId="{640B0AC9-8096-F827-2A95-7D382E5F4BB2}"/>
          </ac:graphicFrameMkLst>
        </pc:graphicFrameChg>
      </pc:sldChg>
      <pc:sldChg chg="addSp modSp new mod">
        <pc:chgData name="Julie Donaldson" userId="197f01db-955d-4886-ae50-d27646d6ed40" providerId="ADAL" clId="{4BAF946C-C1BF-4773-8BDC-5288F330ED1E}" dt="2025-09-25T13:04:39.061" v="799" actId="14734"/>
        <pc:sldMkLst>
          <pc:docMk/>
          <pc:sldMk cId="779280622" sldId="276"/>
        </pc:sldMkLst>
        <pc:spChg chg="mod">
          <ac:chgData name="Julie Donaldson" userId="197f01db-955d-4886-ae50-d27646d6ed40" providerId="ADAL" clId="{4BAF946C-C1BF-4773-8BDC-5288F330ED1E}" dt="2025-09-25T13:04:11.411" v="793" actId="20577"/>
          <ac:spMkLst>
            <pc:docMk/>
            <pc:sldMk cId="779280622" sldId="276"/>
            <ac:spMk id="2" creationId="{D7B18ED1-D628-EC84-E78E-D2219CD2802F}"/>
          </ac:spMkLst>
        </pc:spChg>
        <pc:graphicFrameChg chg="add mod modGraphic">
          <ac:chgData name="Julie Donaldson" userId="197f01db-955d-4886-ae50-d27646d6ed40" providerId="ADAL" clId="{4BAF946C-C1BF-4773-8BDC-5288F330ED1E}" dt="2025-09-25T13:04:39.061" v="799" actId="14734"/>
          <ac:graphicFrameMkLst>
            <pc:docMk/>
            <pc:sldMk cId="779280622" sldId="276"/>
            <ac:graphicFrameMk id="3" creationId="{A8ADE17E-A005-9C7D-BCAF-BBF97FE108A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BF7689F3-618A-4549-B8F3-8221974A2EFD}" type="datetimeFigureOut">
              <a:rPr lang="en-GB" smtClean="0"/>
              <a:t>25/09/2025</a:t>
            </a:fld>
            <a:endParaRPr lang="en-GB" dirty="0"/>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DF426F71-9546-490F-8525-057ADA711988}" type="slidenum">
              <a:rPr lang="en-GB" smtClean="0"/>
              <a:t>‹#›</a:t>
            </a:fld>
            <a:endParaRPr lang="en-GB" dirty="0"/>
          </a:p>
        </p:txBody>
      </p:sp>
    </p:spTree>
    <p:extLst>
      <p:ext uri="{BB962C8B-B14F-4D97-AF65-F5344CB8AC3E}">
        <p14:creationId xmlns:p14="http://schemas.microsoft.com/office/powerpoint/2010/main" val="1769038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F426F71-9546-490F-8525-057ADA711988}" type="slidenum">
              <a:rPr lang="en-GB" smtClean="0"/>
              <a:t>2</a:t>
            </a:fld>
            <a:endParaRPr lang="en-GB" dirty="0"/>
          </a:p>
        </p:txBody>
      </p:sp>
    </p:spTree>
    <p:extLst>
      <p:ext uri="{BB962C8B-B14F-4D97-AF65-F5344CB8AC3E}">
        <p14:creationId xmlns:p14="http://schemas.microsoft.com/office/powerpoint/2010/main" val="1298877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GB"/>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5453ADB-4376-4E39-88AD-899FEFE9E3AB}" type="datetimeFigureOut">
              <a:rPr lang="en-GB" smtClean="0"/>
              <a:t>25/09/2025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FDDEB6C-D0D6-4DB8-8909-5E12E56502DB}" type="slidenum">
              <a:rPr lang="en-GB" smtClean="0"/>
              <a:t>‹#›</a:t>
            </a:fld>
            <a:endParaRPr lang="en-GB" dirty="0"/>
          </a:p>
        </p:txBody>
      </p:sp>
    </p:spTree>
    <p:extLst>
      <p:ext uri="{BB962C8B-B14F-4D97-AF65-F5344CB8AC3E}">
        <p14:creationId xmlns:p14="http://schemas.microsoft.com/office/powerpoint/2010/main" val="348194226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dirty="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35453ADB-4376-4E39-88AD-899FEFE9E3AB}" type="datetimeFigureOut">
              <a:rPr lang="en-GB" smtClean="0"/>
              <a:t>25/09/2025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FDDEB6C-D0D6-4DB8-8909-5E12E56502DB}" type="slidenum">
              <a:rPr lang="en-GB" smtClean="0"/>
              <a:t>‹#›</a:t>
            </a:fld>
            <a:endParaRPr lang="en-GB" dirty="0"/>
          </a:p>
        </p:txBody>
      </p:sp>
    </p:spTree>
    <p:extLst>
      <p:ext uri="{BB962C8B-B14F-4D97-AF65-F5344CB8AC3E}">
        <p14:creationId xmlns:p14="http://schemas.microsoft.com/office/powerpoint/2010/main" val="2512073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GB"/>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4" name="Date Placeholder 3"/>
          <p:cNvSpPr>
            <a:spLocks noGrp="1"/>
          </p:cNvSpPr>
          <p:nvPr>
            <p:ph type="dt" sz="half" idx="10"/>
          </p:nvPr>
        </p:nvSpPr>
        <p:spPr/>
        <p:txBody>
          <a:bodyPr/>
          <a:lstStyle/>
          <a:p>
            <a:fld id="{35453ADB-4376-4E39-88AD-899FEFE9E3AB}" type="datetimeFigureOut">
              <a:rPr lang="en-GB" smtClean="0"/>
              <a:t>25/09/2025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FDDEB6C-D0D6-4DB8-8909-5E12E56502DB}" type="slidenum">
              <a:rPr lang="en-GB" smtClean="0"/>
              <a:t>‹#›</a:t>
            </a:fld>
            <a:endParaRPr lang="en-GB" dirty="0"/>
          </a:p>
        </p:txBody>
      </p:sp>
    </p:spTree>
    <p:extLst>
      <p:ext uri="{BB962C8B-B14F-4D97-AF65-F5344CB8AC3E}">
        <p14:creationId xmlns:p14="http://schemas.microsoft.com/office/powerpoint/2010/main" val="1914395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GB"/>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GB"/>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4" name="Date Placeholder 3"/>
          <p:cNvSpPr>
            <a:spLocks noGrp="1"/>
          </p:cNvSpPr>
          <p:nvPr>
            <p:ph type="dt" sz="half" idx="10"/>
          </p:nvPr>
        </p:nvSpPr>
        <p:spPr/>
        <p:txBody>
          <a:bodyPr/>
          <a:lstStyle/>
          <a:p>
            <a:fld id="{35453ADB-4376-4E39-88AD-899FEFE9E3AB}" type="datetimeFigureOut">
              <a:rPr lang="en-GB" smtClean="0"/>
              <a:t>25/09/2025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FDDEB6C-D0D6-4DB8-8909-5E12E56502DB}" type="slidenum">
              <a:rPr lang="en-GB" smtClean="0"/>
              <a:t>‹#›</a:t>
            </a:fld>
            <a:endParaRPr lang="en-GB"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6243772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5453ADB-4376-4E39-88AD-899FEFE9E3AB}" type="datetimeFigureOut">
              <a:rPr lang="en-GB" smtClean="0"/>
              <a:t>25/09/2025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FDDEB6C-D0D6-4DB8-8909-5E12E56502DB}" type="slidenum">
              <a:rPr lang="en-GB" smtClean="0"/>
              <a:t>‹#›</a:t>
            </a:fld>
            <a:endParaRPr lang="en-GB" dirty="0"/>
          </a:p>
        </p:txBody>
      </p:sp>
    </p:spTree>
    <p:extLst>
      <p:ext uri="{BB962C8B-B14F-4D97-AF65-F5344CB8AC3E}">
        <p14:creationId xmlns:p14="http://schemas.microsoft.com/office/powerpoint/2010/main" val="30275006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GB"/>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5453ADB-4376-4E39-88AD-899FEFE9E3AB}" type="datetimeFigureOut">
              <a:rPr lang="en-GB" smtClean="0"/>
              <a:t>25/09/2025</a:t>
            </a:fld>
            <a:endParaRPr lang="en-GB" dirty="0"/>
          </a:p>
        </p:txBody>
      </p:sp>
      <p:sp>
        <p:nvSpPr>
          <p:cNvPr id="4"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FDDEB6C-D0D6-4DB8-8909-5E12E56502DB}" type="slidenum">
              <a:rPr lang="en-GB" smtClean="0"/>
              <a:t>‹#›</a:t>
            </a:fld>
            <a:endParaRPr lang="en-GB" dirty="0"/>
          </a:p>
        </p:txBody>
      </p:sp>
    </p:spTree>
    <p:extLst>
      <p:ext uri="{BB962C8B-B14F-4D97-AF65-F5344CB8AC3E}">
        <p14:creationId xmlns:p14="http://schemas.microsoft.com/office/powerpoint/2010/main" val="11179896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GB"/>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dirty="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dirty="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dirty="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5453ADB-4376-4E39-88AD-899FEFE9E3AB}" type="datetimeFigureOut">
              <a:rPr lang="en-GB" smtClean="0"/>
              <a:t>25/09/2025</a:t>
            </a:fld>
            <a:endParaRPr lang="en-GB" dirty="0"/>
          </a:p>
        </p:txBody>
      </p:sp>
      <p:sp>
        <p:nvSpPr>
          <p:cNvPr id="4"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FDDEB6C-D0D6-4DB8-8909-5E12E56502DB}" type="slidenum">
              <a:rPr lang="en-GB" smtClean="0"/>
              <a:t>‹#›</a:t>
            </a:fld>
            <a:endParaRPr lang="en-GB" dirty="0"/>
          </a:p>
        </p:txBody>
      </p:sp>
    </p:spTree>
    <p:extLst>
      <p:ext uri="{BB962C8B-B14F-4D97-AF65-F5344CB8AC3E}">
        <p14:creationId xmlns:p14="http://schemas.microsoft.com/office/powerpoint/2010/main" val="29561698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5453ADB-4376-4E39-88AD-899FEFE9E3AB}" type="datetimeFigureOut">
              <a:rPr lang="en-GB" smtClean="0"/>
              <a:t>25/09/2025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FDDEB6C-D0D6-4DB8-8909-5E12E56502DB}" type="slidenum">
              <a:rPr lang="en-GB" smtClean="0"/>
              <a:t>‹#›</a:t>
            </a:fld>
            <a:endParaRPr lang="en-GB" dirty="0"/>
          </a:p>
        </p:txBody>
      </p:sp>
    </p:spTree>
    <p:extLst>
      <p:ext uri="{BB962C8B-B14F-4D97-AF65-F5344CB8AC3E}">
        <p14:creationId xmlns:p14="http://schemas.microsoft.com/office/powerpoint/2010/main" val="22741469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GB"/>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5453ADB-4376-4E39-88AD-899FEFE9E3AB}" type="datetimeFigureOut">
              <a:rPr lang="en-GB" smtClean="0"/>
              <a:t>25/09/2025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FDDEB6C-D0D6-4DB8-8909-5E12E56502DB}" type="slidenum">
              <a:rPr lang="en-GB" smtClean="0"/>
              <a:t>‹#›</a:t>
            </a:fld>
            <a:endParaRPr lang="en-GB" dirty="0"/>
          </a:p>
        </p:txBody>
      </p:sp>
    </p:spTree>
    <p:extLst>
      <p:ext uri="{BB962C8B-B14F-4D97-AF65-F5344CB8AC3E}">
        <p14:creationId xmlns:p14="http://schemas.microsoft.com/office/powerpoint/2010/main" val="2913968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3"/>
          <p:cNvSpPr>
            <a:spLocks noGrp="1"/>
          </p:cNvSpPr>
          <p:nvPr>
            <p:ph type="dt" sz="half" idx="10"/>
          </p:nvPr>
        </p:nvSpPr>
        <p:spPr/>
        <p:txBody>
          <a:bodyPr/>
          <a:lstStyle/>
          <a:p>
            <a:fld id="{35453ADB-4376-4E39-88AD-899FEFE9E3AB}" type="datetimeFigureOut">
              <a:rPr lang="en-GB" smtClean="0"/>
              <a:t>25/09/2025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FDDEB6C-D0D6-4DB8-8909-5E12E56502DB}" type="slidenum">
              <a:rPr lang="en-GB" smtClean="0"/>
              <a:t>‹#›</a:t>
            </a:fld>
            <a:endParaRPr lang="en-GB" dirty="0"/>
          </a:p>
        </p:txBody>
      </p:sp>
    </p:spTree>
    <p:extLst>
      <p:ext uri="{BB962C8B-B14F-4D97-AF65-F5344CB8AC3E}">
        <p14:creationId xmlns:p14="http://schemas.microsoft.com/office/powerpoint/2010/main" val="680769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5453ADB-4376-4E39-88AD-899FEFE9E3AB}" type="datetimeFigureOut">
              <a:rPr lang="en-GB" smtClean="0"/>
              <a:t>25/09/2025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FDDEB6C-D0D6-4DB8-8909-5E12E56502DB}" type="slidenum">
              <a:rPr lang="en-GB" smtClean="0"/>
              <a:t>‹#›</a:t>
            </a:fld>
            <a:endParaRPr lang="en-GB" dirty="0"/>
          </a:p>
        </p:txBody>
      </p:sp>
    </p:spTree>
    <p:extLst>
      <p:ext uri="{BB962C8B-B14F-4D97-AF65-F5344CB8AC3E}">
        <p14:creationId xmlns:p14="http://schemas.microsoft.com/office/powerpoint/2010/main" val="3616086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5453ADB-4376-4E39-88AD-899FEFE9E3AB}" type="datetimeFigureOut">
              <a:rPr lang="en-GB" smtClean="0"/>
              <a:t>25/09/2025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FDDEB6C-D0D6-4DB8-8909-5E12E56502DB}" type="slidenum">
              <a:rPr lang="en-GB" smtClean="0"/>
              <a:t>‹#›</a:t>
            </a:fld>
            <a:endParaRPr lang="en-GB" dirty="0"/>
          </a:p>
        </p:txBody>
      </p:sp>
    </p:spTree>
    <p:extLst>
      <p:ext uri="{BB962C8B-B14F-4D97-AF65-F5344CB8AC3E}">
        <p14:creationId xmlns:p14="http://schemas.microsoft.com/office/powerpoint/2010/main" val="3695299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5453ADB-4376-4E39-88AD-899FEFE9E3AB}" type="datetimeFigureOut">
              <a:rPr lang="en-GB" smtClean="0"/>
              <a:t>25/09/2025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CFDDEB6C-D0D6-4DB8-8909-5E12E56502DB}" type="slidenum">
              <a:rPr lang="en-GB" smtClean="0"/>
              <a:t>‹#›</a:t>
            </a:fld>
            <a:endParaRPr lang="en-GB" dirty="0"/>
          </a:p>
        </p:txBody>
      </p:sp>
    </p:spTree>
    <p:extLst>
      <p:ext uri="{BB962C8B-B14F-4D97-AF65-F5344CB8AC3E}">
        <p14:creationId xmlns:p14="http://schemas.microsoft.com/office/powerpoint/2010/main" val="2706387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7" name="Date Placeholder 2"/>
          <p:cNvSpPr>
            <a:spLocks noGrp="1"/>
          </p:cNvSpPr>
          <p:nvPr>
            <p:ph type="dt" sz="half" idx="10"/>
          </p:nvPr>
        </p:nvSpPr>
        <p:spPr/>
        <p:txBody>
          <a:bodyPr/>
          <a:lstStyle/>
          <a:p>
            <a:fld id="{35453ADB-4376-4E39-88AD-899FEFE9E3AB}" type="datetimeFigureOut">
              <a:rPr lang="en-GB" smtClean="0"/>
              <a:t>25/09/2025</a:t>
            </a:fld>
            <a:endParaRPr lang="en-GB" dirty="0"/>
          </a:p>
        </p:txBody>
      </p:sp>
      <p:sp>
        <p:nvSpPr>
          <p:cNvPr id="5" name="Footer Placeholder 3"/>
          <p:cNvSpPr>
            <a:spLocks noGrp="1"/>
          </p:cNvSpPr>
          <p:nvPr>
            <p:ph type="ftr" sz="quarter" idx="11"/>
          </p:nvPr>
        </p:nvSpPr>
        <p:spPr/>
        <p:txBody>
          <a:bodyPr/>
          <a:lstStyle/>
          <a:p>
            <a:endParaRPr lang="en-GB" dirty="0"/>
          </a:p>
        </p:txBody>
      </p:sp>
      <p:sp>
        <p:nvSpPr>
          <p:cNvPr id="6" name="Slide Number Placeholder 4"/>
          <p:cNvSpPr>
            <a:spLocks noGrp="1"/>
          </p:cNvSpPr>
          <p:nvPr>
            <p:ph type="sldNum" sz="quarter" idx="12"/>
          </p:nvPr>
        </p:nvSpPr>
        <p:spPr/>
        <p:txBody>
          <a:bodyPr/>
          <a:lstStyle/>
          <a:p>
            <a:fld id="{CFDDEB6C-D0D6-4DB8-8909-5E12E56502DB}" type="slidenum">
              <a:rPr lang="en-GB" smtClean="0"/>
              <a:t>‹#›</a:t>
            </a:fld>
            <a:endParaRPr lang="en-GB" dirty="0"/>
          </a:p>
        </p:txBody>
      </p:sp>
    </p:spTree>
    <p:extLst>
      <p:ext uri="{BB962C8B-B14F-4D97-AF65-F5344CB8AC3E}">
        <p14:creationId xmlns:p14="http://schemas.microsoft.com/office/powerpoint/2010/main" val="1882951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5453ADB-4376-4E39-88AD-899FEFE9E3AB}" type="datetimeFigureOut">
              <a:rPr lang="en-GB" smtClean="0"/>
              <a:t>25/09/2025</a:t>
            </a:fld>
            <a:endParaRPr lang="en-GB" dirty="0"/>
          </a:p>
        </p:txBody>
      </p:sp>
      <p:sp>
        <p:nvSpPr>
          <p:cNvPr id="5" name="Footer Placeholder 2"/>
          <p:cNvSpPr>
            <a:spLocks noGrp="1"/>
          </p:cNvSpPr>
          <p:nvPr>
            <p:ph type="ftr" sz="quarter" idx="11"/>
          </p:nvPr>
        </p:nvSpPr>
        <p:spPr/>
        <p:txBody>
          <a:bodyPr/>
          <a:lstStyle/>
          <a:p>
            <a:endParaRPr lang="en-GB" dirty="0"/>
          </a:p>
        </p:txBody>
      </p:sp>
      <p:sp>
        <p:nvSpPr>
          <p:cNvPr id="6" name="Slide Number Placeholder 3"/>
          <p:cNvSpPr>
            <a:spLocks noGrp="1"/>
          </p:cNvSpPr>
          <p:nvPr>
            <p:ph type="sldNum" sz="quarter" idx="12"/>
          </p:nvPr>
        </p:nvSpPr>
        <p:spPr/>
        <p:txBody>
          <a:bodyPr/>
          <a:lstStyle/>
          <a:p>
            <a:fld id="{CFDDEB6C-D0D6-4DB8-8909-5E12E56502DB}" type="slidenum">
              <a:rPr lang="en-GB" smtClean="0"/>
              <a:t>‹#›</a:t>
            </a:fld>
            <a:endParaRPr lang="en-GB" dirty="0"/>
          </a:p>
        </p:txBody>
      </p:sp>
    </p:spTree>
    <p:extLst>
      <p:ext uri="{BB962C8B-B14F-4D97-AF65-F5344CB8AC3E}">
        <p14:creationId xmlns:p14="http://schemas.microsoft.com/office/powerpoint/2010/main" val="555746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GB"/>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7" name="Date Placeholder 4"/>
          <p:cNvSpPr>
            <a:spLocks noGrp="1"/>
          </p:cNvSpPr>
          <p:nvPr>
            <p:ph type="dt" sz="half" idx="10"/>
          </p:nvPr>
        </p:nvSpPr>
        <p:spPr/>
        <p:txBody>
          <a:bodyPr/>
          <a:lstStyle/>
          <a:p>
            <a:fld id="{35453ADB-4376-4E39-88AD-899FEFE9E3AB}" type="datetimeFigureOut">
              <a:rPr lang="en-GB" smtClean="0"/>
              <a:t>25/09/2025</a:t>
            </a:fld>
            <a:endParaRPr lang="en-GB" dirty="0"/>
          </a:p>
        </p:txBody>
      </p:sp>
      <p:sp>
        <p:nvSpPr>
          <p:cNvPr id="5" name="Footer Placeholder 5"/>
          <p:cNvSpPr>
            <a:spLocks noGrp="1"/>
          </p:cNvSpPr>
          <p:nvPr>
            <p:ph type="ftr" sz="quarter" idx="11"/>
          </p:nvPr>
        </p:nvSpPr>
        <p:spPr/>
        <p:txBody>
          <a:bodyPr/>
          <a:lstStyle/>
          <a:p>
            <a:endParaRPr lang="en-GB" dirty="0"/>
          </a:p>
        </p:txBody>
      </p:sp>
      <p:sp>
        <p:nvSpPr>
          <p:cNvPr id="6" name="Slide Number Placeholder 6"/>
          <p:cNvSpPr>
            <a:spLocks noGrp="1"/>
          </p:cNvSpPr>
          <p:nvPr>
            <p:ph type="sldNum" sz="quarter" idx="12"/>
          </p:nvPr>
        </p:nvSpPr>
        <p:spPr/>
        <p:txBody>
          <a:bodyPr/>
          <a:lstStyle/>
          <a:p>
            <a:fld id="{CFDDEB6C-D0D6-4DB8-8909-5E12E56502DB}" type="slidenum">
              <a:rPr lang="en-GB" smtClean="0"/>
              <a:t>‹#›</a:t>
            </a:fld>
            <a:endParaRPr lang="en-GB" dirty="0"/>
          </a:p>
        </p:txBody>
      </p:sp>
    </p:spTree>
    <p:extLst>
      <p:ext uri="{BB962C8B-B14F-4D97-AF65-F5344CB8AC3E}">
        <p14:creationId xmlns:p14="http://schemas.microsoft.com/office/powerpoint/2010/main" val="116525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dirty="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35453ADB-4376-4E39-88AD-899FEFE9E3AB}" type="datetimeFigureOut">
              <a:rPr lang="en-GB" smtClean="0"/>
              <a:t>25/09/2025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FDDEB6C-D0D6-4DB8-8909-5E12E56502DB}" type="slidenum">
              <a:rPr lang="en-GB" smtClean="0"/>
              <a:t>‹#›</a:t>
            </a:fld>
            <a:endParaRPr lang="en-GB" dirty="0"/>
          </a:p>
        </p:txBody>
      </p:sp>
    </p:spTree>
    <p:extLst>
      <p:ext uri="{BB962C8B-B14F-4D97-AF65-F5344CB8AC3E}">
        <p14:creationId xmlns:p14="http://schemas.microsoft.com/office/powerpoint/2010/main" val="586734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GB"/>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5453ADB-4376-4E39-88AD-899FEFE9E3AB}" type="datetimeFigureOut">
              <a:rPr lang="en-GB" smtClean="0"/>
              <a:t>25/09/2025</a:t>
            </a:fld>
            <a:endParaRPr lang="en-GB"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FDDEB6C-D0D6-4DB8-8909-5E12E56502DB}" type="slidenum">
              <a:rPr lang="en-GB" smtClean="0"/>
              <a:t>‹#›</a:t>
            </a:fld>
            <a:endParaRPr lang="en-GB" dirty="0"/>
          </a:p>
        </p:txBody>
      </p:sp>
    </p:spTree>
    <p:extLst>
      <p:ext uri="{BB962C8B-B14F-4D97-AF65-F5344CB8AC3E}">
        <p14:creationId xmlns:p14="http://schemas.microsoft.com/office/powerpoint/2010/main" val="187737711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6A222EB-A81E-4238-B08D-AAB1828C8E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E014676C-074B-475A-8346-9C901C86C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dirty="0"/>
          </a:p>
        </p:txBody>
      </p:sp>
      <p:cxnSp>
        <p:nvCxnSpPr>
          <p:cNvPr id="12" name="Straight Connector 11">
            <a:extLst>
              <a:ext uri="{FF2B5EF4-FFF2-40B4-BE49-F238E27FC236}">
                <a16:creationId xmlns:a16="http://schemas.microsoft.com/office/drawing/2014/main" id="{179C4C8E-197B-4679-AE96-B5147F971C9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56687" y="1930986"/>
            <a:ext cx="0" cy="3200400"/>
          </a:xfrm>
          <a:prstGeom prst="line">
            <a:avLst/>
          </a:prstGeom>
          <a:ln w="15875" cap="sq">
            <a:solidFill>
              <a:schemeClr val="tx2">
                <a:alpha val="70000"/>
              </a:schemeClr>
            </a:solidFill>
            <a:miter lim="800000"/>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0F14D4BB-5BDC-CB9B-0B6F-FCFF547D9E48}"/>
              </a:ext>
            </a:extLst>
          </p:cNvPr>
          <p:cNvSpPr>
            <a:spLocks noGrp="1"/>
          </p:cNvSpPr>
          <p:nvPr>
            <p:ph type="subTitle" idx="1"/>
          </p:nvPr>
        </p:nvSpPr>
        <p:spPr>
          <a:xfrm>
            <a:off x="1154955" y="1266958"/>
            <a:ext cx="2904124" cy="4528457"/>
          </a:xfrm>
        </p:spPr>
        <p:txBody>
          <a:bodyPr anchor="ctr">
            <a:normAutofit/>
          </a:bodyPr>
          <a:lstStyle/>
          <a:p>
            <a:pPr algn="r"/>
            <a:r>
              <a:rPr lang="en-GB" dirty="0">
                <a:solidFill>
                  <a:schemeClr val="tx2"/>
                </a:solidFill>
              </a:rPr>
              <a:t>2025-2026</a:t>
            </a:r>
          </a:p>
        </p:txBody>
      </p:sp>
      <p:sp>
        <p:nvSpPr>
          <p:cNvPr id="2" name="Title 1">
            <a:extLst>
              <a:ext uri="{FF2B5EF4-FFF2-40B4-BE49-F238E27FC236}">
                <a16:creationId xmlns:a16="http://schemas.microsoft.com/office/drawing/2014/main" id="{395F5FCD-4050-966B-4808-C867FF0B61E3}"/>
              </a:ext>
            </a:extLst>
          </p:cNvPr>
          <p:cNvSpPr>
            <a:spLocks noGrp="1"/>
          </p:cNvSpPr>
          <p:nvPr>
            <p:ph type="ctrTitle"/>
          </p:nvPr>
        </p:nvSpPr>
        <p:spPr>
          <a:xfrm>
            <a:off x="4654295" y="1266958"/>
            <a:ext cx="6808362" cy="4528457"/>
          </a:xfrm>
        </p:spPr>
        <p:txBody>
          <a:bodyPr anchor="ctr">
            <a:normAutofit/>
          </a:bodyPr>
          <a:lstStyle/>
          <a:p>
            <a:r>
              <a:rPr lang="en-GB" dirty="0"/>
              <a:t>High School Menu Information</a:t>
            </a:r>
          </a:p>
        </p:txBody>
      </p:sp>
    </p:spTree>
    <p:extLst>
      <p:ext uri="{BB962C8B-B14F-4D97-AF65-F5344CB8AC3E}">
        <p14:creationId xmlns:p14="http://schemas.microsoft.com/office/powerpoint/2010/main" val="635625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8" name="Picture 27">
            <a:extLst>
              <a:ext uri="{FF2B5EF4-FFF2-40B4-BE49-F238E27FC236}">
                <a16:creationId xmlns:a16="http://schemas.microsoft.com/office/drawing/2014/main" id="{41B68C77-138E-4BF7-A276-BD0C78A4219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29" name="Picture 28">
            <a:extLst>
              <a:ext uri="{FF2B5EF4-FFF2-40B4-BE49-F238E27FC236}">
                <a16:creationId xmlns:a16="http://schemas.microsoft.com/office/drawing/2014/main" id="{7C268552-D473-46ED-B1B8-422042C4DEF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30" name="Oval 29">
            <a:extLst>
              <a:ext uri="{FF2B5EF4-FFF2-40B4-BE49-F238E27FC236}">
                <a16:creationId xmlns:a16="http://schemas.microsoft.com/office/drawing/2014/main" id="{4AC0CD9D-7610-4620-93B4-798CCD9AB5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pic>
        <p:nvPicPr>
          <p:cNvPr id="31" name="Picture 30">
            <a:extLst>
              <a:ext uri="{FF2B5EF4-FFF2-40B4-BE49-F238E27FC236}">
                <a16:creationId xmlns:a16="http://schemas.microsoft.com/office/drawing/2014/main" id="{B9238B3E-24AA-439A-B527-6C5DF6D7214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32" name="Picture 31">
            <a:extLst>
              <a:ext uri="{FF2B5EF4-FFF2-40B4-BE49-F238E27FC236}">
                <a16:creationId xmlns:a16="http://schemas.microsoft.com/office/drawing/2014/main" id="{69F01145-BEA3-4CBF-AA21-10077B948CA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33" name="Rectangle 32">
            <a:extLst>
              <a:ext uri="{FF2B5EF4-FFF2-40B4-BE49-F238E27FC236}">
                <a16:creationId xmlns:a16="http://schemas.microsoft.com/office/drawing/2014/main" id="{DE4D62F9-188E-4530-84C2-24BDEE4BEB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dirty="0"/>
          </a:p>
        </p:txBody>
      </p:sp>
      <p:sp useBgFill="1">
        <p:nvSpPr>
          <p:cNvPr id="34" name="Rectangle 33">
            <a:extLst>
              <a:ext uri="{FF2B5EF4-FFF2-40B4-BE49-F238E27FC236}">
                <a16:creationId xmlns:a16="http://schemas.microsoft.com/office/drawing/2014/main" id="{D27CF008-4B18-436D-B2D5-C1346C1243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
            <a:ext cx="12191695" cy="473074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CE22DAD8-5F67-4B73-ADA9-06EF381F7A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36" name="Freeform 16">
            <a:extLst>
              <a:ext uri="{FF2B5EF4-FFF2-40B4-BE49-F238E27FC236}">
                <a16:creationId xmlns:a16="http://schemas.microsoft.com/office/drawing/2014/main" id="{E4F17063-EDA4-417B-946F-BA357F3B3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3753695"/>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tx2">
              <a:alpha val="20000"/>
            </a:schemeClr>
          </a:solidFill>
          <a:ln>
            <a:noFill/>
          </a:ln>
        </p:spPr>
        <p:txBody>
          <a:bodyPr rtlCol="0" anchor="ctr"/>
          <a:lstStyle/>
          <a:p>
            <a:pPr algn="ctr"/>
            <a:endParaRPr lang="en-US" dirty="0">
              <a:solidFill>
                <a:schemeClr val="tx1"/>
              </a:solidFill>
            </a:endParaRPr>
          </a:p>
        </p:txBody>
      </p:sp>
      <p:sp>
        <p:nvSpPr>
          <p:cNvPr id="37" name="Freeform: Shape 25">
            <a:extLst>
              <a:ext uri="{FF2B5EF4-FFF2-40B4-BE49-F238E27FC236}">
                <a16:creationId xmlns:a16="http://schemas.microsoft.com/office/drawing/2014/main" id="{D36F3EEA-55D4-4677-80E7-92D00B8F34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55533"/>
            <a:ext cx="12192000" cy="2802467"/>
          </a:xfrm>
          <a:custGeom>
            <a:avLst/>
            <a:gdLst>
              <a:gd name="connsiteX0" fmla="*/ 1 w 12192000"/>
              <a:gd name="connsiteY0" fmla="*/ 0 h 2802467"/>
              <a:gd name="connsiteX1" fmla="*/ 71932 w 12192000"/>
              <a:gd name="connsiteY1" fmla="*/ 12261 h 2802467"/>
              <a:gd name="connsiteX2" fmla="*/ 282848 w 12192000"/>
              <a:gd name="connsiteY2" fmla="*/ 48342 h 2802467"/>
              <a:gd name="connsiteX3" fmla="*/ 436464 w 12192000"/>
              <a:gd name="connsiteY3" fmla="*/ 73565 h 2802467"/>
              <a:gd name="connsiteX4" fmla="*/ 619339 w 12192000"/>
              <a:gd name="connsiteY4" fmla="*/ 100188 h 2802467"/>
              <a:gd name="connsiteX5" fmla="*/ 836351 w 12192000"/>
              <a:gd name="connsiteY5" fmla="*/ 132066 h 2802467"/>
              <a:gd name="connsiteX6" fmla="*/ 1076528 w 12192000"/>
              <a:gd name="connsiteY6" fmla="*/ 165696 h 2802467"/>
              <a:gd name="connsiteX7" fmla="*/ 1347183 w 12192000"/>
              <a:gd name="connsiteY7" fmla="*/ 201077 h 2802467"/>
              <a:gd name="connsiteX8" fmla="*/ 1642223 w 12192000"/>
              <a:gd name="connsiteY8" fmla="*/ 238560 h 2802467"/>
              <a:gd name="connsiteX9" fmla="*/ 1962864 w 12192000"/>
              <a:gd name="connsiteY9" fmla="*/ 276043 h 2802467"/>
              <a:gd name="connsiteX10" fmla="*/ 2304232 w 12192000"/>
              <a:gd name="connsiteY10" fmla="*/ 314226 h 2802467"/>
              <a:gd name="connsiteX11" fmla="*/ 2672421 w 12192000"/>
              <a:gd name="connsiteY11" fmla="*/ 349608 h 2802467"/>
              <a:gd name="connsiteX12" fmla="*/ 3057678 w 12192000"/>
              <a:gd name="connsiteY12" fmla="*/ 383587 h 2802467"/>
              <a:gd name="connsiteX13" fmla="*/ 3464881 w 12192000"/>
              <a:gd name="connsiteY13" fmla="*/ 414415 h 2802467"/>
              <a:gd name="connsiteX14" fmla="*/ 3889152 w 12192000"/>
              <a:gd name="connsiteY14" fmla="*/ 443840 h 2802467"/>
              <a:gd name="connsiteX15" fmla="*/ 4331710 w 12192000"/>
              <a:gd name="connsiteY15" fmla="*/ 471515 h 2802467"/>
              <a:gd name="connsiteX16" fmla="*/ 4558476 w 12192000"/>
              <a:gd name="connsiteY16" fmla="*/ 481323 h 2802467"/>
              <a:gd name="connsiteX17" fmla="*/ 4790118 w 12192000"/>
              <a:gd name="connsiteY17" fmla="*/ 492183 h 2802467"/>
              <a:gd name="connsiteX18" fmla="*/ 5025418 w 12192000"/>
              <a:gd name="connsiteY18" fmla="*/ 502342 h 2802467"/>
              <a:gd name="connsiteX19" fmla="*/ 5261937 w 12192000"/>
              <a:gd name="connsiteY19" fmla="*/ 508998 h 2802467"/>
              <a:gd name="connsiteX20" fmla="*/ 5503332 w 12192000"/>
              <a:gd name="connsiteY20" fmla="*/ 514953 h 2802467"/>
              <a:gd name="connsiteX21" fmla="*/ 5747166 w 12192000"/>
              <a:gd name="connsiteY21" fmla="*/ 521259 h 2802467"/>
              <a:gd name="connsiteX22" fmla="*/ 5995877 w 12192000"/>
              <a:gd name="connsiteY22" fmla="*/ 525462 h 2802467"/>
              <a:gd name="connsiteX23" fmla="*/ 6247026 w 12192000"/>
              <a:gd name="connsiteY23" fmla="*/ 525462 h 2802467"/>
              <a:gd name="connsiteX24" fmla="*/ 6500613 w 12192000"/>
              <a:gd name="connsiteY24" fmla="*/ 527564 h 2802467"/>
              <a:gd name="connsiteX25" fmla="*/ 6756639 w 12192000"/>
              <a:gd name="connsiteY25" fmla="*/ 525462 h 2802467"/>
              <a:gd name="connsiteX26" fmla="*/ 7016322 w 12192000"/>
              <a:gd name="connsiteY26" fmla="*/ 521259 h 2802467"/>
              <a:gd name="connsiteX27" fmla="*/ 7276005 w 12192000"/>
              <a:gd name="connsiteY27" fmla="*/ 517405 h 2802467"/>
              <a:gd name="connsiteX28" fmla="*/ 7539345 w 12192000"/>
              <a:gd name="connsiteY28" fmla="*/ 508998 h 2802467"/>
              <a:gd name="connsiteX29" fmla="*/ 7805124 w 12192000"/>
              <a:gd name="connsiteY29" fmla="*/ 500240 h 2802467"/>
              <a:gd name="connsiteX30" fmla="*/ 8070903 w 12192000"/>
              <a:gd name="connsiteY30" fmla="*/ 490081 h 2802467"/>
              <a:gd name="connsiteX31" fmla="*/ 8339121 w 12192000"/>
              <a:gd name="connsiteY31" fmla="*/ 475719 h 2802467"/>
              <a:gd name="connsiteX32" fmla="*/ 8609776 w 12192000"/>
              <a:gd name="connsiteY32" fmla="*/ 458553 h 2802467"/>
              <a:gd name="connsiteX33" fmla="*/ 8881651 w 12192000"/>
              <a:gd name="connsiteY33" fmla="*/ 442089 h 2802467"/>
              <a:gd name="connsiteX34" fmla="*/ 9153526 w 12192000"/>
              <a:gd name="connsiteY34" fmla="*/ 421070 h 2802467"/>
              <a:gd name="connsiteX35" fmla="*/ 9429058 w 12192000"/>
              <a:gd name="connsiteY35" fmla="*/ 395848 h 2802467"/>
              <a:gd name="connsiteX36" fmla="*/ 9700933 w 12192000"/>
              <a:gd name="connsiteY36" fmla="*/ 370626 h 2802467"/>
              <a:gd name="connsiteX37" fmla="*/ 9977684 w 12192000"/>
              <a:gd name="connsiteY37" fmla="*/ 341550 h 2802467"/>
              <a:gd name="connsiteX38" fmla="*/ 10255655 w 12192000"/>
              <a:gd name="connsiteY38" fmla="*/ 309672 h 2802467"/>
              <a:gd name="connsiteX39" fmla="*/ 10529968 w 12192000"/>
              <a:gd name="connsiteY39" fmla="*/ 276043 h 2802467"/>
              <a:gd name="connsiteX40" fmla="*/ 10807939 w 12192000"/>
              <a:gd name="connsiteY40" fmla="*/ 236808 h 2802467"/>
              <a:gd name="connsiteX41" fmla="*/ 11084690 w 12192000"/>
              <a:gd name="connsiteY41" fmla="*/ 194771 h 2802467"/>
              <a:gd name="connsiteX42" fmla="*/ 11362661 w 12192000"/>
              <a:gd name="connsiteY42" fmla="*/ 153085 h 2802467"/>
              <a:gd name="connsiteX43" fmla="*/ 11639412 w 12192000"/>
              <a:gd name="connsiteY43" fmla="*/ 104392 h 2802467"/>
              <a:gd name="connsiteX44" fmla="*/ 11914945 w 12192000"/>
              <a:gd name="connsiteY44" fmla="*/ 54648 h 2802467"/>
              <a:gd name="connsiteX45" fmla="*/ 12191696 w 12192000"/>
              <a:gd name="connsiteY45" fmla="*/ 2452 h 2802467"/>
              <a:gd name="connsiteX46" fmla="*/ 12191696 w 12192000"/>
              <a:gd name="connsiteY46" fmla="*/ 2236410 h 2802467"/>
              <a:gd name="connsiteX47" fmla="*/ 12192000 w 12192000"/>
              <a:gd name="connsiteY47" fmla="*/ 2236410 h 2802467"/>
              <a:gd name="connsiteX48" fmla="*/ 12192000 w 12192000"/>
              <a:gd name="connsiteY48" fmla="*/ 2802467 h 2802467"/>
              <a:gd name="connsiteX49" fmla="*/ 12191696 w 12192000"/>
              <a:gd name="connsiteY49" fmla="*/ 2802467 h 2802467"/>
              <a:gd name="connsiteX50" fmla="*/ 0 w 12192000"/>
              <a:gd name="connsiteY50" fmla="*/ 2802467 h 2802467"/>
              <a:gd name="connsiteX51" fmla="*/ 0 w 12192000"/>
              <a:gd name="connsiteY51" fmla="*/ 2236410 h 2802467"/>
              <a:gd name="connsiteX52" fmla="*/ 1 w 12192000"/>
              <a:gd name="connsiteY52" fmla="*/ 2236410 h 280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2192000" h="2802467">
                <a:moveTo>
                  <a:pt x="1" y="0"/>
                </a:moveTo>
                <a:lnTo>
                  <a:pt x="71932" y="12261"/>
                </a:lnTo>
                <a:lnTo>
                  <a:pt x="282848" y="48342"/>
                </a:lnTo>
                <a:lnTo>
                  <a:pt x="436464" y="73565"/>
                </a:lnTo>
                <a:lnTo>
                  <a:pt x="619339" y="100188"/>
                </a:lnTo>
                <a:lnTo>
                  <a:pt x="836351" y="132066"/>
                </a:lnTo>
                <a:lnTo>
                  <a:pt x="1076528" y="165696"/>
                </a:lnTo>
                <a:lnTo>
                  <a:pt x="1347183" y="201077"/>
                </a:lnTo>
                <a:lnTo>
                  <a:pt x="1642223" y="238560"/>
                </a:lnTo>
                <a:lnTo>
                  <a:pt x="1962864" y="276043"/>
                </a:lnTo>
                <a:lnTo>
                  <a:pt x="2304232" y="314226"/>
                </a:lnTo>
                <a:lnTo>
                  <a:pt x="2672421" y="349608"/>
                </a:lnTo>
                <a:lnTo>
                  <a:pt x="3057678" y="383587"/>
                </a:lnTo>
                <a:lnTo>
                  <a:pt x="3464881" y="414415"/>
                </a:lnTo>
                <a:lnTo>
                  <a:pt x="3889152" y="443840"/>
                </a:lnTo>
                <a:lnTo>
                  <a:pt x="4331710" y="471515"/>
                </a:lnTo>
                <a:lnTo>
                  <a:pt x="4558476" y="481323"/>
                </a:lnTo>
                <a:lnTo>
                  <a:pt x="4790118" y="492183"/>
                </a:lnTo>
                <a:lnTo>
                  <a:pt x="5025418" y="502342"/>
                </a:lnTo>
                <a:lnTo>
                  <a:pt x="5261937" y="508998"/>
                </a:lnTo>
                <a:lnTo>
                  <a:pt x="5503332" y="514953"/>
                </a:lnTo>
                <a:lnTo>
                  <a:pt x="5747166" y="521259"/>
                </a:lnTo>
                <a:lnTo>
                  <a:pt x="5995877" y="525462"/>
                </a:lnTo>
                <a:lnTo>
                  <a:pt x="6247026" y="525462"/>
                </a:lnTo>
                <a:lnTo>
                  <a:pt x="6500613" y="527564"/>
                </a:lnTo>
                <a:lnTo>
                  <a:pt x="6756639" y="525462"/>
                </a:lnTo>
                <a:lnTo>
                  <a:pt x="7016322" y="521259"/>
                </a:lnTo>
                <a:lnTo>
                  <a:pt x="7276005" y="517405"/>
                </a:lnTo>
                <a:lnTo>
                  <a:pt x="7539345" y="508998"/>
                </a:lnTo>
                <a:lnTo>
                  <a:pt x="7805124" y="500240"/>
                </a:lnTo>
                <a:lnTo>
                  <a:pt x="8070903" y="490081"/>
                </a:lnTo>
                <a:lnTo>
                  <a:pt x="8339121" y="475719"/>
                </a:lnTo>
                <a:lnTo>
                  <a:pt x="8609776" y="458553"/>
                </a:lnTo>
                <a:lnTo>
                  <a:pt x="8881651" y="442089"/>
                </a:lnTo>
                <a:lnTo>
                  <a:pt x="9153526" y="421070"/>
                </a:lnTo>
                <a:lnTo>
                  <a:pt x="9429058" y="395848"/>
                </a:lnTo>
                <a:lnTo>
                  <a:pt x="9700933" y="370626"/>
                </a:lnTo>
                <a:lnTo>
                  <a:pt x="9977684" y="341550"/>
                </a:lnTo>
                <a:lnTo>
                  <a:pt x="10255655" y="309672"/>
                </a:lnTo>
                <a:lnTo>
                  <a:pt x="10529968" y="276043"/>
                </a:lnTo>
                <a:lnTo>
                  <a:pt x="10807939" y="236808"/>
                </a:lnTo>
                <a:lnTo>
                  <a:pt x="11084690" y="194771"/>
                </a:lnTo>
                <a:lnTo>
                  <a:pt x="11362661" y="153085"/>
                </a:lnTo>
                <a:lnTo>
                  <a:pt x="11639412" y="104392"/>
                </a:lnTo>
                <a:lnTo>
                  <a:pt x="11914945" y="54648"/>
                </a:lnTo>
                <a:lnTo>
                  <a:pt x="12191696" y="2452"/>
                </a:lnTo>
                <a:lnTo>
                  <a:pt x="12191696" y="2236410"/>
                </a:lnTo>
                <a:lnTo>
                  <a:pt x="12192000" y="2236410"/>
                </a:lnTo>
                <a:lnTo>
                  <a:pt x="12192000" y="2802467"/>
                </a:lnTo>
                <a:lnTo>
                  <a:pt x="12191696" y="2802467"/>
                </a:lnTo>
                <a:lnTo>
                  <a:pt x="0" y="2802467"/>
                </a:lnTo>
                <a:lnTo>
                  <a:pt x="0" y="2236410"/>
                </a:lnTo>
                <a:lnTo>
                  <a:pt x="1" y="2236410"/>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A4BB6E9-455F-982A-7856-D56C92FD042D}"/>
              </a:ext>
            </a:extLst>
          </p:cNvPr>
          <p:cNvSpPr>
            <a:spLocks noGrp="1"/>
          </p:cNvSpPr>
          <p:nvPr>
            <p:ph type="title"/>
          </p:nvPr>
        </p:nvSpPr>
        <p:spPr>
          <a:xfrm>
            <a:off x="636916" y="4854346"/>
            <a:ext cx="9149350" cy="868026"/>
          </a:xfrm>
        </p:spPr>
        <p:txBody>
          <a:bodyPr vert="horz" lIns="91440" tIns="45720" rIns="91440" bIns="45720" rtlCol="0" anchor="b">
            <a:normAutofit/>
          </a:bodyPr>
          <a:lstStyle/>
          <a:p>
            <a:r>
              <a:rPr lang="en-US" sz="4800" b="0" i="0" kern="1200" dirty="0">
                <a:solidFill>
                  <a:srgbClr val="EBEBEB"/>
                </a:solidFill>
                <a:latin typeface="+mj-lt"/>
                <a:ea typeface="+mj-ea"/>
                <a:cs typeface="+mj-cs"/>
              </a:rPr>
              <a:t>Snacks</a:t>
            </a:r>
          </a:p>
        </p:txBody>
      </p:sp>
      <p:graphicFrame>
        <p:nvGraphicFramePr>
          <p:cNvPr id="3" name="Table 2">
            <a:extLst>
              <a:ext uri="{FF2B5EF4-FFF2-40B4-BE49-F238E27FC236}">
                <a16:creationId xmlns:a16="http://schemas.microsoft.com/office/drawing/2014/main" id="{1ECBFD17-97C3-0855-8418-2C8FB6B0079D}"/>
              </a:ext>
            </a:extLst>
          </p:cNvPr>
          <p:cNvGraphicFramePr>
            <a:graphicFrameLocks noGrp="1"/>
          </p:cNvGraphicFramePr>
          <p:nvPr>
            <p:extLst>
              <p:ext uri="{D42A27DB-BD31-4B8C-83A1-F6EECF244321}">
                <p14:modId xmlns:p14="http://schemas.microsoft.com/office/powerpoint/2010/main" val="2423491370"/>
              </p:ext>
            </p:extLst>
          </p:nvPr>
        </p:nvGraphicFramePr>
        <p:xfrm>
          <a:off x="978447" y="640080"/>
          <a:ext cx="8807819" cy="3840632"/>
        </p:xfrm>
        <a:graphic>
          <a:graphicData uri="http://schemas.openxmlformats.org/drawingml/2006/table">
            <a:tbl>
              <a:tblPr>
                <a:tableStyleId>{5C22544A-7EE6-4342-B048-85BDC9FD1C3A}</a:tableStyleId>
              </a:tblPr>
              <a:tblGrid>
                <a:gridCol w="1099508">
                  <a:extLst>
                    <a:ext uri="{9D8B030D-6E8A-4147-A177-3AD203B41FA5}">
                      <a16:colId xmlns:a16="http://schemas.microsoft.com/office/drawing/2014/main" val="1053774269"/>
                    </a:ext>
                  </a:extLst>
                </a:gridCol>
                <a:gridCol w="1337907">
                  <a:extLst>
                    <a:ext uri="{9D8B030D-6E8A-4147-A177-3AD203B41FA5}">
                      <a16:colId xmlns:a16="http://schemas.microsoft.com/office/drawing/2014/main" val="3493335057"/>
                    </a:ext>
                  </a:extLst>
                </a:gridCol>
                <a:gridCol w="3924714">
                  <a:extLst>
                    <a:ext uri="{9D8B030D-6E8A-4147-A177-3AD203B41FA5}">
                      <a16:colId xmlns:a16="http://schemas.microsoft.com/office/drawing/2014/main" val="1712242213"/>
                    </a:ext>
                  </a:extLst>
                </a:gridCol>
                <a:gridCol w="2445690">
                  <a:extLst>
                    <a:ext uri="{9D8B030D-6E8A-4147-A177-3AD203B41FA5}">
                      <a16:colId xmlns:a16="http://schemas.microsoft.com/office/drawing/2014/main" val="262393618"/>
                    </a:ext>
                  </a:extLst>
                </a:gridCol>
              </a:tblGrid>
              <a:tr h="424712">
                <a:tc>
                  <a:txBody>
                    <a:bodyPr/>
                    <a:lstStyle/>
                    <a:p>
                      <a:pPr algn="ctr" fontAlgn="ctr">
                        <a:buNone/>
                      </a:pPr>
                      <a:r>
                        <a:rPr lang="en-GB" sz="1000" b="1" u="none" strike="noStrike" dirty="0">
                          <a:effectLst/>
                        </a:rPr>
                        <a:t>C151156 - 160g</a:t>
                      </a:r>
                      <a:endParaRPr lang="en-GB" sz="1000" b="1" i="0" u="none" strike="noStrike" dirty="0">
                        <a:solidFill>
                          <a:srgbClr val="000000"/>
                        </a:solidFill>
                        <a:effectLst/>
                        <a:latin typeface="Aptos Narrow" panose="020B0004020202020204" pitchFamily="34" charset="0"/>
                      </a:endParaRPr>
                    </a:p>
                  </a:txBody>
                  <a:tcPr marL="5506" marR="5506" marT="5506" marB="0" anchor="ctr"/>
                </a:tc>
                <a:tc>
                  <a:txBody>
                    <a:bodyPr/>
                    <a:lstStyle/>
                    <a:p>
                      <a:pPr algn="ctr" fontAlgn="ctr">
                        <a:buNone/>
                      </a:pPr>
                      <a:r>
                        <a:rPr lang="en-GB" sz="1000" b="1" u="none" strike="noStrike" dirty="0">
                          <a:effectLst/>
                        </a:rPr>
                        <a:t>120170 - Boka Bar</a:t>
                      </a:r>
                      <a:endParaRPr lang="en-GB" sz="1000" b="1" i="0" u="none" strike="noStrike" dirty="0">
                        <a:solidFill>
                          <a:srgbClr val="000000"/>
                        </a:solidFill>
                        <a:effectLst/>
                        <a:latin typeface="Aptos Narrow" panose="020B0004020202020204" pitchFamily="34" charset="0"/>
                      </a:endParaRPr>
                    </a:p>
                  </a:txBody>
                  <a:tcPr marL="5506" marR="5506" marT="5506" marB="0" anchor="ctr"/>
                </a:tc>
                <a:tc>
                  <a:txBody>
                    <a:bodyPr/>
                    <a:lstStyle/>
                    <a:p>
                      <a:pPr algn="ctr" fontAlgn="ctr">
                        <a:buNone/>
                      </a:pPr>
                      <a:r>
                        <a:rPr lang="en-GB" sz="1000" b="1" u="none" strike="noStrike" dirty="0">
                          <a:effectLst/>
                        </a:rPr>
                        <a:t>135222 - Reduced sugar waffle (only to be sold as an individual item)</a:t>
                      </a:r>
                      <a:endParaRPr lang="en-GB" sz="1000" b="1" i="0" u="none" strike="noStrike" dirty="0">
                        <a:solidFill>
                          <a:srgbClr val="000000"/>
                        </a:solidFill>
                        <a:effectLst/>
                        <a:latin typeface="Aptos Narrow" panose="020B0004020202020204" pitchFamily="34" charset="0"/>
                      </a:endParaRPr>
                    </a:p>
                  </a:txBody>
                  <a:tcPr marL="5506" marR="5506" marT="5506" marB="0" anchor="ctr"/>
                </a:tc>
                <a:tc>
                  <a:txBody>
                    <a:bodyPr/>
                    <a:lstStyle/>
                    <a:p>
                      <a:pPr algn="ctr" fontAlgn="ctr">
                        <a:buNone/>
                      </a:pPr>
                      <a:r>
                        <a:rPr lang="en-GB" sz="1000" b="1" u="none" strike="noStrike" dirty="0">
                          <a:effectLst/>
                        </a:rPr>
                        <a:t>134539 - Harvest Lentil Rings</a:t>
                      </a:r>
                      <a:endParaRPr lang="en-GB" sz="1000" b="1" i="0" u="none" strike="noStrike" dirty="0">
                        <a:solidFill>
                          <a:srgbClr val="000000"/>
                        </a:solidFill>
                        <a:effectLst/>
                        <a:latin typeface="Aptos Narrow" panose="020B0004020202020204" pitchFamily="34" charset="0"/>
                      </a:endParaRPr>
                    </a:p>
                  </a:txBody>
                  <a:tcPr marL="5506" marR="5506" marT="5506" marB="0" anchor="ctr"/>
                </a:tc>
                <a:extLst>
                  <a:ext uri="{0D108BD9-81ED-4DB2-BD59-A6C34878D82A}">
                    <a16:rowId xmlns:a16="http://schemas.microsoft.com/office/drawing/2014/main" val="3227250088"/>
                  </a:ext>
                </a:extLst>
              </a:tr>
              <a:tr h="237976">
                <a:tc>
                  <a:txBody>
                    <a:bodyPr/>
                    <a:lstStyle/>
                    <a:p>
                      <a:pPr algn="ctr" fontAlgn="ctr">
                        <a:buNone/>
                      </a:pPr>
                      <a:r>
                        <a:rPr lang="en-GB" sz="1000" b="1" u="none" strike="noStrike" dirty="0">
                          <a:effectLst/>
                        </a:rPr>
                        <a:t>C31541 - 150g</a:t>
                      </a:r>
                      <a:endParaRPr lang="en-GB" sz="1000" b="1" i="0" u="none" strike="noStrike" dirty="0">
                        <a:solidFill>
                          <a:srgbClr val="000000"/>
                        </a:solidFill>
                        <a:effectLst/>
                        <a:latin typeface="Aptos Narrow" panose="020B0004020202020204" pitchFamily="34" charset="0"/>
                      </a:endParaRPr>
                    </a:p>
                  </a:txBody>
                  <a:tcPr marL="5506" marR="5506" marT="5506" marB="0" anchor="ctr"/>
                </a:tc>
                <a:tc>
                  <a:txBody>
                    <a:bodyPr/>
                    <a:lstStyle/>
                    <a:p>
                      <a:pPr algn="ctr" fontAlgn="ctr">
                        <a:buNone/>
                      </a:pPr>
                      <a:r>
                        <a:rPr lang="en-GB" sz="1000" b="1" u="none" strike="noStrike" dirty="0">
                          <a:effectLst/>
                        </a:rPr>
                        <a:t>120171 - Boka Bar</a:t>
                      </a:r>
                      <a:endParaRPr lang="en-GB" sz="1000" b="1" i="0" u="none" strike="noStrike" dirty="0">
                        <a:solidFill>
                          <a:srgbClr val="000000"/>
                        </a:solidFill>
                        <a:effectLst/>
                        <a:latin typeface="Aptos Narrow" panose="020B0004020202020204" pitchFamily="34" charset="0"/>
                      </a:endParaRPr>
                    </a:p>
                  </a:txBody>
                  <a:tcPr marL="5506" marR="5506" marT="5506" marB="0" anchor="ctr"/>
                </a:tc>
                <a:tc>
                  <a:txBody>
                    <a:bodyPr/>
                    <a:lstStyle/>
                    <a:p>
                      <a:pPr algn="ctr" fontAlgn="ctr">
                        <a:buNone/>
                      </a:pPr>
                      <a:r>
                        <a:rPr lang="en-GB" sz="1000" b="1" u="none" strike="noStrike" dirty="0">
                          <a:effectLst/>
                        </a:rPr>
                        <a:t>Pancake - 151665 (only to be sold as an individual item)</a:t>
                      </a:r>
                      <a:endParaRPr lang="en-GB" sz="1000" b="1" i="0" u="none" strike="noStrike" dirty="0">
                        <a:solidFill>
                          <a:srgbClr val="000000"/>
                        </a:solidFill>
                        <a:effectLst/>
                        <a:latin typeface="Aptos Narrow" panose="020B0004020202020204" pitchFamily="34" charset="0"/>
                      </a:endParaRPr>
                    </a:p>
                  </a:txBody>
                  <a:tcPr marL="5506" marR="5506" marT="5506" marB="0" anchor="ctr"/>
                </a:tc>
                <a:tc>
                  <a:txBody>
                    <a:bodyPr/>
                    <a:lstStyle/>
                    <a:p>
                      <a:pPr algn="ctr" fontAlgn="ctr">
                        <a:buNone/>
                      </a:pPr>
                      <a:r>
                        <a:rPr lang="en-GB" sz="1000" b="1" u="none" strike="noStrike" dirty="0">
                          <a:effectLst/>
                        </a:rPr>
                        <a:t>85595 - Snack a Jacks</a:t>
                      </a:r>
                      <a:endParaRPr lang="en-GB" sz="1000" b="1" i="0" u="none" strike="noStrike" dirty="0">
                        <a:solidFill>
                          <a:srgbClr val="000000"/>
                        </a:solidFill>
                        <a:effectLst/>
                        <a:latin typeface="Aptos Narrow" panose="020B0004020202020204" pitchFamily="34" charset="0"/>
                      </a:endParaRPr>
                    </a:p>
                  </a:txBody>
                  <a:tcPr marL="5506" marR="5506" marT="5506" marB="0" anchor="ctr"/>
                </a:tc>
                <a:extLst>
                  <a:ext uri="{0D108BD9-81ED-4DB2-BD59-A6C34878D82A}">
                    <a16:rowId xmlns:a16="http://schemas.microsoft.com/office/drawing/2014/main" val="1123978849"/>
                  </a:ext>
                </a:extLst>
              </a:tr>
              <a:tr h="424712">
                <a:tc>
                  <a:txBody>
                    <a:bodyPr/>
                    <a:lstStyle/>
                    <a:p>
                      <a:pPr algn="ctr" fontAlgn="ctr">
                        <a:buNone/>
                      </a:pPr>
                      <a:r>
                        <a:rPr lang="en-GB" sz="1000" b="1" u="none" strike="noStrike" dirty="0">
                          <a:effectLst/>
                        </a:rPr>
                        <a:t>C591867 - 115g</a:t>
                      </a:r>
                      <a:endParaRPr lang="en-GB" sz="1000" b="1" i="0" u="none" strike="noStrike" dirty="0">
                        <a:solidFill>
                          <a:srgbClr val="000000"/>
                        </a:solidFill>
                        <a:effectLst/>
                        <a:latin typeface="Aptos Narrow" panose="020B0004020202020204" pitchFamily="34" charset="0"/>
                      </a:endParaRPr>
                    </a:p>
                  </a:txBody>
                  <a:tcPr marL="5506" marR="5506" marT="5506" marB="0" anchor="ctr"/>
                </a:tc>
                <a:tc>
                  <a:txBody>
                    <a:bodyPr/>
                    <a:lstStyle/>
                    <a:p>
                      <a:pPr algn="ctr" fontAlgn="ctr">
                        <a:buNone/>
                      </a:pPr>
                      <a:r>
                        <a:rPr lang="en-GB" sz="1000" b="1" u="none" strike="noStrike" dirty="0">
                          <a:effectLst/>
                        </a:rPr>
                        <a:t>147970 - Quaker Bar</a:t>
                      </a:r>
                      <a:endParaRPr lang="en-GB" sz="1000" b="1" i="0" u="none" strike="noStrike" dirty="0">
                        <a:solidFill>
                          <a:srgbClr val="000000"/>
                        </a:solidFill>
                        <a:effectLst/>
                        <a:latin typeface="Aptos Narrow" panose="020B0004020202020204" pitchFamily="34" charset="0"/>
                      </a:endParaRPr>
                    </a:p>
                  </a:txBody>
                  <a:tcPr marL="5506" marR="5506" marT="5506" marB="0" anchor="ctr"/>
                </a:tc>
                <a:tc>
                  <a:txBody>
                    <a:bodyPr/>
                    <a:lstStyle/>
                    <a:p>
                      <a:pPr algn="ctr" fontAlgn="ctr">
                        <a:buNone/>
                      </a:pPr>
                      <a:r>
                        <a:rPr lang="en-GB" sz="1000" b="1" u="none" strike="noStrike" dirty="0">
                          <a:effectLst/>
                        </a:rPr>
                        <a:t>183940 - Scrummy Mini Muffin</a:t>
                      </a:r>
                      <a:endParaRPr lang="en-GB" sz="1000" b="1" i="0" u="none" strike="noStrike" dirty="0">
                        <a:solidFill>
                          <a:srgbClr val="000000"/>
                        </a:solidFill>
                        <a:effectLst/>
                        <a:latin typeface="Aptos Narrow" panose="020B0004020202020204" pitchFamily="34" charset="0"/>
                      </a:endParaRPr>
                    </a:p>
                  </a:txBody>
                  <a:tcPr marL="5506" marR="5506" marT="5506" marB="0" anchor="ctr"/>
                </a:tc>
                <a:tc>
                  <a:txBody>
                    <a:bodyPr/>
                    <a:lstStyle/>
                    <a:p>
                      <a:pPr algn="ctr" fontAlgn="ctr">
                        <a:buNone/>
                      </a:pPr>
                      <a:r>
                        <a:rPr lang="en-GB" sz="1000" b="1" u="none" strike="noStrike" dirty="0">
                          <a:effectLst/>
                        </a:rPr>
                        <a:t>134668 - Simply Roasted Sea Salt</a:t>
                      </a:r>
                      <a:endParaRPr lang="en-GB" sz="1000" b="1" i="0" u="none" strike="noStrike" dirty="0">
                        <a:solidFill>
                          <a:srgbClr val="000000"/>
                        </a:solidFill>
                        <a:effectLst/>
                        <a:latin typeface="Aptos Narrow" panose="020B0004020202020204" pitchFamily="34" charset="0"/>
                      </a:endParaRPr>
                    </a:p>
                  </a:txBody>
                  <a:tcPr marL="5506" marR="5506" marT="5506" marB="0" anchor="ctr"/>
                </a:tc>
                <a:extLst>
                  <a:ext uri="{0D108BD9-81ED-4DB2-BD59-A6C34878D82A}">
                    <a16:rowId xmlns:a16="http://schemas.microsoft.com/office/drawing/2014/main" val="823408873"/>
                  </a:ext>
                </a:extLst>
              </a:tr>
              <a:tr h="424712">
                <a:tc>
                  <a:txBody>
                    <a:bodyPr/>
                    <a:lstStyle/>
                    <a:p>
                      <a:pPr algn="ctr" fontAlgn="ctr">
                        <a:buNone/>
                      </a:pPr>
                      <a:r>
                        <a:rPr lang="en-GB" sz="1000" b="1" u="none" strike="noStrike" dirty="0">
                          <a:effectLst/>
                        </a:rPr>
                        <a:t>C75266 - 85g</a:t>
                      </a:r>
                      <a:endParaRPr lang="en-GB" sz="1000" b="1" i="0" u="none" strike="noStrike" dirty="0">
                        <a:solidFill>
                          <a:srgbClr val="000000"/>
                        </a:solidFill>
                        <a:effectLst/>
                        <a:latin typeface="Aptos Narrow" panose="020B0004020202020204" pitchFamily="34" charset="0"/>
                      </a:endParaRPr>
                    </a:p>
                  </a:txBody>
                  <a:tcPr marL="5506" marR="5506" marT="5506" marB="0" anchor="ctr"/>
                </a:tc>
                <a:tc>
                  <a:txBody>
                    <a:bodyPr/>
                    <a:lstStyle/>
                    <a:p>
                      <a:pPr algn="ctr" fontAlgn="ctr">
                        <a:buNone/>
                      </a:pPr>
                      <a:r>
                        <a:rPr lang="en-GB" sz="1000" b="1" u="none" strike="noStrike" dirty="0">
                          <a:effectLst/>
                        </a:rPr>
                        <a:t>122377 - Quaker Bar</a:t>
                      </a:r>
                      <a:endParaRPr lang="en-GB" sz="1000" b="1" i="0" u="none" strike="noStrike" dirty="0">
                        <a:solidFill>
                          <a:srgbClr val="000000"/>
                        </a:solidFill>
                        <a:effectLst/>
                        <a:latin typeface="Aptos Narrow" panose="020B0004020202020204" pitchFamily="34" charset="0"/>
                      </a:endParaRPr>
                    </a:p>
                  </a:txBody>
                  <a:tcPr marL="5506" marR="5506" marT="5506" marB="0" anchor="ctr"/>
                </a:tc>
                <a:tc>
                  <a:txBody>
                    <a:bodyPr/>
                    <a:lstStyle/>
                    <a:p>
                      <a:pPr algn="ctr" fontAlgn="ctr">
                        <a:buNone/>
                      </a:pPr>
                      <a:r>
                        <a:rPr lang="en-GB" sz="1000" b="1" u="none" strike="noStrike" dirty="0">
                          <a:effectLst/>
                        </a:rPr>
                        <a:t>150836 - Scrummy Mini Gingerbread Man</a:t>
                      </a:r>
                      <a:endParaRPr lang="en-GB" sz="1000" b="1" i="0" u="none" strike="noStrike" dirty="0">
                        <a:solidFill>
                          <a:srgbClr val="000000"/>
                        </a:solidFill>
                        <a:effectLst/>
                        <a:latin typeface="Aptos Narrow" panose="020B0004020202020204" pitchFamily="34" charset="0"/>
                      </a:endParaRPr>
                    </a:p>
                  </a:txBody>
                  <a:tcPr marL="5506" marR="5506" marT="5506" marB="0" anchor="ctr"/>
                </a:tc>
                <a:tc>
                  <a:txBody>
                    <a:bodyPr/>
                    <a:lstStyle/>
                    <a:p>
                      <a:pPr algn="ctr" fontAlgn="ctr">
                        <a:buNone/>
                      </a:pPr>
                      <a:r>
                        <a:rPr lang="en-GB" sz="1000" b="1" u="none" strike="noStrike" dirty="0">
                          <a:effectLst/>
                        </a:rPr>
                        <a:t>134669 - Simply Roasted Salt &amp; Vinegar</a:t>
                      </a:r>
                      <a:endParaRPr lang="en-GB" sz="1000" b="1" i="0" u="none" strike="noStrike" dirty="0">
                        <a:solidFill>
                          <a:srgbClr val="000000"/>
                        </a:solidFill>
                        <a:effectLst/>
                        <a:latin typeface="Aptos Narrow" panose="020B0004020202020204" pitchFamily="34" charset="0"/>
                      </a:endParaRPr>
                    </a:p>
                  </a:txBody>
                  <a:tcPr marL="5506" marR="5506" marT="5506" marB="0" anchor="ctr"/>
                </a:tc>
                <a:extLst>
                  <a:ext uri="{0D108BD9-81ED-4DB2-BD59-A6C34878D82A}">
                    <a16:rowId xmlns:a16="http://schemas.microsoft.com/office/drawing/2014/main" val="667672755"/>
                  </a:ext>
                </a:extLst>
              </a:tr>
              <a:tr h="237976">
                <a:tc>
                  <a:txBody>
                    <a:bodyPr/>
                    <a:lstStyle/>
                    <a:p>
                      <a:pPr algn="ctr" fontAlgn="ctr">
                        <a:buNone/>
                      </a:pPr>
                      <a:r>
                        <a:rPr lang="en-GB" sz="1000" b="1" u="none" strike="noStrike" dirty="0">
                          <a:effectLst/>
                        </a:rPr>
                        <a:t>C133943 - 85g</a:t>
                      </a:r>
                      <a:endParaRPr lang="en-GB" sz="1000" b="1" i="0" u="none" strike="noStrike" dirty="0">
                        <a:solidFill>
                          <a:srgbClr val="000000"/>
                        </a:solidFill>
                        <a:effectLst/>
                        <a:latin typeface="Aptos Narrow" panose="020B0004020202020204" pitchFamily="34" charset="0"/>
                      </a:endParaRPr>
                    </a:p>
                  </a:txBody>
                  <a:tcPr marL="5506" marR="5506" marT="5506" marB="0" anchor="ctr"/>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5506" marR="5506" marT="5506" marB="0" anchor="b"/>
                </a:tc>
                <a:tc>
                  <a:txBody>
                    <a:bodyPr/>
                    <a:lstStyle/>
                    <a:p>
                      <a:pPr algn="ctr" fontAlgn="ctr">
                        <a:buNone/>
                      </a:pPr>
                      <a:r>
                        <a:rPr lang="en-GB" sz="1000" b="1" u="none" strike="noStrike" dirty="0">
                          <a:effectLst/>
                        </a:rPr>
                        <a:t>32733 - Jam donut</a:t>
                      </a:r>
                      <a:endParaRPr lang="en-GB" sz="1000" b="1" i="0" u="none" strike="noStrike" dirty="0">
                        <a:solidFill>
                          <a:srgbClr val="000000"/>
                        </a:solidFill>
                        <a:effectLst/>
                        <a:latin typeface="Aptos Narrow" panose="020B0004020202020204" pitchFamily="34" charset="0"/>
                      </a:endParaRPr>
                    </a:p>
                  </a:txBody>
                  <a:tcPr marL="5506" marR="5506" marT="5506" marB="0" anchor="ctr"/>
                </a:tc>
                <a:tc>
                  <a:txBody>
                    <a:bodyPr/>
                    <a:lstStyle/>
                    <a:p>
                      <a:pPr algn="ctr" fontAlgn="ctr">
                        <a:buNone/>
                      </a:pPr>
                      <a:r>
                        <a:rPr lang="en-GB" sz="1000" b="1" u="none" strike="noStrike" dirty="0">
                          <a:effectLst/>
                        </a:rPr>
                        <a:t>151958 - Simply Roasted BBQ</a:t>
                      </a:r>
                      <a:endParaRPr lang="en-GB" sz="1000" b="1" i="0" u="none" strike="noStrike" dirty="0">
                        <a:solidFill>
                          <a:srgbClr val="000000"/>
                        </a:solidFill>
                        <a:effectLst/>
                        <a:latin typeface="Aptos Narrow" panose="020B0004020202020204" pitchFamily="34" charset="0"/>
                      </a:endParaRPr>
                    </a:p>
                  </a:txBody>
                  <a:tcPr marL="5506" marR="5506" marT="5506" marB="0" anchor="ctr"/>
                </a:tc>
                <a:extLst>
                  <a:ext uri="{0D108BD9-81ED-4DB2-BD59-A6C34878D82A}">
                    <a16:rowId xmlns:a16="http://schemas.microsoft.com/office/drawing/2014/main" val="1086391791"/>
                  </a:ext>
                </a:extLst>
              </a:tr>
              <a:tr h="424712">
                <a:tc>
                  <a:txBody>
                    <a:bodyPr/>
                    <a:lstStyle/>
                    <a:p>
                      <a:pPr algn="ctr" fontAlgn="ctr">
                        <a:buNone/>
                      </a:pPr>
                      <a:r>
                        <a:rPr lang="en-GB" sz="1000" b="1" u="none" strike="noStrike" dirty="0">
                          <a:effectLst/>
                        </a:rPr>
                        <a:t>C133942 - 85g</a:t>
                      </a:r>
                      <a:endParaRPr lang="en-GB" sz="1000" b="1" i="0" u="none" strike="noStrike" dirty="0">
                        <a:solidFill>
                          <a:srgbClr val="000000"/>
                        </a:solidFill>
                        <a:effectLst/>
                        <a:latin typeface="Aptos Narrow" panose="020B0004020202020204" pitchFamily="34" charset="0"/>
                      </a:endParaRPr>
                    </a:p>
                  </a:txBody>
                  <a:tcPr marL="5506" marR="5506" marT="5506" marB="0" anchor="ctr"/>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5506" marR="5506" marT="5506" marB="0" anchor="b"/>
                </a:tc>
                <a:tc>
                  <a:txBody>
                    <a:bodyPr/>
                    <a:lstStyle/>
                    <a:p>
                      <a:pPr algn="ctr" fontAlgn="ctr">
                        <a:buNone/>
                      </a:pPr>
                      <a:endParaRPr lang="en-GB" sz="1000" b="1" i="0" u="none" strike="noStrike" dirty="0">
                        <a:solidFill>
                          <a:srgbClr val="000000"/>
                        </a:solidFill>
                        <a:effectLst/>
                        <a:latin typeface="Aptos Narrow" panose="020B0004020202020204" pitchFamily="34" charset="0"/>
                      </a:endParaRPr>
                    </a:p>
                  </a:txBody>
                  <a:tcPr marL="5506" marR="5506" marT="5506" marB="0" anchor="ctr"/>
                </a:tc>
                <a:tc>
                  <a:txBody>
                    <a:bodyPr/>
                    <a:lstStyle/>
                    <a:p>
                      <a:pPr algn="ctr" fontAlgn="ctr">
                        <a:buNone/>
                      </a:pPr>
                      <a:r>
                        <a:rPr lang="en-GB" sz="1000" b="1" u="none" strike="noStrike" dirty="0">
                          <a:effectLst/>
                        </a:rPr>
                        <a:t>134670 - Simply Roasted Cheese &amp; Onion</a:t>
                      </a:r>
                      <a:endParaRPr lang="en-GB" sz="1000" b="1" i="0" u="none" strike="noStrike" dirty="0">
                        <a:solidFill>
                          <a:srgbClr val="000000"/>
                        </a:solidFill>
                        <a:effectLst/>
                        <a:latin typeface="Aptos Narrow" panose="020B0004020202020204" pitchFamily="34" charset="0"/>
                      </a:endParaRPr>
                    </a:p>
                  </a:txBody>
                  <a:tcPr marL="5506" marR="5506" marT="5506" marB="0" anchor="ctr"/>
                </a:tc>
                <a:extLst>
                  <a:ext uri="{0D108BD9-81ED-4DB2-BD59-A6C34878D82A}">
                    <a16:rowId xmlns:a16="http://schemas.microsoft.com/office/drawing/2014/main" val="2910318991"/>
                  </a:ext>
                </a:extLst>
              </a:tr>
              <a:tr h="237976">
                <a:tc>
                  <a:txBody>
                    <a:bodyPr/>
                    <a:lstStyle/>
                    <a:p>
                      <a:pPr algn="ctr" fontAlgn="ctr">
                        <a:buNone/>
                      </a:pPr>
                      <a:r>
                        <a:rPr lang="en-GB" sz="1000" b="1" u="none" strike="noStrike" dirty="0">
                          <a:effectLst/>
                        </a:rPr>
                        <a:t>A133944 - 100g</a:t>
                      </a:r>
                      <a:endParaRPr lang="en-GB" sz="1000" b="1" i="0" u="none" strike="noStrike" dirty="0">
                        <a:solidFill>
                          <a:srgbClr val="000000"/>
                        </a:solidFill>
                        <a:effectLst/>
                        <a:latin typeface="Aptos Narrow" panose="020B0004020202020204" pitchFamily="34" charset="0"/>
                      </a:endParaRPr>
                    </a:p>
                  </a:txBody>
                  <a:tcPr marL="5506" marR="5506" marT="5506" marB="0" anchor="ctr"/>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5506" marR="5506" marT="5506" marB="0" anchor="b"/>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5506" marR="5506" marT="5506" marB="0" anchor="b"/>
                </a:tc>
                <a:tc>
                  <a:txBody>
                    <a:bodyPr/>
                    <a:lstStyle/>
                    <a:p>
                      <a:pPr algn="ctr" fontAlgn="ctr">
                        <a:buNone/>
                      </a:pPr>
                      <a:r>
                        <a:rPr lang="en-GB" sz="1000" b="1" u="none" strike="noStrike" dirty="0">
                          <a:effectLst/>
                        </a:rPr>
                        <a:t>151957 - Simply Roasted Sour Cream</a:t>
                      </a:r>
                      <a:endParaRPr lang="en-GB" sz="1000" b="1" i="0" u="none" strike="noStrike" dirty="0">
                        <a:solidFill>
                          <a:srgbClr val="000000"/>
                        </a:solidFill>
                        <a:effectLst/>
                        <a:latin typeface="Aptos Narrow" panose="020B0004020202020204" pitchFamily="34" charset="0"/>
                      </a:endParaRPr>
                    </a:p>
                  </a:txBody>
                  <a:tcPr marL="5506" marR="5506" marT="5506" marB="0" anchor="ctr"/>
                </a:tc>
                <a:extLst>
                  <a:ext uri="{0D108BD9-81ED-4DB2-BD59-A6C34878D82A}">
                    <a16:rowId xmlns:a16="http://schemas.microsoft.com/office/drawing/2014/main" val="3642260283"/>
                  </a:ext>
                </a:extLst>
              </a:tr>
              <a:tr h="237976">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5506" marR="5506" marT="5506" marB="0" anchor="b"/>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5506" marR="5506" marT="5506" marB="0" anchor="b"/>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5506" marR="5506" marT="5506" marB="0" anchor="b"/>
                </a:tc>
                <a:tc>
                  <a:txBody>
                    <a:bodyPr/>
                    <a:lstStyle/>
                    <a:p>
                      <a:pPr algn="ctr" fontAlgn="ctr">
                        <a:buNone/>
                      </a:pPr>
                      <a:r>
                        <a:rPr lang="en-GB" sz="1000" b="1" u="none" strike="noStrike" dirty="0">
                          <a:effectLst/>
                        </a:rPr>
                        <a:t>149832 - Lentil Waves</a:t>
                      </a:r>
                      <a:endParaRPr lang="en-GB" sz="1000" b="1" i="0" u="none" strike="noStrike" dirty="0">
                        <a:solidFill>
                          <a:srgbClr val="000000"/>
                        </a:solidFill>
                        <a:effectLst/>
                        <a:latin typeface="Aptos Narrow" panose="020B0004020202020204" pitchFamily="34" charset="0"/>
                      </a:endParaRPr>
                    </a:p>
                  </a:txBody>
                  <a:tcPr marL="5506" marR="5506" marT="5506" marB="0" anchor="ctr"/>
                </a:tc>
                <a:extLst>
                  <a:ext uri="{0D108BD9-81ED-4DB2-BD59-A6C34878D82A}">
                    <a16:rowId xmlns:a16="http://schemas.microsoft.com/office/drawing/2014/main" val="1370369934"/>
                  </a:ext>
                </a:extLst>
              </a:tr>
              <a:tr h="237976">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5506" marR="5506" marT="5506" marB="0" anchor="b"/>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5506" marR="5506" marT="5506" marB="0" anchor="b"/>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5506" marR="5506" marT="5506" marB="0" anchor="b"/>
                </a:tc>
                <a:tc>
                  <a:txBody>
                    <a:bodyPr/>
                    <a:lstStyle/>
                    <a:p>
                      <a:pPr algn="ctr" fontAlgn="ctr">
                        <a:buNone/>
                      </a:pPr>
                      <a:r>
                        <a:rPr lang="en-GB" sz="1000" b="1" u="none" strike="noStrike" dirty="0">
                          <a:effectLst/>
                        </a:rPr>
                        <a:t>149727 - Pop Oats BBQ</a:t>
                      </a:r>
                      <a:endParaRPr lang="en-GB" sz="1000" b="1" i="0" u="none" strike="noStrike" dirty="0">
                        <a:solidFill>
                          <a:srgbClr val="000000"/>
                        </a:solidFill>
                        <a:effectLst/>
                        <a:latin typeface="Aptos Narrow" panose="020B0004020202020204" pitchFamily="34" charset="0"/>
                      </a:endParaRPr>
                    </a:p>
                  </a:txBody>
                  <a:tcPr marL="5506" marR="5506" marT="5506" marB="0" anchor="ctr"/>
                </a:tc>
                <a:extLst>
                  <a:ext uri="{0D108BD9-81ED-4DB2-BD59-A6C34878D82A}">
                    <a16:rowId xmlns:a16="http://schemas.microsoft.com/office/drawing/2014/main" val="4121946673"/>
                  </a:ext>
                </a:extLst>
              </a:tr>
              <a:tr h="237976">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5506" marR="5506" marT="5506" marB="0" anchor="b"/>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5506" marR="5506" marT="5506" marB="0" anchor="b"/>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5506" marR="5506" marT="5506" marB="0" anchor="b"/>
                </a:tc>
                <a:tc>
                  <a:txBody>
                    <a:bodyPr/>
                    <a:lstStyle/>
                    <a:p>
                      <a:pPr algn="ctr" fontAlgn="ctr">
                        <a:buNone/>
                      </a:pPr>
                      <a:r>
                        <a:rPr lang="sv-SE" sz="1000" b="1" u="none" strike="noStrike" dirty="0">
                          <a:effectLst/>
                        </a:rPr>
                        <a:t>149728 - Pop Oats Salt &amp; Vinegar</a:t>
                      </a:r>
                      <a:endParaRPr lang="sv-SE" sz="1000" b="1" i="0" u="none" strike="noStrike" dirty="0">
                        <a:solidFill>
                          <a:srgbClr val="000000"/>
                        </a:solidFill>
                        <a:effectLst/>
                        <a:latin typeface="Aptos Narrow" panose="020B0004020202020204" pitchFamily="34" charset="0"/>
                      </a:endParaRPr>
                    </a:p>
                  </a:txBody>
                  <a:tcPr marL="5506" marR="5506" marT="5506" marB="0" anchor="ctr"/>
                </a:tc>
                <a:extLst>
                  <a:ext uri="{0D108BD9-81ED-4DB2-BD59-A6C34878D82A}">
                    <a16:rowId xmlns:a16="http://schemas.microsoft.com/office/drawing/2014/main" val="475304651"/>
                  </a:ext>
                </a:extLst>
              </a:tr>
              <a:tr h="237976">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5506" marR="5506" marT="5506" marB="0" anchor="b"/>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5506" marR="5506" marT="5506" marB="0" anchor="b"/>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5506" marR="5506" marT="5506" marB="0" anchor="b"/>
                </a:tc>
                <a:tc>
                  <a:txBody>
                    <a:bodyPr/>
                    <a:lstStyle/>
                    <a:p>
                      <a:pPr algn="ctr" fontAlgn="ctr">
                        <a:buNone/>
                      </a:pPr>
                      <a:r>
                        <a:rPr lang="en-GB" sz="1000" b="1" u="none" strike="noStrike" dirty="0">
                          <a:effectLst/>
                        </a:rPr>
                        <a:t>149726 - Pop Oats Sour Cream</a:t>
                      </a:r>
                      <a:endParaRPr lang="en-GB" sz="1000" b="1" i="0" u="none" strike="noStrike" dirty="0">
                        <a:solidFill>
                          <a:srgbClr val="000000"/>
                        </a:solidFill>
                        <a:effectLst/>
                        <a:latin typeface="Aptos Narrow" panose="020B0004020202020204" pitchFamily="34" charset="0"/>
                      </a:endParaRPr>
                    </a:p>
                  </a:txBody>
                  <a:tcPr marL="5506" marR="5506" marT="5506" marB="0" anchor="ctr"/>
                </a:tc>
                <a:extLst>
                  <a:ext uri="{0D108BD9-81ED-4DB2-BD59-A6C34878D82A}">
                    <a16:rowId xmlns:a16="http://schemas.microsoft.com/office/drawing/2014/main" val="1643155011"/>
                  </a:ext>
                </a:extLst>
              </a:tr>
              <a:tr h="237976">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5506" marR="5506" marT="5506" marB="0" anchor="b"/>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5506" marR="5506" marT="5506" marB="0" anchor="b"/>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5506" marR="5506" marT="5506" marB="0" anchor="b"/>
                </a:tc>
                <a:tc>
                  <a:txBody>
                    <a:bodyPr/>
                    <a:lstStyle/>
                    <a:p>
                      <a:pPr algn="ctr" fontAlgn="ctr">
                        <a:buNone/>
                      </a:pPr>
                      <a:r>
                        <a:rPr lang="en-GB" sz="1000" b="1" u="none" strike="noStrike" dirty="0">
                          <a:effectLst/>
                        </a:rPr>
                        <a:t>1474 - Crackers</a:t>
                      </a:r>
                      <a:endParaRPr lang="en-GB" sz="1000" b="1" i="0" u="none" strike="noStrike" dirty="0">
                        <a:solidFill>
                          <a:srgbClr val="000000"/>
                        </a:solidFill>
                        <a:effectLst/>
                        <a:latin typeface="Aptos Narrow" panose="020B0004020202020204" pitchFamily="34" charset="0"/>
                      </a:endParaRPr>
                    </a:p>
                  </a:txBody>
                  <a:tcPr marL="5506" marR="5506" marT="5506" marB="0" anchor="ctr"/>
                </a:tc>
                <a:extLst>
                  <a:ext uri="{0D108BD9-81ED-4DB2-BD59-A6C34878D82A}">
                    <a16:rowId xmlns:a16="http://schemas.microsoft.com/office/drawing/2014/main" val="1418907698"/>
                  </a:ext>
                </a:extLst>
              </a:tr>
              <a:tr h="237976">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5506" marR="5506" marT="5506" marB="0" anchor="b"/>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5506" marR="5506" marT="5506" marB="0" anchor="b"/>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5506" marR="5506" marT="5506" marB="0" anchor="b"/>
                </a:tc>
                <a:tc>
                  <a:txBody>
                    <a:bodyPr/>
                    <a:lstStyle/>
                    <a:p>
                      <a:pPr algn="ctr" fontAlgn="ctr">
                        <a:buNone/>
                      </a:pPr>
                      <a:r>
                        <a:rPr lang="en-GB" sz="1000" b="1" u="none" strike="noStrike" dirty="0">
                          <a:effectLst/>
                        </a:rPr>
                        <a:t>104380 - Lightly Salted Popcorn</a:t>
                      </a:r>
                      <a:endParaRPr lang="en-GB" sz="1000" b="1" i="0" u="none" strike="noStrike" dirty="0">
                        <a:solidFill>
                          <a:srgbClr val="000000"/>
                        </a:solidFill>
                        <a:effectLst/>
                        <a:latin typeface="Aptos Narrow" panose="020B0004020202020204" pitchFamily="34" charset="0"/>
                      </a:endParaRPr>
                    </a:p>
                  </a:txBody>
                  <a:tcPr marL="5506" marR="5506" marT="5506" marB="0" anchor="ctr"/>
                </a:tc>
                <a:extLst>
                  <a:ext uri="{0D108BD9-81ED-4DB2-BD59-A6C34878D82A}">
                    <a16:rowId xmlns:a16="http://schemas.microsoft.com/office/drawing/2014/main" val="2465960675"/>
                  </a:ext>
                </a:extLst>
              </a:tr>
            </a:tbl>
          </a:graphicData>
        </a:graphic>
      </p:graphicFrame>
    </p:spTree>
    <p:extLst>
      <p:ext uri="{BB962C8B-B14F-4D97-AF65-F5344CB8AC3E}">
        <p14:creationId xmlns:p14="http://schemas.microsoft.com/office/powerpoint/2010/main" val="3905347541"/>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1B68C77-138E-4BF7-A276-BD0C78A4219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10" name="Picture 9">
            <a:extLst>
              <a:ext uri="{FF2B5EF4-FFF2-40B4-BE49-F238E27FC236}">
                <a16:creationId xmlns:a16="http://schemas.microsoft.com/office/drawing/2014/main" id="{7C268552-D473-46ED-B1B8-422042C4DEF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2" name="Oval 11">
            <a:extLst>
              <a:ext uri="{FF2B5EF4-FFF2-40B4-BE49-F238E27FC236}">
                <a16:creationId xmlns:a16="http://schemas.microsoft.com/office/drawing/2014/main" id="{4AC0CD9D-7610-4620-93B4-798CCD9AB5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pic>
        <p:nvPicPr>
          <p:cNvPr id="14" name="Picture 13">
            <a:extLst>
              <a:ext uri="{FF2B5EF4-FFF2-40B4-BE49-F238E27FC236}">
                <a16:creationId xmlns:a16="http://schemas.microsoft.com/office/drawing/2014/main" id="{B9238B3E-24AA-439A-B527-6C5DF6D7214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6" name="Picture 15">
            <a:extLst>
              <a:ext uri="{FF2B5EF4-FFF2-40B4-BE49-F238E27FC236}">
                <a16:creationId xmlns:a16="http://schemas.microsoft.com/office/drawing/2014/main" id="{69F01145-BEA3-4CBF-AA21-10077B948CA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8" name="Rectangle 17">
            <a:extLst>
              <a:ext uri="{FF2B5EF4-FFF2-40B4-BE49-F238E27FC236}">
                <a16:creationId xmlns:a16="http://schemas.microsoft.com/office/drawing/2014/main" id="{DE4D62F9-188E-4530-84C2-24BDEE4BEB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20" name="Rectangle 19">
            <a:extLst>
              <a:ext uri="{FF2B5EF4-FFF2-40B4-BE49-F238E27FC236}">
                <a16:creationId xmlns:a16="http://schemas.microsoft.com/office/drawing/2014/main" id="{757B325C-3E35-45CF-9D07-3BCB281F3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ADDFD57-8B0F-F5D9-53F2-4E6A34A40196}"/>
              </a:ext>
            </a:extLst>
          </p:cNvPr>
          <p:cNvSpPr>
            <a:spLocks noGrp="1"/>
          </p:cNvSpPr>
          <p:nvPr>
            <p:ph type="title"/>
          </p:nvPr>
        </p:nvSpPr>
        <p:spPr>
          <a:xfrm>
            <a:off x="8191925" y="1325880"/>
            <a:ext cx="3352375" cy="3066507"/>
          </a:xfrm>
        </p:spPr>
        <p:txBody>
          <a:bodyPr vert="horz" lIns="91440" tIns="45720" rIns="91440" bIns="45720" rtlCol="0" anchor="b">
            <a:normAutofit/>
          </a:bodyPr>
          <a:lstStyle/>
          <a:p>
            <a:r>
              <a:rPr lang="en-US" sz="5400" b="0" i="0" kern="1200" dirty="0">
                <a:solidFill>
                  <a:srgbClr val="EBEBEB"/>
                </a:solidFill>
                <a:latin typeface="+mj-lt"/>
                <a:ea typeface="+mj-ea"/>
                <a:cs typeface="+mj-cs"/>
              </a:rPr>
              <a:t>Drinks</a:t>
            </a:r>
          </a:p>
        </p:txBody>
      </p:sp>
      <p:sp>
        <p:nvSpPr>
          <p:cNvPr id="22" name="Freeform 36">
            <a:extLst>
              <a:ext uri="{FF2B5EF4-FFF2-40B4-BE49-F238E27FC236}">
                <a16:creationId xmlns:a16="http://schemas.microsoft.com/office/drawing/2014/main" id="{C24BEC42-AFF3-40D1-93A2-A27A42E1E2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463681" y="-1"/>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1">
              <a:alpha val="20000"/>
            </a:schemeClr>
          </a:solidFill>
          <a:ln>
            <a:noFill/>
          </a:ln>
        </p:spPr>
        <p:txBody>
          <a:bodyPr rtlCol="0" anchor="ctr"/>
          <a:lstStyle/>
          <a:p>
            <a:pPr algn="ctr"/>
            <a:endParaRPr lang="en-US" dirty="0"/>
          </a:p>
        </p:txBody>
      </p:sp>
      <p:sp useBgFill="1">
        <p:nvSpPr>
          <p:cNvPr id="24" name="Freeform: Shape 23">
            <a:extLst>
              <a:ext uri="{FF2B5EF4-FFF2-40B4-BE49-F238E27FC236}">
                <a16:creationId xmlns:a16="http://schemas.microsoft.com/office/drawing/2014/main" id="{608F427C-1EC9-4280-9367-F2B3AA063E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809954" cy="6858000"/>
          </a:xfrm>
          <a:custGeom>
            <a:avLst/>
            <a:gdLst>
              <a:gd name="connsiteX0" fmla="*/ 6465239 w 7809954"/>
              <a:gd name="connsiteY0" fmla="*/ 0 h 6858000"/>
              <a:gd name="connsiteX1" fmla="*/ 7808777 w 7809954"/>
              <a:gd name="connsiteY1" fmla="*/ 0 h 6858000"/>
              <a:gd name="connsiteX2" fmla="*/ 7783732 w 7809954"/>
              <a:gd name="connsiteY2" fmla="*/ 155676 h 6858000"/>
              <a:gd name="connsiteX3" fmla="*/ 7759863 w 7809954"/>
              <a:gd name="connsiteY3" fmla="*/ 310667 h 6858000"/>
              <a:gd name="connsiteX4" fmla="*/ 7736499 w 7809954"/>
              <a:gd name="connsiteY4" fmla="*/ 466344 h 6858000"/>
              <a:gd name="connsiteX5" fmla="*/ 7716496 w 7809954"/>
              <a:gd name="connsiteY5" fmla="*/ 622706 h 6858000"/>
              <a:gd name="connsiteX6" fmla="*/ 7696325 w 7809954"/>
              <a:gd name="connsiteY6" fmla="*/ 778383 h 6858000"/>
              <a:gd name="connsiteX7" fmla="*/ 7677499 w 7809954"/>
              <a:gd name="connsiteY7" fmla="*/ 934745 h 6858000"/>
              <a:gd name="connsiteX8" fmla="*/ 7661363 w 7809954"/>
              <a:gd name="connsiteY8" fmla="*/ 1089050 h 6858000"/>
              <a:gd name="connsiteX9" fmla="*/ 7646067 w 7809954"/>
              <a:gd name="connsiteY9" fmla="*/ 1245413 h 6858000"/>
              <a:gd name="connsiteX10" fmla="*/ 7632115 w 7809954"/>
              <a:gd name="connsiteY10" fmla="*/ 1401089 h 6858000"/>
              <a:gd name="connsiteX11" fmla="*/ 7620013 w 7809954"/>
              <a:gd name="connsiteY11" fmla="*/ 1554023 h 6858000"/>
              <a:gd name="connsiteX12" fmla="*/ 7607910 w 7809954"/>
              <a:gd name="connsiteY12" fmla="*/ 1709013 h 6858000"/>
              <a:gd name="connsiteX13" fmla="*/ 7597825 w 7809954"/>
              <a:gd name="connsiteY13" fmla="*/ 1861947 h 6858000"/>
              <a:gd name="connsiteX14" fmla="*/ 7589925 w 7809954"/>
              <a:gd name="connsiteY14" fmla="*/ 2014880 h 6858000"/>
              <a:gd name="connsiteX15" fmla="*/ 7581688 w 7809954"/>
              <a:gd name="connsiteY15" fmla="*/ 2167128 h 6858000"/>
              <a:gd name="connsiteX16" fmla="*/ 7574797 w 7809954"/>
              <a:gd name="connsiteY16" fmla="*/ 2318004 h 6858000"/>
              <a:gd name="connsiteX17" fmla="*/ 7569922 w 7809954"/>
              <a:gd name="connsiteY17" fmla="*/ 2467508 h 6858000"/>
              <a:gd name="connsiteX18" fmla="*/ 7565720 w 7809954"/>
              <a:gd name="connsiteY18" fmla="*/ 2617013 h 6858000"/>
              <a:gd name="connsiteX19" fmla="*/ 7561686 w 7809954"/>
              <a:gd name="connsiteY19" fmla="*/ 2765145 h 6858000"/>
              <a:gd name="connsiteX20" fmla="*/ 7559837 w 7809954"/>
              <a:gd name="connsiteY20" fmla="*/ 2911221 h 6858000"/>
              <a:gd name="connsiteX21" fmla="*/ 7557820 w 7809954"/>
              <a:gd name="connsiteY21" fmla="*/ 3057296 h 6858000"/>
              <a:gd name="connsiteX22" fmla="*/ 7556811 w 7809954"/>
              <a:gd name="connsiteY22" fmla="*/ 3201314 h 6858000"/>
              <a:gd name="connsiteX23" fmla="*/ 7557820 w 7809954"/>
              <a:gd name="connsiteY23" fmla="*/ 3343960 h 6858000"/>
              <a:gd name="connsiteX24" fmla="*/ 7557820 w 7809954"/>
              <a:gd name="connsiteY24" fmla="*/ 3485235 h 6858000"/>
              <a:gd name="connsiteX25" fmla="*/ 7559837 w 7809954"/>
              <a:gd name="connsiteY25" fmla="*/ 3625138 h 6858000"/>
              <a:gd name="connsiteX26" fmla="*/ 7562862 w 7809954"/>
              <a:gd name="connsiteY26" fmla="*/ 3762298 h 6858000"/>
              <a:gd name="connsiteX27" fmla="*/ 7565720 w 7809954"/>
              <a:gd name="connsiteY27" fmla="*/ 3898087 h 6858000"/>
              <a:gd name="connsiteX28" fmla="*/ 7568914 w 7809954"/>
              <a:gd name="connsiteY28" fmla="*/ 4031132 h 6858000"/>
              <a:gd name="connsiteX29" fmla="*/ 7573788 w 7809954"/>
              <a:gd name="connsiteY29" fmla="*/ 4163491 h 6858000"/>
              <a:gd name="connsiteX30" fmla="*/ 7578999 w 7809954"/>
              <a:gd name="connsiteY30" fmla="*/ 4293793 h 6858000"/>
              <a:gd name="connsiteX31" fmla="*/ 7583705 w 7809954"/>
              <a:gd name="connsiteY31" fmla="*/ 4421352 h 6858000"/>
              <a:gd name="connsiteX32" fmla="*/ 7596985 w 7809954"/>
              <a:gd name="connsiteY32" fmla="*/ 4670298 h 6858000"/>
              <a:gd name="connsiteX33" fmla="*/ 7611104 w 7809954"/>
              <a:gd name="connsiteY33" fmla="*/ 4908956 h 6858000"/>
              <a:gd name="connsiteX34" fmla="*/ 7625896 w 7809954"/>
              <a:gd name="connsiteY34" fmla="*/ 5138013 h 6858000"/>
              <a:gd name="connsiteX35" fmla="*/ 7642201 w 7809954"/>
              <a:gd name="connsiteY35" fmla="*/ 5354726 h 6858000"/>
              <a:gd name="connsiteX36" fmla="*/ 7659178 w 7809954"/>
              <a:gd name="connsiteY36" fmla="*/ 5561838 h 6858000"/>
              <a:gd name="connsiteX37" fmla="*/ 7677499 w 7809954"/>
              <a:gd name="connsiteY37" fmla="*/ 5753862 h 6858000"/>
              <a:gd name="connsiteX38" fmla="*/ 7695485 w 7809954"/>
              <a:gd name="connsiteY38" fmla="*/ 5934227 h 6858000"/>
              <a:gd name="connsiteX39" fmla="*/ 7713470 w 7809954"/>
              <a:gd name="connsiteY39" fmla="*/ 6100191 h 6858000"/>
              <a:gd name="connsiteX40" fmla="*/ 7730447 w 7809954"/>
              <a:gd name="connsiteY40" fmla="*/ 6252438 h 6858000"/>
              <a:gd name="connsiteX41" fmla="*/ 7746584 w 7809954"/>
              <a:gd name="connsiteY41" fmla="*/ 6387541 h 6858000"/>
              <a:gd name="connsiteX42" fmla="*/ 7761880 w 7809954"/>
              <a:gd name="connsiteY42" fmla="*/ 6509613 h 6858000"/>
              <a:gd name="connsiteX43" fmla="*/ 7774655 w 7809954"/>
              <a:gd name="connsiteY43" fmla="*/ 6612483 h 6858000"/>
              <a:gd name="connsiteX44" fmla="*/ 7786757 w 7809954"/>
              <a:gd name="connsiteY44" fmla="*/ 6698894 h 6858000"/>
              <a:gd name="connsiteX45" fmla="*/ 7804071 w 7809954"/>
              <a:gd name="connsiteY45" fmla="*/ 6817538 h 6858000"/>
              <a:gd name="connsiteX46" fmla="*/ 7809954 w 7809954"/>
              <a:gd name="connsiteY46" fmla="*/ 6858000 h 6858000"/>
              <a:gd name="connsiteX47" fmla="*/ 7157124 w 7809954"/>
              <a:gd name="connsiteY47" fmla="*/ 6858000 h 6858000"/>
              <a:gd name="connsiteX48" fmla="*/ 7157124 w 7809954"/>
              <a:gd name="connsiteY48" fmla="*/ 6858000 h 6858000"/>
              <a:gd name="connsiteX49" fmla="*/ 0 w 7809954"/>
              <a:gd name="connsiteY49" fmla="*/ 6858000 h 6858000"/>
              <a:gd name="connsiteX50" fmla="*/ 0 w 7809954"/>
              <a:gd name="connsiteY50" fmla="*/ 0 h 6858000"/>
              <a:gd name="connsiteX51" fmla="*/ 6465239 w 7809954"/>
              <a:gd name="connsiteY51"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7809954" h="6858000">
                <a:moveTo>
                  <a:pt x="6465239" y="0"/>
                </a:moveTo>
                <a:lnTo>
                  <a:pt x="7808777" y="0"/>
                </a:lnTo>
                <a:lnTo>
                  <a:pt x="7783732" y="155676"/>
                </a:lnTo>
                <a:lnTo>
                  <a:pt x="7759863" y="310667"/>
                </a:lnTo>
                <a:lnTo>
                  <a:pt x="7736499" y="466344"/>
                </a:lnTo>
                <a:lnTo>
                  <a:pt x="7716496" y="622706"/>
                </a:lnTo>
                <a:lnTo>
                  <a:pt x="7696325" y="778383"/>
                </a:lnTo>
                <a:lnTo>
                  <a:pt x="7677499" y="934745"/>
                </a:lnTo>
                <a:lnTo>
                  <a:pt x="7661363" y="1089050"/>
                </a:lnTo>
                <a:lnTo>
                  <a:pt x="7646067" y="1245413"/>
                </a:lnTo>
                <a:lnTo>
                  <a:pt x="7632115" y="1401089"/>
                </a:lnTo>
                <a:lnTo>
                  <a:pt x="7620013" y="1554023"/>
                </a:lnTo>
                <a:lnTo>
                  <a:pt x="7607910" y="1709013"/>
                </a:lnTo>
                <a:lnTo>
                  <a:pt x="7597825" y="1861947"/>
                </a:lnTo>
                <a:lnTo>
                  <a:pt x="7589925" y="2014880"/>
                </a:lnTo>
                <a:lnTo>
                  <a:pt x="7581688" y="2167128"/>
                </a:lnTo>
                <a:lnTo>
                  <a:pt x="7574797" y="2318004"/>
                </a:lnTo>
                <a:lnTo>
                  <a:pt x="7569922" y="2467508"/>
                </a:lnTo>
                <a:lnTo>
                  <a:pt x="7565720" y="2617013"/>
                </a:lnTo>
                <a:lnTo>
                  <a:pt x="7561686" y="2765145"/>
                </a:lnTo>
                <a:lnTo>
                  <a:pt x="7559837" y="2911221"/>
                </a:lnTo>
                <a:lnTo>
                  <a:pt x="7557820" y="3057296"/>
                </a:lnTo>
                <a:lnTo>
                  <a:pt x="7556811" y="3201314"/>
                </a:lnTo>
                <a:lnTo>
                  <a:pt x="7557820" y="3343960"/>
                </a:lnTo>
                <a:lnTo>
                  <a:pt x="7557820" y="3485235"/>
                </a:lnTo>
                <a:lnTo>
                  <a:pt x="7559837" y="3625138"/>
                </a:lnTo>
                <a:lnTo>
                  <a:pt x="7562862" y="3762298"/>
                </a:lnTo>
                <a:lnTo>
                  <a:pt x="7565720" y="3898087"/>
                </a:lnTo>
                <a:lnTo>
                  <a:pt x="7568914" y="4031132"/>
                </a:lnTo>
                <a:lnTo>
                  <a:pt x="7573788" y="4163491"/>
                </a:lnTo>
                <a:lnTo>
                  <a:pt x="7578999" y="4293793"/>
                </a:lnTo>
                <a:lnTo>
                  <a:pt x="7583705" y="4421352"/>
                </a:lnTo>
                <a:lnTo>
                  <a:pt x="7596985" y="4670298"/>
                </a:lnTo>
                <a:lnTo>
                  <a:pt x="7611104" y="4908956"/>
                </a:lnTo>
                <a:lnTo>
                  <a:pt x="7625896" y="5138013"/>
                </a:lnTo>
                <a:lnTo>
                  <a:pt x="7642201" y="5354726"/>
                </a:lnTo>
                <a:lnTo>
                  <a:pt x="7659178" y="5561838"/>
                </a:lnTo>
                <a:lnTo>
                  <a:pt x="7677499" y="5753862"/>
                </a:lnTo>
                <a:lnTo>
                  <a:pt x="7695485" y="5934227"/>
                </a:lnTo>
                <a:lnTo>
                  <a:pt x="7713470" y="6100191"/>
                </a:lnTo>
                <a:lnTo>
                  <a:pt x="7730447" y="6252438"/>
                </a:lnTo>
                <a:lnTo>
                  <a:pt x="7746584" y="6387541"/>
                </a:lnTo>
                <a:lnTo>
                  <a:pt x="7761880" y="6509613"/>
                </a:lnTo>
                <a:lnTo>
                  <a:pt x="7774655" y="6612483"/>
                </a:lnTo>
                <a:lnTo>
                  <a:pt x="7786757" y="6698894"/>
                </a:lnTo>
                <a:lnTo>
                  <a:pt x="7804071" y="6817538"/>
                </a:lnTo>
                <a:lnTo>
                  <a:pt x="7809954" y="6858000"/>
                </a:lnTo>
                <a:lnTo>
                  <a:pt x="7157124" y="6858000"/>
                </a:lnTo>
                <a:lnTo>
                  <a:pt x="7157124" y="6858000"/>
                </a:lnTo>
                <a:lnTo>
                  <a:pt x="0" y="6858000"/>
                </a:lnTo>
                <a:lnTo>
                  <a:pt x="0" y="0"/>
                </a:lnTo>
                <a:lnTo>
                  <a:pt x="6465239"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Rectangle 25">
            <a:extLst>
              <a:ext uri="{FF2B5EF4-FFF2-40B4-BE49-F238E27FC236}">
                <a16:creationId xmlns:a16="http://schemas.microsoft.com/office/drawing/2014/main" id="{F98810A7-E114-447A-A7D6-69B27CFB56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dirty="0"/>
          </a:p>
        </p:txBody>
      </p:sp>
      <p:graphicFrame>
        <p:nvGraphicFramePr>
          <p:cNvPr id="3" name="Table 2">
            <a:extLst>
              <a:ext uri="{FF2B5EF4-FFF2-40B4-BE49-F238E27FC236}">
                <a16:creationId xmlns:a16="http://schemas.microsoft.com/office/drawing/2014/main" id="{2FEA1950-D538-D05E-5A93-C798AFFF944D}"/>
              </a:ext>
            </a:extLst>
          </p:cNvPr>
          <p:cNvGraphicFramePr>
            <a:graphicFrameLocks noGrp="1"/>
          </p:cNvGraphicFramePr>
          <p:nvPr>
            <p:extLst>
              <p:ext uri="{D42A27DB-BD31-4B8C-83A1-F6EECF244321}">
                <p14:modId xmlns:p14="http://schemas.microsoft.com/office/powerpoint/2010/main" val="3975519975"/>
              </p:ext>
            </p:extLst>
          </p:nvPr>
        </p:nvGraphicFramePr>
        <p:xfrm>
          <a:off x="1360913" y="241738"/>
          <a:ext cx="4836544" cy="6484880"/>
        </p:xfrm>
        <a:graphic>
          <a:graphicData uri="http://schemas.openxmlformats.org/drawingml/2006/table">
            <a:tbl>
              <a:tblPr>
                <a:tableStyleId>{5C22544A-7EE6-4342-B048-85BDC9FD1C3A}</a:tableStyleId>
              </a:tblPr>
              <a:tblGrid>
                <a:gridCol w="4836544">
                  <a:extLst>
                    <a:ext uri="{9D8B030D-6E8A-4147-A177-3AD203B41FA5}">
                      <a16:colId xmlns:a16="http://schemas.microsoft.com/office/drawing/2014/main" val="2888055341"/>
                    </a:ext>
                  </a:extLst>
                </a:gridCol>
              </a:tblGrid>
              <a:tr h="162122">
                <a:tc>
                  <a:txBody>
                    <a:bodyPr/>
                    <a:lstStyle/>
                    <a:p>
                      <a:pPr algn="ctr" fontAlgn="b">
                        <a:buNone/>
                      </a:pPr>
                      <a:r>
                        <a:rPr lang="en-GB" sz="1000" b="1" u="none" strike="noStrike" dirty="0">
                          <a:effectLst/>
                        </a:rPr>
                        <a:t>Drinks</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4289533373"/>
                  </a:ext>
                </a:extLst>
              </a:tr>
              <a:tr h="162122">
                <a:tc>
                  <a:txBody>
                    <a:bodyPr/>
                    <a:lstStyle/>
                    <a:p>
                      <a:pPr algn="ctr" fontAlgn="b">
                        <a:buNone/>
                      </a:pPr>
                      <a:r>
                        <a:rPr lang="en-GB" sz="1000" b="1" u="none" strike="noStrike" dirty="0">
                          <a:effectLst/>
                        </a:rPr>
                        <a:t>Sprite Zero Can - A3419 24x330ml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197320695"/>
                  </a:ext>
                </a:extLst>
              </a:tr>
              <a:tr h="162122">
                <a:tc>
                  <a:txBody>
                    <a:bodyPr/>
                    <a:lstStyle/>
                    <a:p>
                      <a:pPr algn="ctr" fontAlgn="b">
                        <a:buNone/>
                      </a:pPr>
                      <a:r>
                        <a:rPr lang="en-GB" sz="1000" b="1" u="none" strike="noStrike" dirty="0">
                          <a:effectLst/>
                        </a:rPr>
                        <a:t>7Up Light Can - A85749 24x330ml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1685507417"/>
                  </a:ext>
                </a:extLst>
              </a:tr>
              <a:tr h="162122">
                <a:tc>
                  <a:txBody>
                    <a:bodyPr/>
                    <a:lstStyle/>
                    <a:p>
                      <a:pPr algn="ctr" fontAlgn="b">
                        <a:buNone/>
                      </a:pPr>
                      <a:r>
                        <a:rPr lang="en-GB" sz="1000" b="1" u="none" strike="noStrike" dirty="0">
                          <a:effectLst/>
                        </a:rPr>
                        <a:t>Tango Cans Various Flavours - 5000646, 150168, 151624, 149589</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3279816571"/>
                  </a:ext>
                </a:extLst>
              </a:tr>
              <a:tr h="162122">
                <a:tc>
                  <a:txBody>
                    <a:bodyPr/>
                    <a:lstStyle/>
                    <a:p>
                      <a:pPr algn="ctr" fontAlgn="b">
                        <a:buNone/>
                      </a:pPr>
                      <a:r>
                        <a:rPr lang="en-GB" sz="1000" b="1" u="none" strike="noStrike" dirty="0">
                          <a:effectLst/>
                        </a:rPr>
                        <a:t> </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1368489964"/>
                  </a:ext>
                </a:extLst>
              </a:tr>
              <a:tr h="162122">
                <a:tc>
                  <a:txBody>
                    <a:bodyPr/>
                    <a:lstStyle/>
                    <a:p>
                      <a:pPr algn="ctr" fontAlgn="b">
                        <a:buNone/>
                      </a:pPr>
                      <a:r>
                        <a:rPr lang="en-GB" sz="1000" b="1" u="none" strike="noStrike" dirty="0">
                          <a:effectLst/>
                        </a:rPr>
                        <a:t>Fanta Zero Orange Can - A85817 24x330ml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3964501495"/>
                  </a:ext>
                </a:extLst>
              </a:tr>
              <a:tr h="162122">
                <a:tc>
                  <a:txBody>
                    <a:bodyPr/>
                    <a:lstStyle/>
                    <a:p>
                      <a:pPr algn="ctr" fontAlgn="b">
                        <a:buNone/>
                      </a:pPr>
                      <a:r>
                        <a:rPr lang="en-GB" sz="1000" b="1" u="none" strike="noStrike" dirty="0">
                          <a:effectLst/>
                        </a:rPr>
                        <a:t>Vimto Fizzy Can - A88980 24x330m</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491926264"/>
                  </a:ext>
                </a:extLst>
              </a:tr>
              <a:tr h="162122">
                <a:tc>
                  <a:txBody>
                    <a:bodyPr/>
                    <a:lstStyle/>
                    <a:p>
                      <a:pPr algn="ctr" fontAlgn="b">
                        <a:buNone/>
                      </a:pPr>
                      <a:r>
                        <a:rPr lang="en-GB" sz="1000" b="1" u="none" strike="noStrike" dirty="0">
                          <a:effectLst/>
                        </a:rPr>
                        <a:t>Strawberry &amp; Kiwi Sparkling Water - A117243 12x500ml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1123164117"/>
                  </a:ext>
                </a:extLst>
              </a:tr>
              <a:tr h="162122">
                <a:tc>
                  <a:txBody>
                    <a:bodyPr/>
                    <a:lstStyle/>
                    <a:p>
                      <a:pPr algn="ctr" fontAlgn="b">
                        <a:buNone/>
                      </a:pPr>
                      <a:r>
                        <a:rPr lang="en-GB" sz="1000" b="1" u="none" strike="noStrike" dirty="0">
                          <a:effectLst/>
                        </a:rPr>
                        <a:t>Orange &amp; Mango Sparkling Water - A117244 12x500ml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1542286800"/>
                  </a:ext>
                </a:extLst>
              </a:tr>
              <a:tr h="162122">
                <a:tc>
                  <a:txBody>
                    <a:bodyPr/>
                    <a:lstStyle/>
                    <a:p>
                      <a:pPr algn="ctr" fontAlgn="b">
                        <a:buNone/>
                      </a:pPr>
                      <a:r>
                        <a:rPr lang="en-GB" sz="1000" b="1" u="none" strike="noStrike" dirty="0">
                          <a:effectLst/>
                        </a:rPr>
                        <a:t>Black Cherry &amp; Raspberry Sparkling Water - A117241 12x500ml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2203442652"/>
                  </a:ext>
                </a:extLst>
              </a:tr>
              <a:tr h="162122">
                <a:tc>
                  <a:txBody>
                    <a:bodyPr/>
                    <a:lstStyle/>
                    <a:p>
                      <a:pPr algn="ctr" fontAlgn="b">
                        <a:buNone/>
                      </a:pPr>
                      <a:r>
                        <a:rPr lang="en-GB" sz="1000" b="1" u="none" strike="noStrike" dirty="0">
                          <a:effectLst/>
                        </a:rPr>
                        <a:t>Grapefruit &amp; Orange - A150176</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1404107203"/>
                  </a:ext>
                </a:extLst>
              </a:tr>
              <a:tr h="162122">
                <a:tc>
                  <a:txBody>
                    <a:bodyPr/>
                    <a:lstStyle/>
                    <a:p>
                      <a:pPr algn="ctr" fontAlgn="b">
                        <a:buNone/>
                      </a:pPr>
                      <a:r>
                        <a:rPr lang="en-GB" sz="1000" b="1" u="none" strike="noStrike" dirty="0">
                          <a:effectLst/>
                        </a:rPr>
                        <a:t>Pineapple Passion Sparkling Water - A134139 12x500ml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1862160779"/>
                  </a:ext>
                </a:extLst>
              </a:tr>
              <a:tr h="162122">
                <a:tc>
                  <a:txBody>
                    <a:bodyPr/>
                    <a:lstStyle/>
                    <a:p>
                      <a:pPr algn="ctr" fontAlgn="b">
                        <a:buNone/>
                      </a:pPr>
                      <a:r>
                        <a:rPr lang="en-GB" sz="1000" b="1" u="none" strike="noStrike" dirty="0">
                          <a:effectLst/>
                        </a:rPr>
                        <a:t>Orange Mango Rubicon Spring Can - A135174 12x330ml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22575778"/>
                  </a:ext>
                </a:extLst>
              </a:tr>
              <a:tr h="162122">
                <a:tc>
                  <a:txBody>
                    <a:bodyPr/>
                    <a:lstStyle/>
                    <a:p>
                      <a:pPr algn="ctr" fontAlgn="b">
                        <a:buNone/>
                      </a:pPr>
                      <a:r>
                        <a:rPr lang="en-GB" sz="1000" b="1" u="none" strike="noStrike" dirty="0">
                          <a:effectLst/>
                        </a:rPr>
                        <a:t>Black Cherry Raspberry Rubicon Spring Can - A135173 12x330ml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1801199846"/>
                  </a:ext>
                </a:extLst>
              </a:tr>
              <a:tr h="162122">
                <a:tc>
                  <a:txBody>
                    <a:bodyPr/>
                    <a:lstStyle/>
                    <a:p>
                      <a:pPr algn="ctr" fontAlgn="b">
                        <a:buNone/>
                      </a:pPr>
                      <a:r>
                        <a:rPr lang="en-GB" sz="1000" b="1" u="none" strike="noStrike" dirty="0">
                          <a:effectLst/>
                        </a:rPr>
                        <a:t>Sparkling Ice Orange &amp; Mango - A134333 12x500ml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3022748593"/>
                  </a:ext>
                </a:extLst>
              </a:tr>
              <a:tr h="162122">
                <a:tc>
                  <a:txBody>
                    <a:bodyPr/>
                    <a:lstStyle/>
                    <a:p>
                      <a:pPr algn="ctr" fontAlgn="b">
                        <a:buNone/>
                      </a:pPr>
                      <a:r>
                        <a:rPr lang="en-GB" sz="1000" b="1" u="none" strike="noStrike" dirty="0">
                          <a:effectLst/>
                        </a:rPr>
                        <a:t>Sparkling Ice Cloudy Lemon - A134334 12x500ml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3312163571"/>
                  </a:ext>
                </a:extLst>
              </a:tr>
              <a:tr h="162122">
                <a:tc>
                  <a:txBody>
                    <a:bodyPr/>
                    <a:lstStyle/>
                    <a:p>
                      <a:pPr algn="ctr" fontAlgn="b">
                        <a:buNone/>
                      </a:pPr>
                      <a:r>
                        <a:rPr lang="pl-PL" sz="1000" b="1" u="none" strike="noStrike">
                          <a:effectLst/>
                        </a:rPr>
                        <a:t>Sparkling Ice Kiwi &amp; Strawberry - A134335 12x500ml</a:t>
                      </a:r>
                      <a:endParaRPr lang="pl-PL" sz="1000" b="1" i="0" u="none" strike="noStrike">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2476379163"/>
                  </a:ext>
                </a:extLst>
              </a:tr>
              <a:tr h="162122">
                <a:tc>
                  <a:txBody>
                    <a:bodyPr/>
                    <a:lstStyle/>
                    <a:p>
                      <a:pPr algn="ctr" fontAlgn="b">
                        <a:buNone/>
                      </a:pPr>
                      <a:r>
                        <a:rPr lang="en-GB" sz="1000" b="1" u="none" strike="noStrike" dirty="0">
                          <a:effectLst/>
                        </a:rPr>
                        <a:t>Sparkling Ice Strawberry Watermelon - A135888 12x500ml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1999985153"/>
                  </a:ext>
                </a:extLst>
              </a:tr>
              <a:tr h="162122">
                <a:tc>
                  <a:txBody>
                    <a:bodyPr/>
                    <a:lstStyle/>
                    <a:p>
                      <a:pPr algn="ctr" fontAlgn="b">
                        <a:buNone/>
                      </a:pPr>
                      <a:r>
                        <a:rPr lang="en-GB" sz="1000" b="1" u="none" strike="noStrike" dirty="0">
                          <a:effectLst/>
                        </a:rPr>
                        <a:t>Sparkling Ice Pink Grapefruit - A135889 12x500ml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3933351997"/>
                  </a:ext>
                </a:extLst>
              </a:tr>
              <a:tr h="162122">
                <a:tc>
                  <a:txBody>
                    <a:bodyPr/>
                    <a:lstStyle/>
                    <a:p>
                      <a:pPr algn="ctr" fontAlgn="b">
                        <a:buNone/>
                      </a:pPr>
                      <a:r>
                        <a:rPr lang="en-GB" sz="1000" b="1" u="none" strike="noStrike" dirty="0">
                          <a:effectLst/>
                        </a:rPr>
                        <a:t>GM Multivits Sugar Free Sparkling Lemon &amp; Lime - A130054 12x500ml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3251043879"/>
                  </a:ext>
                </a:extLst>
              </a:tr>
              <a:tr h="162122">
                <a:tc>
                  <a:txBody>
                    <a:bodyPr/>
                    <a:lstStyle/>
                    <a:p>
                      <a:pPr algn="ctr" fontAlgn="b">
                        <a:buNone/>
                      </a:pPr>
                      <a:r>
                        <a:rPr lang="en-GB" sz="1000" b="1" u="none" strike="noStrike" dirty="0">
                          <a:effectLst/>
                        </a:rPr>
                        <a:t>GM Multivits Vitamin C Sparkling Orange - A130056 12x500ml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258644738"/>
                  </a:ext>
                </a:extLst>
              </a:tr>
              <a:tr h="162122">
                <a:tc>
                  <a:txBody>
                    <a:bodyPr/>
                    <a:lstStyle/>
                    <a:p>
                      <a:pPr algn="ctr" fontAlgn="b">
                        <a:buNone/>
                      </a:pPr>
                      <a:r>
                        <a:rPr lang="en-GB" sz="1000" b="1" u="none" strike="noStrike" dirty="0">
                          <a:effectLst/>
                        </a:rPr>
                        <a:t>GM Multivits Vitamin D Still Mango &amp; Passionfruit - A130057 12x500ml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456284540"/>
                  </a:ext>
                </a:extLst>
              </a:tr>
              <a:tr h="162122">
                <a:tc>
                  <a:txBody>
                    <a:bodyPr/>
                    <a:lstStyle/>
                    <a:p>
                      <a:pPr algn="ctr" fontAlgn="b">
                        <a:buNone/>
                      </a:pPr>
                      <a:r>
                        <a:rPr lang="en-GB" sz="1000" b="1" u="none" strike="noStrike" dirty="0">
                          <a:effectLst/>
                        </a:rPr>
                        <a:t>GM Multivits Sugar Free Sparkling Lemon &amp; Lime - A130058 12x300ml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3531357090"/>
                  </a:ext>
                </a:extLst>
              </a:tr>
              <a:tr h="162122">
                <a:tc>
                  <a:txBody>
                    <a:bodyPr/>
                    <a:lstStyle/>
                    <a:p>
                      <a:pPr algn="ctr" fontAlgn="b">
                        <a:buNone/>
                      </a:pPr>
                      <a:r>
                        <a:rPr lang="en-GB" sz="1000" b="1" u="none" strike="noStrike" dirty="0">
                          <a:effectLst/>
                        </a:rPr>
                        <a:t>GM Multivits Sugar Free Sparkling Apple &amp; Raspberry - A130059 12x300ml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4166362963"/>
                  </a:ext>
                </a:extLst>
              </a:tr>
              <a:tr h="162122">
                <a:tc>
                  <a:txBody>
                    <a:bodyPr/>
                    <a:lstStyle/>
                    <a:p>
                      <a:pPr algn="ctr" fontAlgn="b">
                        <a:buNone/>
                      </a:pPr>
                      <a:r>
                        <a:rPr lang="en-GB" sz="1000" b="1" u="none" strike="noStrike" dirty="0">
                          <a:effectLst/>
                        </a:rPr>
                        <a:t>Radnor Splash Apple &amp; Raspberry - A133695 24x250ml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3569630853"/>
                  </a:ext>
                </a:extLst>
              </a:tr>
              <a:tr h="162122">
                <a:tc>
                  <a:txBody>
                    <a:bodyPr/>
                    <a:lstStyle/>
                    <a:p>
                      <a:pPr algn="ctr" fontAlgn="b">
                        <a:buNone/>
                      </a:pPr>
                      <a:r>
                        <a:rPr lang="en-GB" sz="1000" b="1" u="none" strike="noStrike" dirty="0">
                          <a:effectLst/>
                        </a:rPr>
                        <a:t>Radnor Splash Orange &amp; Pasfruit - A133696 24x250ml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3649320077"/>
                  </a:ext>
                </a:extLst>
              </a:tr>
              <a:tr h="162122">
                <a:tc>
                  <a:txBody>
                    <a:bodyPr/>
                    <a:lstStyle/>
                    <a:p>
                      <a:pPr algn="ctr" fontAlgn="b">
                        <a:buNone/>
                      </a:pPr>
                      <a:r>
                        <a:rPr lang="en-GB" sz="1000" b="1" u="none" strike="noStrike" dirty="0">
                          <a:effectLst/>
                        </a:rPr>
                        <a:t>Radnor Splash Watermelon - A133697 24x250ml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3048265122"/>
                  </a:ext>
                </a:extLst>
              </a:tr>
              <a:tr h="162122">
                <a:tc>
                  <a:txBody>
                    <a:bodyPr/>
                    <a:lstStyle/>
                    <a:p>
                      <a:pPr algn="ctr" fontAlgn="b">
                        <a:buNone/>
                      </a:pPr>
                      <a:r>
                        <a:rPr lang="en-GB" sz="1000" b="1" u="none" strike="noStrike" dirty="0">
                          <a:effectLst/>
                        </a:rPr>
                        <a:t>Simply Fruity Apple Juice - A135169 12x300ml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224600452"/>
                  </a:ext>
                </a:extLst>
              </a:tr>
              <a:tr h="162122">
                <a:tc>
                  <a:txBody>
                    <a:bodyPr/>
                    <a:lstStyle/>
                    <a:p>
                      <a:pPr algn="ctr" fontAlgn="b">
                        <a:buNone/>
                      </a:pPr>
                      <a:r>
                        <a:rPr lang="en-GB" sz="1000" b="1" u="none" strike="noStrike" dirty="0">
                          <a:effectLst/>
                        </a:rPr>
                        <a:t>Simply Fruity Orange Juice - A135170 12x300ml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2187400341"/>
                  </a:ext>
                </a:extLst>
              </a:tr>
              <a:tr h="162122">
                <a:tc>
                  <a:txBody>
                    <a:bodyPr/>
                    <a:lstStyle/>
                    <a:p>
                      <a:pPr algn="ctr" fontAlgn="b">
                        <a:buNone/>
                      </a:pPr>
                      <a:r>
                        <a:rPr lang="en-GB" sz="1000" b="1" u="none" strike="noStrike" dirty="0">
                          <a:effectLst/>
                        </a:rPr>
                        <a:t>Simply Fruity Blackcurrant Apple - A135171 12x300ml</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1563871173"/>
                  </a:ext>
                </a:extLst>
              </a:tr>
              <a:tr h="162122">
                <a:tc>
                  <a:txBody>
                    <a:bodyPr/>
                    <a:lstStyle/>
                    <a:p>
                      <a:pPr algn="ctr" fontAlgn="b">
                        <a:buNone/>
                      </a:pPr>
                      <a:r>
                        <a:rPr lang="en-GB" sz="1000" b="1" u="none" strike="noStrike" dirty="0">
                          <a:effectLst/>
                        </a:rPr>
                        <a:t>Simply Fruity Strawberry - A135172 12x300m</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1300419885"/>
                  </a:ext>
                </a:extLst>
              </a:tr>
              <a:tr h="162122">
                <a:tc>
                  <a:txBody>
                    <a:bodyPr/>
                    <a:lstStyle/>
                    <a:p>
                      <a:pPr algn="ctr" fontAlgn="b">
                        <a:buNone/>
                      </a:pPr>
                      <a:r>
                        <a:rPr lang="en-GB" sz="1000" b="1" u="none" strike="noStrike" dirty="0">
                          <a:effectLst/>
                        </a:rPr>
                        <a:t>Viva Plain Milk - 74117</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1941088660"/>
                  </a:ext>
                </a:extLst>
              </a:tr>
              <a:tr h="162122">
                <a:tc>
                  <a:txBody>
                    <a:bodyPr/>
                    <a:lstStyle/>
                    <a:p>
                      <a:pPr algn="ctr" fontAlgn="b">
                        <a:buNone/>
                      </a:pPr>
                      <a:r>
                        <a:rPr lang="en-GB" sz="1000" b="1" u="none" strike="noStrike" dirty="0">
                          <a:effectLst/>
                        </a:rPr>
                        <a:t>Viva Vanilla Milk - 135818</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4159273103"/>
                  </a:ext>
                </a:extLst>
              </a:tr>
              <a:tr h="162122">
                <a:tc>
                  <a:txBody>
                    <a:bodyPr/>
                    <a:lstStyle/>
                    <a:p>
                      <a:pPr algn="ctr" fontAlgn="b">
                        <a:buNone/>
                      </a:pPr>
                      <a:r>
                        <a:rPr lang="en-GB" sz="1000" b="1" u="none" strike="noStrike" dirty="0">
                          <a:effectLst/>
                        </a:rPr>
                        <a:t>Viva Banana Milk - 25578</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1752282298"/>
                  </a:ext>
                </a:extLst>
              </a:tr>
              <a:tr h="162122">
                <a:tc>
                  <a:txBody>
                    <a:bodyPr/>
                    <a:lstStyle/>
                    <a:p>
                      <a:pPr algn="ctr" fontAlgn="b">
                        <a:buNone/>
                      </a:pPr>
                      <a:r>
                        <a:rPr lang="en-GB" sz="1000" b="1" u="none" strike="noStrike" dirty="0">
                          <a:effectLst/>
                        </a:rPr>
                        <a:t>Viva Strawberry Milk - 25579</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1107161908"/>
                  </a:ext>
                </a:extLst>
              </a:tr>
              <a:tr h="162122">
                <a:tc>
                  <a:txBody>
                    <a:bodyPr/>
                    <a:lstStyle/>
                    <a:p>
                      <a:pPr algn="ctr" fontAlgn="b">
                        <a:buNone/>
                      </a:pPr>
                      <a:r>
                        <a:rPr lang="en-GB" sz="1000" b="1" u="none" strike="noStrike" dirty="0">
                          <a:effectLst/>
                        </a:rPr>
                        <a:t>Viva Chocolate Milk - 25577</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3535047911"/>
                  </a:ext>
                </a:extLst>
              </a:tr>
              <a:tr h="162122">
                <a:tc>
                  <a:txBody>
                    <a:bodyPr/>
                    <a:lstStyle/>
                    <a:p>
                      <a:pPr algn="ctr" fontAlgn="b">
                        <a:buNone/>
                      </a:pPr>
                      <a:r>
                        <a:rPr lang="en-GB" sz="1000" b="1" u="none" strike="noStrike" dirty="0">
                          <a:effectLst/>
                        </a:rPr>
                        <a:t>Barr Limeade - 148824</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342986569"/>
                  </a:ext>
                </a:extLst>
              </a:tr>
              <a:tr h="162122">
                <a:tc>
                  <a:txBody>
                    <a:bodyPr/>
                    <a:lstStyle/>
                    <a:p>
                      <a:pPr algn="ctr" fontAlgn="b">
                        <a:buNone/>
                      </a:pPr>
                      <a:r>
                        <a:rPr lang="en-GB" sz="1000" b="1" u="none" strike="noStrike" dirty="0">
                          <a:effectLst/>
                        </a:rPr>
                        <a:t>Barr Cherry - 148825</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1479130301"/>
                  </a:ext>
                </a:extLst>
              </a:tr>
              <a:tr h="162122">
                <a:tc>
                  <a:txBody>
                    <a:bodyPr/>
                    <a:lstStyle/>
                    <a:p>
                      <a:pPr algn="ctr" fontAlgn="b">
                        <a:buNone/>
                      </a:pPr>
                      <a:r>
                        <a:rPr lang="en-GB" sz="1000" b="1" u="none" strike="noStrike" dirty="0">
                          <a:effectLst/>
                        </a:rPr>
                        <a:t>Barr Cream Soda - 148826</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2379081275"/>
                  </a:ext>
                </a:extLst>
              </a:tr>
              <a:tr h="162122">
                <a:tc>
                  <a:txBody>
                    <a:bodyPr/>
                    <a:lstStyle/>
                    <a:p>
                      <a:pPr algn="ctr" fontAlgn="b">
                        <a:buNone/>
                      </a:pPr>
                      <a:r>
                        <a:rPr lang="en-GB" sz="1000" b="1" u="none" strike="noStrike" dirty="0">
                          <a:effectLst/>
                        </a:rPr>
                        <a:t>Barr Pineapple - 148827</a:t>
                      </a:r>
                      <a:endParaRPr lang="en-GB" sz="1000" b="1" i="0" u="none" strike="noStrike" dirty="0">
                        <a:solidFill>
                          <a:srgbClr val="000000"/>
                        </a:solidFill>
                        <a:effectLst/>
                        <a:latin typeface="Aptos Narrow" panose="020B0004020202020204" pitchFamily="34" charset="0"/>
                      </a:endParaRPr>
                    </a:p>
                  </a:txBody>
                  <a:tcPr marL="2609" marR="2609" marT="2609" marB="0" anchor="b"/>
                </a:tc>
                <a:extLst>
                  <a:ext uri="{0D108BD9-81ED-4DB2-BD59-A6C34878D82A}">
                    <a16:rowId xmlns:a16="http://schemas.microsoft.com/office/drawing/2014/main" val="3844938232"/>
                  </a:ext>
                </a:extLst>
              </a:tr>
            </a:tbl>
          </a:graphicData>
        </a:graphic>
      </p:graphicFrame>
    </p:spTree>
    <p:extLst>
      <p:ext uri="{BB962C8B-B14F-4D97-AF65-F5344CB8AC3E}">
        <p14:creationId xmlns:p14="http://schemas.microsoft.com/office/powerpoint/2010/main" val="2613180510"/>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3EB07599-10BA-06EF-A46C-E33DE76BBD0D}"/>
              </a:ext>
            </a:extLst>
          </p:cNvPr>
          <p:cNvGraphicFramePr>
            <a:graphicFrameLocks noGrp="1"/>
          </p:cNvGraphicFramePr>
          <p:nvPr>
            <p:extLst>
              <p:ext uri="{D42A27DB-BD31-4B8C-83A1-F6EECF244321}">
                <p14:modId xmlns:p14="http://schemas.microsoft.com/office/powerpoint/2010/main" val="2236216350"/>
              </p:ext>
            </p:extLst>
          </p:nvPr>
        </p:nvGraphicFramePr>
        <p:xfrm>
          <a:off x="819807" y="515007"/>
          <a:ext cx="10657493" cy="5736382"/>
        </p:xfrm>
        <a:graphic>
          <a:graphicData uri="http://schemas.openxmlformats.org/drawingml/2006/table">
            <a:tbl>
              <a:tblPr/>
              <a:tblGrid>
                <a:gridCol w="2144903">
                  <a:extLst>
                    <a:ext uri="{9D8B030D-6E8A-4147-A177-3AD203B41FA5}">
                      <a16:colId xmlns:a16="http://schemas.microsoft.com/office/drawing/2014/main" val="4012688957"/>
                    </a:ext>
                  </a:extLst>
                </a:gridCol>
                <a:gridCol w="536226">
                  <a:extLst>
                    <a:ext uri="{9D8B030D-6E8A-4147-A177-3AD203B41FA5}">
                      <a16:colId xmlns:a16="http://schemas.microsoft.com/office/drawing/2014/main" val="3712240998"/>
                    </a:ext>
                  </a:extLst>
                </a:gridCol>
                <a:gridCol w="536226">
                  <a:extLst>
                    <a:ext uri="{9D8B030D-6E8A-4147-A177-3AD203B41FA5}">
                      <a16:colId xmlns:a16="http://schemas.microsoft.com/office/drawing/2014/main" val="2088312375"/>
                    </a:ext>
                  </a:extLst>
                </a:gridCol>
                <a:gridCol w="536226">
                  <a:extLst>
                    <a:ext uri="{9D8B030D-6E8A-4147-A177-3AD203B41FA5}">
                      <a16:colId xmlns:a16="http://schemas.microsoft.com/office/drawing/2014/main" val="2019190803"/>
                    </a:ext>
                  </a:extLst>
                </a:gridCol>
                <a:gridCol w="603255">
                  <a:extLst>
                    <a:ext uri="{9D8B030D-6E8A-4147-A177-3AD203B41FA5}">
                      <a16:colId xmlns:a16="http://schemas.microsoft.com/office/drawing/2014/main" val="131966591"/>
                    </a:ext>
                  </a:extLst>
                </a:gridCol>
                <a:gridCol w="2066706">
                  <a:extLst>
                    <a:ext uri="{9D8B030D-6E8A-4147-A177-3AD203B41FA5}">
                      <a16:colId xmlns:a16="http://schemas.microsoft.com/office/drawing/2014/main" val="2768011063"/>
                    </a:ext>
                  </a:extLst>
                </a:gridCol>
                <a:gridCol w="536226">
                  <a:extLst>
                    <a:ext uri="{9D8B030D-6E8A-4147-A177-3AD203B41FA5}">
                      <a16:colId xmlns:a16="http://schemas.microsoft.com/office/drawing/2014/main" val="2583377749"/>
                    </a:ext>
                  </a:extLst>
                </a:gridCol>
                <a:gridCol w="536226">
                  <a:extLst>
                    <a:ext uri="{9D8B030D-6E8A-4147-A177-3AD203B41FA5}">
                      <a16:colId xmlns:a16="http://schemas.microsoft.com/office/drawing/2014/main" val="3752318845"/>
                    </a:ext>
                  </a:extLst>
                </a:gridCol>
                <a:gridCol w="2089047">
                  <a:extLst>
                    <a:ext uri="{9D8B030D-6E8A-4147-A177-3AD203B41FA5}">
                      <a16:colId xmlns:a16="http://schemas.microsoft.com/office/drawing/2014/main" val="2889737256"/>
                    </a:ext>
                  </a:extLst>
                </a:gridCol>
                <a:gridCol w="536226">
                  <a:extLst>
                    <a:ext uri="{9D8B030D-6E8A-4147-A177-3AD203B41FA5}">
                      <a16:colId xmlns:a16="http://schemas.microsoft.com/office/drawing/2014/main" val="3502039239"/>
                    </a:ext>
                  </a:extLst>
                </a:gridCol>
                <a:gridCol w="536226">
                  <a:extLst>
                    <a:ext uri="{9D8B030D-6E8A-4147-A177-3AD203B41FA5}">
                      <a16:colId xmlns:a16="http://schemas.microsoft.com/office/drawing/2014/main" val="896042618"/>
                    </a:ext>
                  </a:extLst>
                </a:gridCol>
              </a:tblGrid>
              <a:tr h="173873">
                <a:tc>
                  <a:txBody>
                    <a:bodyPr/>
                    <a:lstStyle/>
                    <a:p>
                      <a:pPr algn="l" fontAlgn="b">
                        <a:buNone/>
                      </a:pPr>
                      <a:r>
                        <a:rPr lang="en-GB" sz="800" b="1" i="0" u="none" strike="noStrike" dirty="0">
                          <a:solidFill>
                            <a:srgbClr val="000000"/>
                          </a:solidFill>
                          <a:effectLst/>
                          <a:latin typeface="Aptos Narrow" panose="020B0004020202020204" pitchFamily="34" charset="0"/>
                        </a:rPr>
                        <a:t>BREAKFAST</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GRAB 'N' GO</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BAKED POTATOES - SANDWICHES</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2325365792"/>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Pupil</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Teacher</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Pupil</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Teacher</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Pupil</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Teacher</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2044007181"/>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Waffle/Pancake/Crumpet</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55p</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75p</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Burger - Chicken/Veggie/Quorn</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£1.50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£1.80</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Baked Potato - Plain</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£1.00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£1.50</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3891925162"/>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Porridge</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£2.00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£2.25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Pizzini - Cheese and Tomato</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£1.30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£1.55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Baked Potato with One Filling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£1.40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£1.65</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2000123736"/>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Hot Filled Roll</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£1.40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£1.65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Pizzini - Spicy Chicken</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£1.65</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£1.90</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Additional Baked Potato Fillings</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£0.50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£0.75</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2795710413"/>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Wholemeal Roll</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£0.35</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£0.40</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Pizza Slice</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£1.05</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£1.30</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Roll/Sandwich/Toastie Vegetarian</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£1.50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£1.75</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3241415612"/>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Toast (1 Slice)</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£0.20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£0.25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Filled Pie Shells</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£1.49</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£1.65</a:t>
                      </a:r>
                    </a:p>
                  </a:txBody>
                  <a:tcPr marL="4392" marR="4392" marT="4392" marB="0" anchor="b">
                    <a:lnL>
                      <a:noFill/>
                    </a:lnL>
                    <a:lnR>
                      <a:noFill/>
                    </a:lnR>
                    <a:lnT>
                      <a:noFill/>
                    </a:lnT>
                    <a:lnB>
                      <a:noFill/>
                    </a:lnB>
                    <a:solidFill>
                      <a:srgbClr val="FFFFFF"/>
                    </a:solidFill>
                  </a:tcPr>
                </a:tc>
                <a:tc>
                  <a:txBody>
                    <a:bodyPr/>
                    <a:lstStyle/>
                    <a:p>
                      <a:pPr algn="l" fontAlgn="b">
                        <a:buNone/>
                      </a:pPr>
                      <a:r>
                        <a:rPr lang="de-DE" sz="800" b="1" i="0" u="none" strike="noStrike">
                          <a:solidFill>
                            <a:srgbClr val="000000"/>
                          </a:solidFill>
                          <a:effectLst/>
                          <a:latin typeface="Aptos Narrow" panose="020B0004020202020204" pitchFamily="34" charset="0"/>
                        </a:rPr>
                        <a:t>Roll/Sandwich/Toastie Chicken/Tuna</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£1.70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£1.95</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1143272139"/>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Flora Portion</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£0.20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£0.25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Pizza Baguette</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£1.05</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£1.30</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Baguette Small Vegetarian</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£1.55</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£1.60</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1541500183"/>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Wrap or Bagel with Cheese and Egg</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£1.50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£1.75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Panini Small Vegetarian</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£1.55</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£1.90</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Baguette Small Chicken/Tuna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£1.75</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£1.90</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1164526775"/>
                  </a:ext>
                </a:extLst>
              </a:tr>
              <a:tr h="172446">
                <a:tc gridSpan="2">
                  <a:txBody>
                    <a:bodyPr/>
                    <a:lstStyle/>
                    <a:p>
                      <a:pPr algn="l" fontAlgn="b">
                        <a:buNone/>
                      </a:pPr>
                      <a:r>
                        <a:rPr lang="en-GB" sz="800" b="1" i="0" u="none" strike="noStrike" dirty="0">
                          <a:solidFill>
                            <a:srgbClr val="000000"/>
                          </a:solidFill>
                          <a:effectLst/>
                          <a:latin typeface="Aptos Narrow" panose="020B0004020202020204" pitchFamily="34" charset="0"/>
                        </a:rPr>
                        <a:t>Wrap or Bagel with Cheese, Egg and Quorn Sausage</a:t>
                      </a:r>
                    </a:p>
                  </a:txBody>
                  <a:tcPr marL="4392" marR="4392" marT="4392" marB="0" anchor="b">
                    <a:lnL>
                      <a:noFill/>
                    </a:lnL>
                    <a:lnR>
                      <a:noFill/>
                    </a:lnR>
                    <a:lnT>
                      <a:noFill/>
                    </a:lnT>
                    <a:lnB>
                      <a:noFill/>
                    </a:lnB>
                    <a:solidFill>
                      <a:srgbClr val="FFFFFF"/>
                    </a:solidFill>
                  </a:tcPr>
                </a:tc>
                <a:tc hMerge="1">
                  <a:txBody>
                    <a:bodyPr/>
                    <a:lstStyle/>
                    <a:p>
                      <a:endParaRPr lang="en-GB"/>
                    </a:p>
                  </a:txBody>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ctr">
                        <a:buNone/>
                      </a:pPr>
                      <a:r>
                        <a:rPr lang="en-GB" sz="800" b="1" i="0" u="none" strike="noStrike" dirty="0">
                          <a:solidFill>
                            <a:srgbClr val="000000"/>
                          </a:solidFill>
                          <a:effectLst/>
                          <a:latin typeface="Aptos Narrow" panose="020B0004020202020204" pitchFamily="34" charset="0"/>
                        </a:rPr>
                        <a:t>£2.30</a:t>
                      </a:r>
                    </a:p>
                  </a:txBody>
                  <a:tcPr marL="4392" marR="4392" marT="4392" marB="0" anchor="ctr">
                    <a:lnL>
                      <a:noFill/>
                    </a:lnL>
                    <a:lnR>
                      <a:noFill/>
                    </a:lnR>
                    <a:lnT>
                      <a:noFill/>
                    </a:lnT>
                    <a:lnB>
                      <a:noFill/>
                    </a:lnB>
                    <a:solidFill>
                      <a:srgbClr val="FFFFFF"/>
                    </a:solidFill>
                  </a:tcPr>
                </a:tc>
                <a:tc>
                  <a:txBody>
                    <a:bodyPr/>
                    <a:lstStyle/>
                    <a:p>
                      <a:pPr algn="ctr" fontAlgn="ctr">
                        <a:buNone/>
                      </a:pPr>
                      <a:r>
                        <a:rPr lang="en-GB" sz="800" b="1" i="0" u="none" strike="noStrike" dirty="0">
                          <a:solidFill>
                            <a:srgbClr val="000000"/>
                          </a:solidFill>
                          <a:effectLst/>
                          <a:latin typeface="Aptos Narrow" panose="020B0004020202020204" pitchFamily="34" charset="0"/>
                        </a:rPr>
                        <a:t>£2.55</a:t>
                      </a:r>
                    </a:p>
                  </a:txBody>
                  <a:tcPr marL="4392" marR="4392" marT="4392" marB="0" anchor="ctr">
                    <a:lnL>
                      <a:noFill/>
                    </a:lnL>
                    <a:lnR>
                      <a:noFill/>
                    </a:lnR>
                    <a:lnT>
                      <a:noFill/>
                    </a:lnT>
                    <a:lnB>
                      <a:noFill/>
                    </a:lnB>
                    <a:solidFill>
                      <a:srgbClr val="FFFFFF"/>
                    </a:solidFill>
                  </a:tcPr>
                </a:tc>
                <a:tc>
                  <a:txBody>
                    <a:bodyPr/>
                    <a:lstStyle/>
                    <a:p>
                      <a:pPr algn="l" fontAlgn="ctr">
                        <a:buNone/>
                      </a:pPr>
                      <a:r>
                        <a:rPr lang="en-GB" sz="800" b="1" i="0" u="none" strike="noStrike" dirty="0">
                          <a:solidFill>
                            <a:srgbClr val="000000"/>
                          </a:solidFill>
                          <a:effectLst/>
                          <a:latin typeface="Aptos Narrow" panose="020B0004020202020204" pitchFamily="34" charset="0"/>
                        </a:rPr>
                        <a:t>Panini Small Chicken/Tuna </a:t>
                      </a:r>
                    </a:p>
                  </a:txBody>
                  <a:tcPr marL="4392" marR="4392" marT="4392" marB="0" anchor="ctr">
                    <a:lnL>
                      <a:noFill/>
                    </a:lnL>
                    <a:lnR>
                      <a:noFill/>
                    </a:lnR>
                    <a:lnT>
                      <a:noFill/>
                    </a:lnT>
                    <a:lnB>
                      <a:noFill/>
                    </a:lnB>
                    <a:solidFill>
                      <a:srgbClr val="FFFFFF"/>
                    </a:solidFill>
                  </a:tcPr>
                </a:tc>
                <a:tc>
                  <a:txBody>
                    <a:bodyPr/>
                    <a:lstStyle/>
                    <a:p>
                      <a:pPr algn="ctr" fontAlgn="ctr">
                        <a:buNone/>
                      </a:pPr>
                      <a:r>
                        <a:rPr lang="en-GB" sz="800" b="1" i="0" u="none" strike="noStrike" dirty="0">
                          <a:solidFill>
                            <a:srgbClr val="000000"/>
                          </a:solidFill>
                          <a:effectLst/>
                          <a:latin typeface="Aptos Narrow" panose="020B0004020202020204" pitchFamily="34" charset="0"/>
                        </a:rPr>
                        <a:t>£1.75</a:t>
                      </a:r>
                    </a:p>
                  </a:txBody>
                  <a:tcPr marL="4392" marR="4392" marT="4392" marB="0" anchor="ctr">
                    <a:lnL>
                      <a:noFill/>
                    </a:lnL>
                    <a:lnR>
                      <a:noFill/>
                    </a:lnR>
                    <a:lnT>
                      <a:noFill/>
                    </a:lnT>
                    <a:lnB>
                      <a:noFill/>
                    </a:lnB>
                    <a:solidFill>
                      <a:srgbClr val="FFFFFF"/>
                    </a:solidFill>
                  </a:tcPr>
                </a:tc>
                <a:tc>
                  <a:txBody>
                    <a:bodyPr/>
                    <a:lstStyle/>
                    <a:p>
                      <a:pPr algn="ctr" fontAlgn="ctr">
                        <a:buNone/>
                      </a:pPr>
                      <a:r>
                        <a:rPr lang="en-GB" sz="800" b="1" i="0" u="none" strike="noStrike" dirty="0">
                          <a:solidFill>
                            <a:srgbClr val="000000"/>
                          </a:solidFill>
                          <a:effectLst/>
                          <a:latin typeface="Aptos Narrow" panose="020B0004020202020204" pitchFamily="34" charset="0"/>
                        </a:rPr>
                        <a:t>£2.05</a:t>
                      </a:r>
                    </a:p>
                  </a:txBody>
                  <a:tcPr marL="4392" marR="4392" marT="4392" marB="0" anchor="ctr">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Baguette Large Vegetarian</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£1.75</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£2.10</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412817408"/>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Croissant Plain</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80p</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£1.45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Panini Large Vegetarian</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£1.75</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£2.05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Baguette Large Chicken/Tuna</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£1.95</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£2.10</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1797637635"/>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Croissant Filled</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£1.20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£1.85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Panini Large Chicken/Tuna</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£1.95</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£2.20</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Hoagie/Ciabatta/Wrap Vegetarian</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£1.80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£1.60</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775326031"/>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Jam Donut</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£0.80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£1.05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Noodle/Pasta/Rice Pot</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£1.65</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£1.90</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Hoagie/Ciabatta/Wrap Chicken/Fish</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£2.00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£1.90</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797872899"/>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Crackers, Cheese and Flora</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£0.80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£1.05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Soup &amp; Bread</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£1.30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£1.55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4199326421"/>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Rollover Hotdog</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£1.70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£1.95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SNACKS</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2601533391"/>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DRINKS</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6" Vegan Sausage Roll</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£1.30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£1,55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Pupil</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Teacher</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506699969"/>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Pupil</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Teacher</a:t>
                      </a:r>
                    </a:p>
                  </a:txBody>
                  <a:tcPr marL="4392" marR="4392" marT="4392" marB="0" anchor="b">
                    <a:lnL>
                      <a:noFill/>
                    </a:lnL>
                    <a:lnR>
                      <a:noFill/>
                    </a:lnR>
                    <a:lnT>
                      <a:noFill/>
                    </a:lnT>
                    <a:lnB>
                      <a:noFill/>
                    </a:lnB>
                    <a:solidFill>
                      <a:srgbClr val="FFFFFF"/>
                    </a:solidFill>
                  </a:tcPr>
                </a:tc>
                <a:tc>
                  <a:txBody>
                    <a:bodyPr/>
                    <a:lstStyle/>
                    <a:p>
                      <a:pPr algn="l" fontAlgn="b">
                        <a:buNone/>
                      </a:pPr>
                      <a:r>
                        <a:rPr lang="de-DE" sz="800" b="1" i="0" u="none" strike="noStrike">
                          <a:solidFill>
                            <a:srgbClr val="000000"/>
                          </a:solidFill>
                          <a:effectLst/>
                          <a:latin typeface="Aptos Narrow" panose="020B0004020202020204" pitchFamily="34" charset="0"/>
                        </a:rPr>
                        <a:t>Mini Vegan Sausage Rolls x 5</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£1.00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£1.25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Muller Yogurt</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£1.20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£1.45</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3913415426"/>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7-Up, Tango, Fanta and Vimto Cans</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£0.90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£1.15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Small Yogurt</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£0.90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£1.15</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4167747638"/>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Barr Cans</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£1.10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£1.25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Whole Fruit</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£0.45</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£0.70</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3104119063"/>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Rubicon and Ribena Bottle</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£1.20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£1.40</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Meal Deal</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Boka Bar</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£0.90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£1.15</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425880064"/>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Water 330ml</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£0.55</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£0.80</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Quaker Bar</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£1.25</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£1.50</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2172003447"/>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Water 500ml</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£0.65</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£0.90</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Main Meal 1 or 2</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£2.00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£3.65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All Crisps/Popcorn/Snack a Jacks</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£0.90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£1.15</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2499361154"/>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Flavoured Water 330ml</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£0.60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£0.85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Main Meal Deal</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£3.00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£4.90</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Small Jelly</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£0.70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£0.95</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763428671"/>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Flavoured Water 500ml</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£0.75</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£0.90</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Large Jelly</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£0.90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£1.15</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2591101689"/>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Viva Milk - All Flavours</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£0.70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£0.85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Scrummy Cakes`</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£0.60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£0.85</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997992474"/>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GM Multivits - All Flavours</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£1.60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£1.85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Small Home Baking</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£0.25</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£0.50</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41064820"/>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Tropical Ice Slushie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£1.00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£1.25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Large Home Baking</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£0.50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£0.75</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3322107627"/>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Tea</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£0.70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£1.00</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Hot Pudding</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£1.00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£1.25</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2821350032"/>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Coffee</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£0.70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£1.00</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Hot Pudding and Custard</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£1.20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£1.45</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356469506"/>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Latte/Cappuccino</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£0.95</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£1.35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Ice Cream/Mousse</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£0.80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£1.05</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3223427929"/>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Hot Chocolate</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£1.00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£1.40</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Fruit Pot</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£0.85</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£1.10</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2535246406"/>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Iced Coffee Slushie</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£1.20</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£1.45</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1769856600"/>
                  </a:ext>
                </a:extLst>
              </a:tr>
              <a:tr h="173873">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l"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tc>
                  <a:txBody>
                    <a:bodyPr/>
                    <a:lstStyle/>
                    <a:p>
                      <a:pPr algn="ctr" fontAlgn="b">
                        <a:buNone/>
                      </a:pPr>
                      <a:r>
                        <a:rPr lang="en-GB" sz="800" b="1" i="0" u="none" strike="noStrike" dirty="0">
                          <a:solidFill>
                            <a:srgbClr val="000000"/>
                          </a:solidFill>
                          <a:effectLst/>
                          <a:latin typeface="Aptos Narrow" panose="020B0004020202020204" pitchFamily="34" charset="0"/>
                        </a:rPr>
                        <a:t> </a:t>
                      </a:r>
                    </a:p>
                  </a:txBody>
                  <a:tcPr marL="4392" marR="4392" marT="4392" marB="0" anchor="b">
                    <a:lnL>
                      <a:noFill/>
                    </a:lnL>
                    <a:lnR>
                      <a:noFill/>
                    </a:lnR>
                    <a:lnT>
                      <a:noFill/>
                    </a:lnT>
                    <a:lnB>
                      <a:noFill/>
                    </a:lnB>
                    <a:solidFill>
                      <a:srgbClr val="FFFFFF"/>
                    </a:solidFill>
                  </a:tcPr>
                </a:tc>
                <a:extLst>
                  <a:ext uri="{0D108BD9-81ED-4DB2-BD59-A6C34878D82A}">
                    <a16:rowId xmlns:a16="http://schemas.microsoft.com/office/drawing/2014/main" val="1029912180"/>
                  </a:ext>
                </a:extLst>
              </a:tr>
            </a:tbl>
          </a:graphicData>
        </a:graphic>
      </p:graphicFrame>
    </p:spTree>
    <p:extLst>
      <p:ext uri="{BB962C8B-B14F-4D97-AF65-F5344CB8AC3E}">
        <p14:creationId xmlns:p14="http://schemas.microsoft.com/office/powerpoint/2010/main" val="707234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8" name="Picture 57">
            <a:extLst>
              <a:ext uri="{FF2B5EF4-FFF2-40B4-BE49-F238E27FC236}">
                <a16:creationId xmlns:a16="http://schemas.microsoft.com/office/drawing/2014/main" id="{41B68C77-138E-4BF7-A276-BD0C78A4219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59" name="Picture 58">
            <a:extLst>
              <a:ext uri="{FF2B5EF4-FFF2-40B4-BE49-F238E27FC236}">
                <a16:creationId xmlns:a16="http://schemas.microsoft.com/office/drawing/2014/main" id="{7C268552-D473-46ED-B1B8-422042C4DEF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60" name="Oval 59">
            <a:extLst>
              <a:ext uri="{FF2B5EF4-FFF2-40B4-BE49-F238E27FC236}">
                <a16:creationId xmlns:a16="http://schemas.microsoft.com/office/drawing/2014/main" id="{4AC0CD9D-7610-4620-93B4-798CCD9AB5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pic>
        <p:nvPicPr>
          <p:cNvPr id="61" name="Picture 60">
            <a:extLst>
              <a:ext uri="{FF2B5EF4-FFF2-40B4-BE49-F238E27FC236}">
                <a16:creationId xmlns:a16="http://schemas.microsoft.com/office/drawing/2014/main" id="{B9238B3E-24AA-439A-B527-6C5DF6D7214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62" name="Picture 61">
            <a:extLst>
              <a:ext uri="{FF2B5EF4-FFF2-40B4-BE49-F238E27FC236}">
                <a16:creationId xmlns:a16="http://schemas.microsoft.com/office/drawing/2014/main" id="{69F01145-BEA3-4CBF-AA21-10077B948CA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63" name="Rectangle 62">
            <a:extLst>
              <a:ext uri="{FF2B5EF4-FFF2-40B4-BE49-F238E27FC236}">
                <a16:creationId xmlns:a16="http://schemas.microsoft.com/office/drawing/2014/main" id="{DE4D62F9-188E-4530-84C2-24BDEE4BEB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64" name="Rectangle 63">
            <a:extLst>
              <a:ext uri="{FF2B5EF4-FFF2-40B4-BE49-F238E27FC236}">
                <a16:creationId xmlns:a16="http://schemas.microsoft.com/office/drawing/2014/main" id="{757B325C-3E35-45CF-9D07-3BCB281F3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2025FD5-AB59-3F70-C65D-614C020B9C33}"/>
              </a:ext>
            </a:extLst>
          </p:cNvPr>
          <p:cNvSpPr>
            <a:spLocks noGrp="1"/>
          </p:cNvSpPr>
          <p:nvPr>
            <p:ph type="title"/>
          </p:nvPr>
        </p:nvSpPr>
        <p:spPr>
          <a:xfrm>
            <a:off x="8191925" y="1325880"/>
            <a:ext cx="3352375" cy="3066507"/>
          </a:xfrm>
        </p:spPr>
        <p:txBody>
          <a:bodyPr vert="horz" lIns="91440" tIns="45720" rIns="91440" bIns="45720" rtlCol="0" anchor="b">
            <a:normAutofit/>
          </a:bodyPr>
          <a:lstStyle/>
          <a:p>
            <a:pPr algn="ctr"/>
            <a:r>
              <a:rPr lang="en-US" sz="4400" b="0" i="0" kern="1200" dirty="0" err="1">
                <a:solidFill>
                  <a:srgbClr val="EBEBEB"/>
                </a:solidFill>
                <a:latin typeface="+mj-lt"/>
                <a:ea typeface="+mj-ea"/>
                <a:cs typeface="+mj-cs"/>
              </a:rPr>
              <a:t>RedMeat</a:t>
            </a:r>
            <a:r>
              <a:rPr lang="en-US" sz="4400" b="0" i="0" kern="1200" dirty="0">
                <a:solidFill>
                  <a:srgbClr val="EBEBEB"/>
                </a:solidFill>
                <a:latin typeface="+mj-lt"/>
                <a:ea typeface="+mj-ea"/>
                <a:cs typeface="+mj-cs"/>
              </a:rPr>
              <a:t> Calculator</a:t>
            </a:r>
          </a:p>
        </p:txBody>
      </p:sp>
      <p:sp>
        <p:nvSpPr>
          <p:cNvPr id="65" name="Freeform 36">
            <a:extLst>
              <a:ext uri="{FF2B5EF4-FFF2-40B4-BE49-F238E27FC236}">
                <a16:creationId xmlns:a16="http://schemas.microsoft.com/office/drawing/2014/main" id="{C24BEC42-AFF3-40D1-93A2-A27A42E1E2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463681" y="-1"/>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1">
              <a:alpha val="20000"/>
            </a:schemeClr>
          </a:solidFill>
          <a:ln>
            <a:noFill/>
          </a:ln>
        </p:spPr>
        <p:txBody>
          <a:bodyPr rtlCol="0" anchor="ctr"/>
          <a:lstStyle/>
          <a:p>
            <a:pPr algn="ctr"/>
            <a:endParaRPr lang="en-US" dirty="0"/>
          </a:p>
        </p:txBody>
      </p:sp>
      <p:sp useBgFill="1">
        <p:nvSpPr>
          <p:cNvPr id="66" name="Freeform: Shape 45">
            <a:extLst>
              <a:ext uri="{FF2B5EF4-FFF2-40B4-BE49-F238E27FC236}">
                <a16:creationId xmlns:a16="http://schemas.microsoft.com/office/drawing/2014/main" id="{608F427C-1EC9-4280-9367-F2B3AA063E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809954" cy="6858000"/>
          </a:xfrm>
          <a:custGeom>
            <a:avLst/>
            <a:gdLst>
              <a:gd name="connsiteX0" fmla="*/ 6465239 w 7809954"/>
              <a:gd name="connsiteY0" fmla="*/ 0 h 6858000"/>
              <a:gd name="connsiteX1" fmla="*/ 7808777 w 7809954"/>
              <a:gd name="connsiteY1" fmla="*/ 0 h 6858000"/>
              <a:gd name="connsiteX2" fmla="*/ 7783732 w 7809954"/>
              <a:gd name="connsiteY2" fmla="*/ 155676 h 6858000"/>
              <a:gd name="connsiteX3" fmla="*/ 7759863 w 7809954"/>
              <a:gd name="connsiteY3" fmla="*/ 310667 h 6858000"/>
              <a:gd name="connsiteX4" fmla="*/ 7736499 w 7809954"/>
              <a:gd name="connsiteY4" fmla="*/ 466344 h 6858000"/>
              <a:gd name="connsiteX5" fmla="*/ 7716496 w 7809954"/>
              <a:gd name="connsiteY5" fmla="*/ 622706 h 6858000"/>
              <a:gd name="connsiteX6" fmla="*/ 7696325 w 7809954"/>
              <a:gd name="connsiteY6" fmla="*/ 778383 h 6858000"/>
              <a:gd name="connsiteX7" fmla="*/ 7677499 w 7809954"/>
              <a:gd name="connsiteY7" fmla="*/ 934745 h 6858000"/>
              <a:gd name="connsiteX8" fmla="*/ 7661363 w 7809954"/>
              <a:gd name="connsiteY8" fmla="*/ 1089050 h 6858000"/>
              <a:gd name="connsiteX9" fmla="*/ 7646067 w 7809954"/>
              <a:gd name="connsiteY9" fmla="*/ 1245413 h 6858000"/>
              <a:gd name="connsiteX10" fmla="*/ 7632115 w 7809954"/>
              <a:gd name="connsiteY10" fmla="*/ 1401089 h 6858000"/>
              <a:gd name="connsiteX11" fmla="*/ 7620013 w 7809954"/>
              <a:gd name="connsiteY11" fmla="*/ 1554023 h 6858000"/>
              <a:gd name="connsiteX12" fmla="*/ 7607910 w 7809954"/>
              <a:gd name="connsiteY12" fmla="*/ 1709013 h 6858000"/>
              <a:gd name="connsiteX13" fmla="*/ 7597825 w 7809954"/>
              <a:gd name="connsiteY13" fmla="*/ 1861947 h 6858000"/>
              <a:gd name="connsiteX14" fmla="*/ 7589925 w 7809954"/>
              <a:gd name="connsiteY14" fmla="*/ 2014880 h 6858000"/>
              <a:gd name="connsiteX15" fmla="*/ 7581688 w 7809954"/>
              <a:gd name="connsiteY15" fmla="*/ 2167128 h 6858000"/>
              <a:gd name="connsiteX16" fmla="*/ 7574797 w 7809954"/>
              <a:gd name="connsiteY16" fmla="*/ 2318004 h 6858000"/>
              <a:gd name="connsiteX17" fmla="*/ 7569922 w 7809954"/>
              <a:gd name="connsiteY17" fmla="*/ 2467508 h 6858000"/>
              <a:gd name="connsiteX18" fmla="*/ 7565720 w 7809954"/>
              <a:gd name="connsiteY18" fmla="*/ 2617013 h 6858000"/>
              <a:gd name="connsiteX19" fmla="*/ 7561686 w 7809954"/>
              <a:gd name="connsiteY19" fmla="*/ 2765145 h 6858000"/>
              <a:gd name="connsiteX20" fmla="*/ 7559837 w 7809954"/>
              <a:gd name="connsiteY20" fmla="*/ 2911221 h 6858000"/>
              <a:gd name="connsiteX21" fmla="*/ 7557820 w 7809954"/>
              <a:gd name="connsiteY21" fmla="*/ 3057296 h 6858000"/>
              <a:gd name="connsiteX22" fmla="*/ 7556811 w 7809954"/>
              <a:gd name="connsiteY22" fmla="*/ 3201314 h 6858000"/>
              <a:gd name="connsiteX23" fmla="*/ 7557820 w 7809954"/>
              <a:gd name="connsiteY23" fmla="*/ 3343960 h 6858000"/>
              <a:gd name="connsiteX24" fmla="*/ 7557820 w 7809954"/>
              <a:gd name="connsiteY24" fmla="*/ 3485235 h 6858000"/>
              <a:gd name="connsiteX25" fmla="*/ 7559837 w 7809954"/>
              <a:gd name="connsiteY25" fmla="*/ 3625138 h 6858000"/>
              <a:gd name="connsiteX26" fmla="*/ 7562862 w 7809954"/>
              <a:gd name="connsiteY26" fmla="*/ 3762298 h 6858000"/>
              <a:gd name="connsiteX27" fmla="*/ 7565720 w 7809954"/>
              <a:gd name="connsiteY27" fmla="*/ 3898087 h 6858000"/>
              <a:gd name="connsiteX28" fmla="*/ 7568914 w 7809954"/>
              <a:gd name="connsiteY28" fmla="*/ 4031132 h 6858000"/>
              <a:gd name="connsiteX29" fmla="*/ 7573788 w 7809954"/>
              <a:gd name="connsiteY29" fmla="*/ 4163491 h 6858000"/>
              <a:gd name="connsiteX30" fmla="*/ 7578999 w 7809954"/>
              <a:gd name="connsiteY30" fmla="*/ 4293793 h 6858000"/>
              <a:gd name="connsiteX31" fmla="*/ 7583705 w 7809954"/>
              <a:gd name="connsiteY31" fmla="*/ 4421352 h 6858000"/>
              <a:gd name="connsiteX32" fmla="*/ 7596985 w 7809954"/>
              <a:gd name="connsiteY32" fmla="*/ 4670298 h 6858000"/>
              <a:gd name="connsiteX33" fmla="*/ 7611104 w 7809954"/>
              <a:gd name="connsiteY33" fmla="*/ 4908956 h 6858000"/>
              <a:gd name="connsiteX34" fmla="*/ 7625896 w 7809954"/>
              <a:gd name="connsiteY34" fmla="*/ 5138013 h 6858000"/>
              <a:gd name="connsiteX35" fmla="*/ 7642201 w 7809954"/>
              <a:gd name="connsiteY35" fmla="*/ 5354726 h 6858000"/>
              <a:gd name="connsiteX36" fmla="*/ 7659178 w 7809954"/>
              <a:gd name="connsiteY36" fmla="*/ 5561838 h 6858000"/>
              <a:gd name="connsiteX37" fmla="*/ 7677499 w 7809954"/>
              <a:gd name="connsiteY37" fmla="*/ 5753862 h 6858000"/>
              <a:gd name="connsiteX38" fmla="*/ 7695485 w 7809954"/>
              <a:gd name="connsiteY38" fmla="*/ 5934227 h 6858000"/>
              <a:gd name="connsiteX39" fmla="*/ 7713470 w 7809954"/>
              <a:gd name="connsiteY39" fmla="*/ 6100191 h 6858000"/>
              <a:gd name="connsiteX40" fmla="*/ 7730447 w 7809954"/>
              <a:gd name="connsiteY40" fmla="*/ 6252438 h 6858000"/>
              <a:gd name="connsiteX41" fmla="*/ 7746584 w 7809954"/>
              <a:gd name="connsiteY41" fmla="*/ 6387541 h 6858000"/>
              <a:gd name="connsiteX42" fmla="*/ 7761880 w 7809954"/>
              <a:gd name="connsiteY42" fmla="*/ 6509613 h 6858000"/>
              <a:gd name="connsiteX43" fmla="*/ 7774655 w 7809954"/>
              <a:gd name="connsiteY43" fmla="*/ 6612483 h 6858000"/>
              <a:gd name="connsiteX44" fmla="*/ 7786757 w 7809954"/>
              <a:gd name="connsiteY44" fmla="*/ 6698894 h 6858000"/>
              <a:gd name="connsiteX45" fmla="*/ 7804071 w 7809954"/>
              <a:gd name="connsiteY45" fmla="*/ 6817538 h 6858000"/>
              <a:gd name="connsiteX46" fmla="*/ 7809954 w 7809954"/>
              <a:gd name="connsiteY46" fmla="*/ 6858000 h 6858000"/>
              <a:gd name="connsiteX47" fmla="*/ 7157124 w 7809954"/>
              <a:gd name="connsiteY47" fmla="*/ 6858000 h 6858000"/>
              <a:gd name="connsiteX48" fmla="*/ 7157124 w 7809954"/>
              <a:gd name="connsiteY48" fmla="*/ 6858000 h 6858000"/>
              <a:gd name="connsiteX49" fmla="*/ 0 w 7809954"/>
              <a:gd name="connsiteY49" fmla="*/ 6858000 h 6858000"/>
              <a:gd name="connsiteX50" fmla="*/ 0 w 7809954"/>
              <a:gd name="connsiteY50" fmla="*/ 0 h 6858000"/>
              <a:gd name="connsiteX51" fmla="*/ 6465239 w 7809954"/>
              <a:gd name="connsiteY51"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7809954" h="6858000">
                <a:moveTo>
                  <a:pt x="6465239" y="0"/>
                </a:moveTo>
                <a:lnTo>
                  <a:pt x="7808777" y="0"/>
                </a:lnTo>
                <a:lnTo>
                  <a:pt x="7783732" y="155676"/>
                </a:lnTo>
                <a:lnTo>
                  <a:pt x="7759863" y="310667"/>
                </a:lnTo>
                <a:lnTo>
                  <a:pt x="7736499" y="466344"/>
                </a:lnTo>
                <a:lnTo>
                  <a:pt x="7716496" y="622706"/>
                </a:lnTo>
                <a:lnTo>
                  <a:pt x="7696325" y="778383"/>
                </a:lnTo>
                <a:lnTo>
                  <a:pt x="7677499" y="934745"/>
                </a:lnTo>
                <a:lnTo>
                  <a:pt x="7661363" y="1089050"/>
                </a:lnTo>
                <a:lnTo>
                  <a:pt x="7646067" y="1245413"/>
                </a:lnTo>
                <a:lnTo>
                  <a:pt x="7632115" y="1401089"/>
                </a:lnTo>
                <a:lnTo>
                  <a:pt x="7620013" y="1554023"/>
                </a:lnTo>
                <a:lnTo>
                  <a:pt x="7607910" y="1709013"/>
                </a:lnTo>
                <a:lnTo>
                  <a:pt x="7597825" y="1861947"/>
                </a:lnTo>
                <a:lnTo>
                  <a:pt x="7589925" y="2014880"/>
                </a:lnTo>
                <a:lnTo>
                  <a:pt x="7581688" y="2167128"/>
                </a:lnTo>
                <a:lnTo>
                  <a:pt x="7574797" y="2318004"/>
                </a:lnTo>
                <a:lnTo>
                  <a:pt x="7569922" y="2467508"/>
                </a:lnTo>
                <a:lnTo>
                  <a:pt x="7565720" y="2617013"/>
                </a:lnTo>
                <a:lnTo>
                  <a:pt x="7561686" y="2765145"/>
                </a:lnTo>
                <a:lnTo>
                  <a:pt x="7559837" y="2911221"/>
                </a:lnTo>
                <a:lnTo>
                  <a:pt x="7557820" y="3057296"/>
                </a:lnTo>
                <a:lnTo>
                  <a:pt x="7556811" y="3201314"/>
                </a:lnTo>
                <a:lnTo>
                  <a:pt x="7557820" y="3343960"/>
                </a:lnTo>
                <a:lnTo>
                  <a:pt x="7557820" y="3485235"/>
                </a:lnTo>
                <a:lnTo>
                  <a:pt x="7559837" y="3625138"/>
                </a:lnTo>
                <a:lnTo>
                  <a:pt x="7562862" y="3762298"/>
                </a:lnTo>
                <a:lnTo>
                  <a:pt x="7565720" y="3898087"/>
                </a:lnTo>
                <a:lnTo>
                  <a:pt x="7568914" y="4031132"/>
                </a:lnTo>
                <a:lnTo>
                  <a:pt x="7573788" y="4163491"/>
                </a:lnTo>
                <a:lnTo>
                  <a:pt x="7578999" y="4293793"/>
                </a:lnTo>
                <a:lnTo>
                  <a:pt x="7583705" y="4421352"/>
                </a:lnTo>
                <a:lnTo>
                  <a:pt x="7596985" y="4670298"/>
                </a:lnTo>
                <a:lnTo>
                  <a:pt x="7611104" y="4908956"/>
                </a:lnTo>
                <a:lnTo>
                  <a:pt x="7625896" y="5138013"/>
                </a:lnTo>
                <a:lnTo>
                  <a:pt x="7642201" y="5354726"/>
                </a:lnTo>
                <a:lnTo>
                  <a:pt x="7659178" y="5561838"/>
                </a:lnTo>
                <a:lnTo>
                  <a:pt x="7677499" y="5753862"/>
                </a:lnTo>
                <a:lnTo>
                  <a:pt x="7695485" y="5934227"/>
                </a:lnTo>
                <a:lnTo>
                  <a:pt x="7713470" y="6100191"/>
                </a:lnTo>
                <a:lnTo>
                  <a:pt x="7730447" y="6252438"/>
                </a:lnTo>
                <a:lnTo>
                  <a:pt x="7746584" y="6387541"/>
                </a:lnTo>
                <a:lnTo>
                  <a:pt x="7761880" y="6509613"/>
                </a:lnTo>
                <a:lnTo>
                  <a:pt x="7774655" y="6612483"/>
                </a:lnTo>
                <a:lnTo>
                  <a:pt x="7786757" y="6698894"/>
                </a:lnTo>
                <a:lnTo>
                  <a:pt x="7804071" y="6817538"/>
                </a:lnTo>
                <a:lnTo>
                  <a:pt x="7809954" y="6858000"/>
                </a:lnTo>
                <a:lnTo>
                  <a:pt x="7157124" y="6858000"/>
                </a:lnTo>
                <a:lnTo>
                  <a:pt x="7157124" y="6858000"/>
                </a:lnTo>
                <a:lnTo>
                  <a:pt x="0" y="6858000"/>
                </a:lnTo>
                <a:lnTo>
                  <a:pt x="0" y="0"/>
                </a:lnTo>
                <a:lnTo>
                  <a:pt x="6465239"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7" name="Rectangle 66">
            <a:extLst>
              <a:ext uri="{FF2B5EF4-FFF2-40B4-BE49-F238E27FC236}">
                <a16:creationId xmlns:a16="http://schemas.microsoft.com/office/drawing/2014/main" id="{F98810A7-E114-447A-A7D6-69B27CFB56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dirty="0"/>
          </a:p>
        </p:txBody>
      </p:sp>
      <p:graphicFrame>
        <p:nvGraphicFramePr>
          <p:cNvPr id="4" name="Table 3">
            <a:extLst>
              <a:ext uri="{FF2B5EF4-FFF2-40B4-BE49-F238E27FC236}">
                <a16:creationId xmlns:a16="http://schemas.microsoft.com/office/drawing/2014/main" id="{56102196-483B-80F4-A568-0E1411BA274B}"/>
              </a:ext>
            </a:extLst>
          </p:cNvPr>
          <p:cNvGraphicFramePr>
            <a:graphicFrameLocks noGrp="1"/>
          </p:cNvGraphicFramePr>
          <p:nvPr>
            <p:extLst>
              <p:ext uri="{D42A27DB-BD31-4B8C-83A1-F6EECF244321}">
                <p14:modId xmlns:p14="http://schemas.microsoft.com/office/powerpoint/2010/main" val="2088666068"/>
              </p:ext>
            </p:extLst>
          </p:nvPr>
        </p:nvGraphicFramePr>
        <p:xfrm>
          <a:off x="614308" y="570703"/>
          <a:ext cx="6270665" cy="5607171"/>
        </p:xfrm>
        <a:graphic>
          <a:graphicData uri="http://schemas.openxmlformats.org/drawingml/2006/table">
            <a:tbl>
              <a:tblPr/>
              <a:tblGrid>
                <a:gridCol w="400253">
                  <a:extLst>
                    <a:ext uri="{9D8B030D-6E8A-4147-A177-3AD203B41FA5}">
                      <a16:colId xmlns:a16="http://schemas.microsoft.com/office/drawing/2014/main" val="2473894981"/>
                    </a:ext>
                  </a:extLst>
                </a:gridCol>
                <a:gridCol w="568629">
                  <a:extLst>
                    <a:ext uri="{9D8B030D-6E8A-4147-A177-3AD203B41FA5}">
                      <a16:colId xmlns:a16="http://schemas.microsoft.com/office/drawing/2014/main" val="1971569610"/>
                    </a:ext>
                  </a:extLst>
                </a:gridCol>
                <a:gridCol w="1801576">
                  <a:extLst>
                    <a:ext uri="{9D8B030D-6E8A-4147-A177-3AD203B41FA5}">
                      <a16:colId xmlns:a16="http://schemas.microsoft.com/office/drawing/2014/main" val="2995144623"/>
                    </a:ext>
                  </a:extLst>
                </a:gridCol>
                <a:gridCol w="3090901">
                  <a:extLst>
                    <a:ext uri="{9D8B030D-6E8A-4147-A177-3AD203B41FA5}">
                      <a16:colId xmlns:a16="http://schemas.microsoft.com/office/drawing/2014/main" val="3804066802"/>
                    </a:ext>
                  </a:extLst>
                </a:gridCol>
                <a:gridCol w="409306">
                  <a:extLst>
                    <a:ext uri="{9D8B030D-6E8A-4147-A177-3AD203B41FA5}">
                      <a16:colId xmlns:a16="http://schemas.microsoft.com/office/drawing/2014/main" val="2982403257"/>
                    </a:ext>
                  </a:extLst>
                </a:gridCol>
              </a:tblGrid>
              <a:tr h="150867">
                <a:tc gridSpan="5">
                  <a:txBody>
                    <a:bodyPr/>
                    <a:lstStyle/>
                    <a:p>
                      <a:pPr algn="ctr" fontAlgn="b">
                        <a:buNone/>
                      </a:pPr>
                      <a:r>
                        <a:rPr lang="en-GB" sz="600" b="1" i="0" u="none" strike="noStrike" dirty="0">
                          <a:solidFill>
                            <a:srgbClr val="000000"/>
                          </a:solidFill>
                          <a:effectLst/>
                          <a:latin typeface="Aptos Narrow" panose="020B0004020202020204" pitchFamily="34" charset="0"/>
                        </a:rPr>
                        <a:t>Red and Red Processed Meat Calculation - High School 25/26</a:t>
                      </a:r>
                      <a:endParaRPr lang="en-GB" sz="600" b="1" i="0" u="none" strike="noStrike" dirty="0">
                        <a:effectLst/>
                        <a:latin typeface="Arial" panose="020B0604020202020204" pitchFamily="34" charset="0"/>
                      </a:endParaRPr>
                    </a:p>
                  </a:txBody>
                  <a:tcPr marL="25726" marR="25726" marT="12863" marB="12863">
                    <a:lnL>
                      <a:noFill/>
                    </a:lnL>
                    <a:lnR>
                      <a:noFill/>
                    </a:lnR>
                    <a:lnT>
                      <a:noFill/>
                    </a:lnT>
                    <a:lnB>
                      <a:noFill/>
                    </a:lnB>
                    <a:noFill/>
                  </a:tcPr>
                </a:tc>
                <a:tc hMerge="1">
                  <a:txBody>
                    <a:bodyPr/>
                    <a:lstStyle/>
                    <a:p>
                      <a:endParaRPr lang="en-GB"/>
                    </a:p>
                  </a:txBody>
                  <a:tcPr/>
                </a:tc>
                <a:tc hMerge="1">
                  <a:txBody>
                    <a:bodyPr/>
                    <a:lstStyle/>
                    <a:p>
                      <a:endParaRPr lang="en-GB"/>
                    </a:p>
                  </a:txBody>
                  <a:tcPr>
                    <a:lnL w="12700" cmpd="sng">
                      <a:noFill/>
                      <a:prstDash val="solid"/>
                    </a:ln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882834891"/>
                  </a:ext>
                </a:extLst>
              </a:tr>
              <a:tr h="150867">
                <a:tc gridSpan="5">
                  <a:txBody>
                    <a:bodyPr/>
                    <a:lstStyle/>
                    <a:p>
                      <a:pPr algn="ctr" fontAlgn="b">
                        <a:buNone/>
                      </a:pPr>
                      <a:r>
                        <a:rPr lang="en-GB" sz="600" b="1" i="0" u="none" strike="noStrike" dirty="0">
                          <a:solidFill>
                            <a:srgbClr val="000000"/>
                          </a:solidFill>
                          <a:effectLst/>
                          <a:latin typeface="Aptos Narrow" panose="020B0004020202020204" pitchFamily="34" charset="0"/>
                        </a:rPr>
                        <a:t>Week 1</a:t>
                      </a:r>
                      <a:endParaRPr lang="en-GB" sz="600" b="1" i="0" u="none" strike="noStrike" dirty="0">
                        <a:effectLst/>
                        <a:latin typeface="Arial" panose="020B0604020202020204" pitchFamily="34" charset="0"/>
                      </a:endParaRPr>
                    </a:p>
                  </a:txBody>
                  <a:tcPr marL="25726" marR="25726" marT="12863" marB="12863">
                    <a:lnL>
                      <a:noFill/>
                    </a:lnL>
                    <a:lnR>
                      <a:noFill/>
                    </a:lnR>
                    <a:lnT>
                      <a:noFill/>
                    </a:lnT>
                    <a:lnB w="12700"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lnL w="12700" cmpd="sng">
                      <a:noFill/>
                      <a:prstDash val="solid"/>
                    </a:ln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80191513"/>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Item</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Red Meat weight (</a:t>
                      </a:r>
                      <a:r>
                        <a:rPr lang="en-GB" sz="600" b="1" i="1" u="none" strike="noStrike" dirty="0">
                          <a:solidFill>
                            <a:srgbClr val="000000"/>
                          </a:solidFill>
                          <a:effectLst/>
                          <a:latin typeface="Aptos Narrow" panose="020B0004020202020204" pitchFamily="34" charset="0"/>
                        </a:rPr>
                        <a:t>largest meal weight if more than one offered)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Red processed weight                      (</a:t>
                      </a:r>
                      <a:r>
                        <a:rPr lang="en-GB" sz="600" b="1" i="1" u="none" strike="noStrike" dirty="0">
                          <a:solidFill>
                            <a:srgbClr val="000000"/>
                          </a:solidFill>
                          <a:effectLst/>
                          <a:latin typeface="Aptos Narrow" panose="020B0004020202020204" pitchFamily="34" charset="0"/>
                        </a:rPr>
                        <a:t>Largest meal weight) if more than one offered)       </a:t>
                      </a: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Total weight</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extLst>
                  <a:ext uri="{0D108BD9-81ED-4DB2-BD59-A6C34878D82A}">
                    <a16:rowId xmlns:a16="http://schemas.microsoft.com/office/drawing/2014/main" val="1596170307"/>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Monday</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a:solidFill>
                            <a:srgbClr val="000000"/>
                          </a:solidFill>
                          <a:effectLst/>
                          <a:latin typeface="Aptos Narrow" panose="020B0004020202020204" pitchFamily="34" charset="0"/>
                        </a:rPr>
                        <a:t>Bacon x 2 rashers</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2862999155"/>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Tuesday</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a:solidFill>
                            <a:srgbClr val="000000"/>
                          </a:solidFill>
                          <a:effectLst/>
                          <a:latin typeface="Aptos Narrow" panose="020B0004020202020204" pitchFamily="34" charset="0"/>
                        </a:rPr>
                        <a:t>Bacon x 2 rashers</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sng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2840129006"/>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Wednesday</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3569940917"/>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Thursday</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a:solidFill>
                            <a:srgbClr val="000000"/>
                          </a:solidFill>
                          <a:effectLst/>
                          <a:latin typeface="Aptos Narrow" panose="020B0004020202020204" pitchFamily="34" charset="0"/>
                        </a:rPr>
                        <a:t>Minced Beef</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80-100g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80g-100g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1484264787"/>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Friday</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a:solidFill>
                            <a:srgbClr val="000000"/>
                          </a:solidFill>
                          <a:effectLst/>
                          <a:latin typeface="Aptos Narrow" panose="020B0004020202020204" pitchFamily="34" charset="0"/>
                        </a:rPr>
                        <a:t>Bacon x 2 rashers</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4178006831"/>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TOTAL</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0D0"/>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80-100g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90g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4B3E1"/>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170g-190g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1283888482"/>
                  </a:ext>
                </a:extLst>
              </a:tr>
              <a:tr h="133487">
                <a:tc gridSpan="3">
                  <a:txBody>
                    <a:bodyPr/>
                    <a:lstStyle/>
                    <a:p>
                      <a:pPr algn="ctr" fontAlgn="ctr">
                        <a:buNone/>
                      </a:pPr>
                      <a:r>
                        <a:rPr lang="en-GB" sz="600" b="1" i="0" u="none" strike="noStrike" dirty="0">
                          <a:solidFill>
                            <a:srgbClr val="000000"/>
                          </a:solidFill>
                          <a:effectLst/>
                          <a:latin typeface="Aptos Narrow" panose="020B0004020202020204" pitchFamily="34" charset="0"/>
                        </a:rPr>
                        <a:t>Red processed meat must be less the 130g</a:t>
                      </a:r>
                      <a:endParaRPr lang="en-GB" sz="600" b="1" i="0" u="none" strike="noStrike" dirty="0">
                        <a:effectLst/>
                        <a:latin typeface="Arial" panose="020B0604020202020204" pitchFamily="34" charset="0"/>
                      </a:endParaRPr>
                    </a:p>
                  </a:txBody>
                  <a:tcPr marL="25726" marR="25726" marT="12863" marB="1286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3CCEB"/>
                    </a:solidFill>
                  </a:tcPr>
                </a:tc>
                <a:tc hMerge="1">
                  <a:txBody>
                    <a:bodyPr/>
                    <a:lstStyle/>
                    <a:p>
                      <a:endParaRPr lang="en-GB"/>
                    </a:p>
                  </a:txBody>
                  <a:tcPr/>
                </a:tc>
                <a:tc hMerge="1">
                  <a:txBody>
                    <a:bodyPr/>
                    <a:lstStyle/>
                    <a:p>
                      <a:endParaRPr lang="en-GB"/>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D4D4D4"/>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D4D4D4"/>
                      </a:solidFill>
                      <a:prstDash val="solid"/>
                      <a:round/>
                      <a:headEnd type="none" w="med" len="med"/>
                      <a:tailEnd type="none" w="med" len="med"/>
                    </a:lnB>
                    <a:noFill/>
                  </a:tcPr>
                </a:tc>
                <a:extLst>
                  <a:ext uri="{0D108BD9-81ED-4DB2-BD59-A6C34878D82A}">
                    <a16:rowId xmlns:a16="http://schemas.microsoft.com/office/drawing/2014/main" val="4036734377"/>
                  </a:ext>
                </a:extLst>
              </a:tr>
              <a:tr h="133487">
                <a:tc gridSpan="3">
                  <a:txBody>
                    <a:bodyPr/>
                    <a:lstStyle/>
                    <a:p>
                      <a:pPr algn="ctr" fontAlgn="ctr">
                        <a:buNone/>
                      </a:pPr>
                      <a:r>
                        <a:rPr lang="en-GB" sz="600" b="1" i="0" u="none" strike="noStrike" dirty="0">
                          <a:solidFill>
                            <a:srgbClr val="000000"/>
                          </a:solidFill>
                          <a:effectLst/>
                          <a:latin typeface="Aptos Narrow" panose="020B0004020202020204" pitchFamily="34" charset="0"/>
                        </a:rPr>
                        <a:t>Total weigh must be less the 230g</a:t>
                      </a:r>
                      <a:endParaRPr lang="en-GB" sz="600" b="1" i="0" u="none" strike="noStrike" dirty="0">
                        <a:effectLst/>
                        <a:latin typeface="Arial" panose="020B0604020202020204" pitchFamily="34" charset="0"/>
                      </a:endParaRPr>
                    </a:p>
                  </a:txBody>
                  <a:tcPr marL="25726" marR="25726" marT="12863" marB="1286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hMerge="1">
                  <a:txBody>
                    <a:bodyPr/>
                    <a:lstStyle/>
                    <a:p>
                      <a:endParaRPr lang="en-GB"/>
                    </a:p>
                  </a:txBody>
                  <a:tcPr/>
                </a:tc>
                <a:tc hMerge="1">
                  <a:txBody>
                    <a:bodyPr/>
                    <a:lstStyle/>
                    <a:p>
                      <a:endParaRPr lang="en-GB"/>
                    </a:p>
                  </a:txBody>
                  <a:tcPr>
                    <a:lnL w="12700" cap="flat" cmpd="sng" algn="ctr">
                      <a:solidFill>
                        <a:srgbClr val="000000"/>
                      </a:solidFill>
                      <a:prstDash val="solid"/>
                      <a:round/>
                      <a:headEnd type="none" w="med" len="med"/>
                      <a:tailEnd type="none" w="med" len="med"/>
                    </a:ln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94553901"/>
                  </a:ext>
                </a:extLst>
              </a:tr>
              <a:tr h="150867">
                <a:tc gridSpan="5">
                  <a:txBody>
                    <a:bodyPr/>
                    <a:lstStyle/>
                    <a:p>
                      <a:pPr algn="ctr" fontAlgn="ctr">
                        <a:buNone/>
                      </a:pPr>
                      <a:r>
                        <a:rPr lang="en-GB" sz="600" b="1" i="0" u="none" strike="noStrike" dirty="0">
                          <a:solidFill>
                            <a:srgbClr val="000000"/>
                          </a:solidFill>
                          <a:effectLst/>
                          <a:latin typeface="Aptos Narrow" panose="020B0004020202020204" pitchFamily="34" charset="0"/>
                        </a:rPr>
                        <a:t>Week 2</a:t>
                      </a:r>
                      <a:endParaRPr lang="en-GB" sz="600" b="1" i="0" u="none" strike="noStrike" dirty="0">
                        <a:effectLst/>
                        <a:latin typeface="Arial" panose="020B0604020202020204" pitchFamily="34" charset="0"/>
                      </a:endParaRPr>
                    </a:p>
                  </a:txBody>
                  <a:tcPr marL="25726" marR="25726" marT="12863" marB="1286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lnL w="6350" cap="flat" cmpd="sng" algn="ctr">
                      <a:solidFill>
                        <a:srgbClr val="000000"/>
                      </a:solidFill>
                      <a:prstDash val="solid"/>
                      <a:round/>
                      <a:headEnd type="none" w="med" len="med"/>
                      <a:tailEnd type="none" w="med" len="med"/>
                    </a:ln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85575518"/>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Item</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Red Meat weight (</a:t>
                      </a:r>
                      <a:r>
                        <a:rPr lang="en-GB" sz="600" b="1" i="1" u="none" strike="noStrike" dirty="0">
                          <a:solidFill>
                            <a:srgbClr val="000000"/>
                          </a:solidFill>
                          <a:effectLst/>
                          <a:latin typeface="Aptos Narrow" panose="020B0004020202020204" pitchFamily="34" charset="0"/>
                        </a:rPr>
                        <a:t>largest meal weight if more than one offered)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Red processed weight                      (</a:t>
                      </a:r>
                      <a:r>
                        <a:rPr lang="en-GB" sz="600" b="1" i="1" u="none" strike="noStrike" dirty="0">
                          <a:solidFill>
                            <a:srgbClr val="000000"/>
                          </a:solidFill>
                          <a:effectLst/>
                          <a:latin typeface="Aptos Narrow" panose="020B0004020202020204" pitchFamily="34" charset="0"/>
                        </a:rPr>
                        <a:t>Largest meal weight) if more than one offered)       </a:t>
                      </a: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Total weight</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extLst>
                  <a:ext uri="{0D108BD9-81ED-4DB2-BD59-A6C34878D82A}">
                    <a16:rowId xmlns:a16="http://schemas.microsoft.com/office/drawing/2014/main" val="1486361792"/>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Monday</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1318551671"/>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Tuesday</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Bacon x 2 rashers</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sng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2335375514"/>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Wednesday</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Bacon x 2 rashers</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2874189289"/>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Thursday</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Minced Beef</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80-100g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80g-100g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3652888002"/>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Friday</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Bacon x 2 rashers</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503772077"/>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TOTAL</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80-100g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90g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170g-190g</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975281714"/>
                  </a:ext>
                </a:extLst>
              </a:tr>
              <a:tr h="133487">
                <a:tc gridSpan="3">
                  <a:txBody>
                    <a:bodyPr/>
                    <a:lstStyle/>
                    <a:p>
                      <a:pPr algn="ctr" fontAlgn="ctr">
                        <a:buNone/>
                      </a:pPr>
                      <a:r>
                        <a:rPr lang="en-GB" sz="600" b="1" i="0" u="none" strike="noStrike" dirty="0">
                          <a:solidFill>
                            <a:srgbClr val="000000"/>
                          </a:solidFill>
                          <a:effectLst/>
                          <a:latin typeface="Aptos Narrow" panose="020B0004020202020204" pitchFamily="34" charset="0"/>
                        </a:rPr>
                        <a:t>Red processed meat must be less the 130g</a:t>
                      </a:r>
                      <a:endParaRPr lang="en-GB" sz="600" b="1" i="0" u="none" strike="noStrike" dirty="0">
                        <a:effectLst/>
                        <a:latin typeface="Arial" panose="020B0604020202020204" pitchFamily="34" charset="0"/>
                      </a:endParaRPr>
                    </a:p>
                  </a:txBody>
                  <a:tcPr marL="25726" marR="25726" marT="12863" marB="1286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3CCEB"/>
                    </a:solidFill>
                  </a:tcPr>
                </a:tc>
                <a:tc hMerge="1">
                  <a:txBody>
                    <a:bodyPr/>
                    <a:lstStyle/>
                    <a:p>
                      <a:endParaRPr lang="en-GB"/>
                    </a:p>
                  </a:txBody>
                  <a:tcPr/>
                </a:tc>
                <a:tc hMerge="1">
                  <a:txBody>
                    <a:bodyPr/>
                    <a:lstStyle/>
                    <a:p>
                      <a:endParaRPr lang="en-GB"/>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D4D4D4"/>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D4D4D4"/>
                      </a:solidFill>
                      <a:prstDash val="solid"/>
                      <a:round/>
                      <a:headEnd type="none" w="med" len="med"/>
                      <a:tailEnd type="none" w="med" len="med"/>
                    </a:lnB>
                    <a:noFill/>
                  </a:tcPr>
                </a:tc>
                <a:extLst>
                  <a:ext uri="{0D108BD9-81ED-4DB2-BD59-A6C34878D82A}">
                    <a16:rowId xmlns:a16="http://schemas.microsoft.com/office/drawing/2014/main" val="76325087"/>
                  </a:ext>
                </a:extLst>
              </a:tr>
              <a:tr h="133487">
                <a:tc gridSpan="3">
                  <a:txBody>
                    <a:bodyPr/>
                    <a:lstStyle/>
                    <a:p>
                      <a:pPr algn="ctr" fontAlgn="ctr">
                        <a:buNone/>
                      </a:pPr>
                      <a:r>
                        <a:rPr lang="en-GB" sz="600" b="1" i="0" u="none" strike="noStrike" dirty="0">
                          <a:solidFill>
                            <a:srgbClr val="000000"/>
                          </a:solidFill>
                          <a:effectLst/>
                          <a:latin typeface="Aptos Narrow" panose="020B0004020202020204" pitchFamily="34" charset="0"/>
                        </a:rPr>
                        <a:t>Total weigh must be less the 230g</a:t>
                      </a:r>
                      <a:endParaRPr lang="en-GB" sz="600" b="1" i="0" u="none" strike="noStrike" dirty="0">
                        <a:effectLst/>
                        <a:latin typeface="Arial" panose="020B0604020202020204" pitchFamily="34" charset="0"/>
                      </a:endParaRPr>
                    </a:p>
                  </a:txBody>
                  <a:tcPr marL="25726" marR="25726" marT="12863" marB="1286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hMerge="1">
                  <a:txBody>
                    <a:bodyPr/>
                    <a:lstStyle/>
                    <a:p>
                      <a:endParaRPr lang="en-GB"/>
                    </a:p>
                  </a:txBody>
                  <a:tcPr/>
                </a:tc>
                <a:tc hMerge="1">
                  <a:txBody>
                    <a:bodyPr/>
                    <a:lstStyle/>
                    <a:p>
                      <a:endParaRPr lang="en-GB"/>
                    </a:p>
                  </a:txBody>
                  <a:tcPr>
                    <a:lnL w="12700" cap="flat" cmpd="sng" algn="ctr">
                      <a:solidFill>
                        <a:srgbClr val="000000"/>
                      </a:solidFill>
                      <a:prstDash val="solid"/>
                      <a:round/>
                      <a:headEnd type="none" w="med" len="med"/>
                      <a:tailEnd type="none" w="med" len="med"/>
                    </a:ln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24046241"/>
                  </a:ext>
                </a:extLst>
              </a:tr>
              <a:tr h="150867">
                <a:tc gridSpan="5">
                  <a:txBody>
                    <a:bodyPr/>
                    <a:lstStyle/>
                    <a:p>
                      <a:pPr algn="ctr" fontAlgn="ctr">
                        <a:buNone/>
                      </a:pPr>
                      <a:r>
                        <a:rPr lang="en-GB" sz="600" b="1" i="0" u="none" strike="noStrike" dirty="0">
                          <a:solidFill>
                            <a:srgbClr val="000000"/>
                          </a:solidFill>
                          <a:effectLst/>
                          <a:latin typeface="Aptos Narrow" panose="020B0004020202020204" pitchFamily="34" charset="0"/>
                        </a:rPr>
                        <a:t>Week 3</a:t>
                      </a:r>
                      <a:endParaRPr lang="en-GB" sz="600" b="1" i="0" u="none" strike="noStrike" dirty="0">
                        <a:effectLst/>
                        <a:latin typeface="Arial" panose="020B0604020202020204" pitchFamily="34" charset="0"/>
                      </a:endParaRPr>
                    </a:p>
                  </a:txBody>
                  <a:tcPr marL="25726" marR="25726" marT="12863" marB="1286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lnL w="6350" cap="flat" cmpd="sng" algn="ctr">
                      <a:solidFill>
                        <a:srgbClr val="000000"/>
                      </a:solidFill>
                      <a:prstDash val="solid"/>
                      <a:round/>
                      <a:headEnd type="none" w="med" len="med"/>
                      <a:tailEnd type="none" w="med" len="med"/>
                    </a:ln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190196938"/>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Item</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Red Meat weight (</a:t>
                      </a:r>
                      <a:r>
                        <a:rPr lang="en-GB" sz="600" b="1" i="1" u="none" strike="noStrike" dirty="0">
                          <a:solidFill>
                            <a:srgbClr val="000000"/>
                          </a:solidFill>
                          <a:effectLst/>
                          <a:latin typeface="Aptos Narrow" panose="020B0004020202020204" pitchFamily="34" charset="0"/>
                        </a:rPr>
                        <a:t>largest meal weight if more than one offered)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Red processed weight                      (</a:t>
                      </a:r>
                      <a:r>
                        <a:rPr lang="en-GB" sz="600" b="1" i="1" u="none" strike="noStrike" dirty="0">
                          <a:solidFill>
                            <a:srgbClr val="000000"/>
                          </a:solidFill>
                          <a:effectLst/>
                          <a:latin typeface="Aptos Narrow" panose="020B0004020202020204" pitchFamily="34" charset="0"/>
                        </a:rPr>
                        <a:t>Largest meal weight) if more than one offered)       </a:t>
                      </a: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Total weight</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extLst>
                  <a:ext uri="{0D108BD9-81ED-4DB2-BD59-A6C34878D82A}">
                    <a16:rowId xmlns:a16="http://schemas.microsoft.com/office/drawing/2014/main" val="3701433218"/>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Monday</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Bacon x 2 rashers</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860826701"/>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Tuesday</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Bacon x 2 rashers</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1204465864"/>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Wednesday</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3203546978"/>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Thursday</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Minced Beef</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80-100g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80g-100g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851212798"/>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Friday</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Bacon x 2 rashers</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2245458876"/>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TOTAL</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80-100g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90g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170g-190g</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373028789"/>
                  </a:ext>
                </a:extLst>
              </a:tr>
              <a:tr h="133487">
                <a:tc gridSpan="3">
                  <a:txBody>
                    <a:bodyPr/>
                    <a:lstStyle/>
                    <a:p>
                      <a:pPr algn="ctr" fontAlgn="ctr">
                        <a:buNone/>
                      </a:pPr>
                      <a:r>
                        <a:rPr lang="en-GB" sz="600" b="1" i="0" u="none" strike="noStrike" dirty="0">
                          <a:solidFill>
                            <a:srgbClr val="000000"/>
                          </a:solidFill>
                          <a:effectLst/>
                          <a:latin typeface="Aptos Narrow" panose="020B0004020202020204" pitchFamily="34" charset="0"/>
                        </a:rPr>
                        <a:t>Red processed meat must be less the 130g</a:t>
                      </a:r>
                      <a:endParaRPr lang="en-GB" sz="600" b="1" i="0" u="none" strike="noStrike" dirty="0">
                        <a:effectLst/>
                        <a:latin typeface="Arial" panose="020B0604020202020204" pitchFamily="34" charset="0"/>
                      </a:endParaRPr>
                    </a:p>
                  </a:txBody>
                  <a:tcPr marL="25726" marR="25726" marT="12863" marB="1286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3CCEB"/>
                    </a:solidFill>
                  </a:tcPr>
                </a:tc>
                <a:tc hMerge="1">
                  <a:txBody>
                    <a:bodyPr/>
                    <a:lstStyle/>
                    <a:p>
                      <a:endParaRPr lang="en-GB"/>
                    </a:p>
                  </a:txBody>
                  <a:tcPr/>
                </a:tc>
                <a:tc hMerge="1">
                  <a:txBody>
                    <a:bodyPr/>
                    <a:lstStyle/>
                    <a:p>
                      <a:endParaRPr lang="en-GB"/>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D4D4D4"/>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D4D4D4"/>
                      </a:solidFill>
                      <a:prstDash val="solid"/>
                      <a:round/>
                      <a:headEnd type="none" w="med" len="med"/>
                      <a:tailEnd type="none" w="med" len="med"/>
                    </a:lnB>
                    <a:noFill/>
                  </a:tcPr>
                </a:tc>
                <a:extLst>
                  <a:ext uri="{0D108BD9-81ED-4DB2-BD59-A6C34878D82A}">
                    <a16:rowId xmlns:a16="http://schemas.microsoft.com/office/drawing/2014/main" val="3511274341"/>
                  </a:ext>
                </a:extLst>
              </a:tr>
              <a:tr h="133487">
                <a:tc gridSpan="3">
                  <a:txBody>
                    <a:bodyPr/>
                    <a:lstStyle/>
                    <a:p>
                      <a:pPr algn="ctr" fontAlgn="ctr">
                        <a:buNone/>
                      </a:pPr>
                      <a:r>
                        <a:rPr lang="en-GB" sz="600" b="1" i="0" u="none" strike="noStrike" dirty="0">
                          <a:solidFill>
                            <a:srgbClr val="000000"/>
                          </a:solidFill>
                          <a:effectLst/>
                          <a:latin typeface="Aptos Narrow" panose="020B0004020202020204" pitchFamily="34" charset="0"/>
                        </a:rPr>
                        <a:t>Total weigh must be less the 230g</a:t>
                      </a:r>
                      <a:endParaRPr lang="en-GB" sz="600" b="1" i="0" u="none" strike="noStrike" dirty="0">
                        <a:effectLst/>
                        <a:latin typeface="Arial" panose="020B0604020202020204" pitchFamily="34" charset="0"/>
                      </a:endParaRPr>
                    </a:p>
                  </a:txBody>
                  <a:tcPr marL="25726" marR="25726" marT="12863" marB="1286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hMerge="1">
                  <a:txBody>
                    <a:bodyPr/>
                    <a:lstStyle/>
                    <a:p>
                      <a:endParaRPr lang="en-GB"/>
                    </a:p>
                  </a:txBody>
                  <a:tcPr/>
                </a:tc>
                <a:tc hMerge="1">
                  <a:txBody>
                    <a:bodyPr/>
                    <a:lstStyle/>
                    <a:p>
                      <a:endParaRPr lang="en-GB"/>
                    </a:p>
                  </a:txBody>
                  <a:tcPr>
                    <a:lnL w="12700" cap="flat" cmpd="sng" algn="ctr">
                      <a:solidFill>
                        <a:srgbClr val="000000"/>
                      </a:solidFill>
                      <a:prstDash val="solid"/>
                      <a:round/>
                      <a:headEnd type="none" w="med" len="med"/>
                      <a:tailEnd type="none" w="med" len="med"/>
                    </a:ln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89507893"/>
                  </a:ext>
                </a:extLst>
              </a:tr>
              <a:tr h="150867">
                <a:tc gridSpan="5">
                  <a:txBody>
                    <a:bodyPr/>
                    <a:lstStyle/>
                    <a:p>
                      <a:pPr algn="ctr" fontAlgn="ctr">
                        <a:buNone/>
                      </a:pPr>
                      <a:r>
                        <a:rPr lang="en-GB" sz="600" b="1" i="0" u="none" strike="noStrike" dirty="0">
                          <a:solidFill>
                            <a:srgbClr val="000000"/>
                          </a:solidFill>
                          <a:effectLst/>
                          <a:latin typeface="Aptos Narrow" panose="020B0004020202020204" pitchFamily="34" charset="0"/>
                        </a:rPr>
                        <a:t>Week 4</a:t>
                      </a:r>
                      <a:endParaRPr lang="en-GB" sz="600" b="1" i="0" u="none" strike="noStrike" dirty="0">
                        <a:effectLst/>
                        <a:latin typeface="Arial" panose="020B0604020202020204" pitchFamily="34" charset="0"/>
                      </a:endParaRPr>
                    </a:p>
                  </a:txBody>
                  <a:tcPr marL="25726" marR="25726" marT="12863" marB="1286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lnL w="6350" cap="flat" cmpd="sng" algn="ctr">
                      <a:solidFill>
                        <a:srgbClr val="000000"/>
                      </a:solidFill>
                      <a:prstDash val="solid"/>
                      <a:round/>
                      <a:headEnd type="none" w="med" len="med"/>
                      <a:tailEnd type="none" w="med" len="med"/>
                    </a:ln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113676539"/>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Item</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Red Meat weight (</a:t>
                      </a:r>
                      <a:r>
                        <a:rPr lang="en-GB" sz="600" b="1" i="1" u="none" strike="noStrike" dirty="0">
                          <a:solidFill>
                            <a:srgbClr val="000000"/>
                          </a:solidFill>
                          <a:effectLst/>
                          <a:latin typeface="Aptos Narrow" panose="020B0004020202020204" pitchFamily="34" charset="0"/>
                        </a:rPr>
                        <a:t>largest meal weight if more than one offered)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Red processed weight                      (</a:t>
                      </a:r>
                      <a:r>
                        <a:rPr lang="en-GB" sz="600" b="1" i="1" u="none" strike="noStrike" dirty="0">
                          <a:solidFill>
                            <a:srgbClr val="000000"/>
                          </a:solidFill>
                          <a:effectLst/>
                          <a:latin typeface="Aptos Narrow" panose="020B0004020202020204" pitchFamily="34" charset="0"/>
                        </a:rPr>
                        <a:t>Largest meal weight) if more than one offered)       </a:t>
                      </a: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Total weight</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extLst>
                  <a:ext uri="{0D108BD9-81ED-4DB2-BD59-A6C34878D82A}">
                    <a16:rowId xmlns:a16="http://schemas.microsoft.com/office/drawing/2014/main" val="1754263508"/>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Monday</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4277638242"/>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Tuesday</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Bacon x 2 rashers</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3354363934"/>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Wednesday</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Bacon x 2 rashers</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2778089180"/>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Thursday</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Minced Beef</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80-100g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80g-100g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1578403767"/>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Friday</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Bacon x 2 rashers</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30g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418994812"/>
                  </a:ext>
                </a:extLst>
              </a:tr>
              <a:tr h="126928">
                <a:tc>
                  <a:txBody>
                    <a:bodyPr/>
                    <a:lstStyle/>
                    <a:p>
                      <a:pPr algn="ctr" fontAlgn="ctr">
                        <a:buNone/>
                      </a:pPr>
                      <a:r>
                        <a:rPr lang="en-GB" sz="600" b="1" i="0" u="none" strike="noStrike" dirty="0">
                          <a:solidFill>
                            <a:srgbClr val="000000"/>
                          </a:solidFill>
                          <a:effectLst/>
                          <a:latin typeface="Aptos Narrow" panose="020B0004020202020204" pitchFamily="34" charset="0"/>
                        </a:rPr>
                        <a:t>TOTAL</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80-100g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C9C9"/>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90g</a:t>
                      </a:r>
                      <a:endParaRPr lang="en-GB" sz="600" b="1" i="0" u="none" strike="noStrike" dirty="0">
                        <a:effectLst/>
                        <a:latin typeface="Arial" panose="020B0604020202020204" pitchFamily="34" charset="0"/>
                      </a:endParaRPr>
                    </a:p>
                  </a:txBody>
                  <a:tcPr marL="1787" marR="1787" marT="178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en-GB" sz="600" b="1" i="0" u="none" strike="noStrike" dirty="0">
                          <a:solidFill>
                            <a:srgbClr val="000000"/>
                          </a:solidFill>
                          <a:effectLst/>
                          <a:latin typeface="Aptos Narrow" panose="020B0004020202020204" pitchFamily="34" charset="0"/>
                        </a:rPr>
                        <a:t>170g-190g</a:t>
                      </a:r>
                      <a:endParaRPr lang="en-GB" sz="600" b="1" i="0" u="none" strike="noStrike" dirty="0">
                        <a:effectLst/>
                        <a:latin typeface="Arial" panose="020B0604020202020204" pitchFamily="34" charset="0"/>
                      </a:endParaRPr>
                    </a:p>
                  </a:txBody>
                  <a:tcPr marL="1787" marR="1787" marT="178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804177113"/>
                  </a:ext>
                </a:extLst>
              </a:tr>
              <a:tr h="133487">
                <a:tc gridSpan="3">
                  <a:txBody>
                    <a:bodyPr/>
                    <a:lstStyle/>
                    <a:p>
                      <a:pPr algn="ctr" fontAlgn="ctr">
                        <a:buNone/>
                      </a:pPr>
                      <a:r>
                        <a:rPr lang="en-GB" sz="600" b="1" i="0" u="none" strike="noStrike" dirty="0">
                          <a:solidFill>
                            <a:srgbClr val="000000"/>
                          </a:solidFill>
                          <a:effectLst/>
                          <a:latin typeface="Aptos Narrow" panose="020B0004020202020204" pitchFamily="34" charset="0"/>
                        </a:rPr>
                        <a:t>Red processed meat must be less the 130g</a:t>
                      </a:r>
                      <a:endParaRPr lang="en-GB" sz="600" b="1" i="0" u="none" strike="noStrike" dirty="0">
                        <a:effectLst/>
                        <a:latin typeface="Arial" panose="020B0604020202020204" pitchFamily="34" charset="0"/>
                      </a:endParaRPr>
                    </a:p>
                  </a:txBody>
                  <a:tcPr marL="25726" marR="25726" marT="12863" marB="1286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3CCEB"/>
                    </a:solidFill>
                  </a:tcPr>
                </a:tc>
                <a:tc hMerge="1">
                  <a:txBody>
                    <a:bodyPr/>
                    <a:lstStyle/>
                    <a:p>
                      <a:endParaRPr lang="en-GB"/>
                    </a:p>
                  </a:txBody>
                  <a:tcPr/>
                </a:tc>
                <a:tc hMerge="1">
                  <a:txBody>
                    <a:bodyPr/>
                    <a:lstStyle/>
                    <a:p>
                      <a:endParaRPr lang="en-GB"/>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a:txBody>
                    <a:bodyPr/>
                    <a:lstStyle/>
                    <a:p>
                      <a:pPr algn="l" fontAlgn="b">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b">
                    <a:lnL w="12700" cap="flat" cmpd="sng" algn="ctr">
                      <a:solidFill>
                        <a:srgbClr val="000000"/>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D4D4D4"/>
                      </a:solidFill>
                      <a:prstDash val="solid"/>
                      <a:round/>
                      <a:headEnd type="none" w="med" len="med"/>
                      <a:tailEnd type="none" w="med" len="med"/>
                    </a:lnB>
                    <a:noFill/>
                  </a:tcPr>
                </a:tc>
                <a:tc>
                  <a:txBody>
                    <a:bodyPr/>
                    <a:lstStyle/>
                    <a:p>
                      <a:pPr algn="l" fontAlgn="b">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b">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D4D4D4"/>
                      </a:solidFill>
                      <a:prstDash val="solid"/>
                      <a:round/>
                      <a:headEnd type="none" w="med" len="med"/>
                      <a:tailEnd type="none" w="med" len="med"/>
                    </a:lnB>
                    <a:noFill/>
                  </a:tcPr>
                </a:tc>
                <a:extLst>
                  <a:ext uri="{0D108BD9-81ED-4DB2-BD59-A6C34878D82A}">
                    <a16:rowId xmlns:a16="http://schemas.microsoft.com/office/drawing/2014/main" val="3391592426"/>
                  </a:ext>
                </a:extLst>
              </a:tr>
              <a:tr h="133487">
                <a:tc gridSpan="3">
                  <a:txBody>
                    <a:bodyPr/>
                    <a:lstStyle/>
                    <a:p>
                      <a:pPr algn="ctr" fontAlgn="ctr">
                        <a:buNone/>
                      </a:pPr>
                      <a:r>
                        <a:rPr lang="en-GB" sz="600" b="1" i="0" u="none" strike="noStrike" dirty="0">
                          <a:solidFill>
                            <a:srgbClr val="000000"/>
                          </a:solidFill>
                          <a:effectLst/>
                          <a:latin typeface="Aptos Narrow" panose="020B0004020202020204" pitchFamily="34" charset="0"/>
                        </a:rPr>
                        <a:t>Total weigh must be less the 230g</a:t>
                      </a:r>
                      <a:endParaRPr lang="en-GB" sz="600" b="1" i="0" u="none" strike="noStrike" dirty="0">
                        <a:effectLst/>
                        <a:latin typeface="Arial" panose="020B0604020202020204" pitchFamily="34" charset="0"/>
                      </a:endParaRPr>
                    </a:p>
                  </a:txBody>
                  <a:tcPr marL="25726" marR="25726" marT="12863" marB="1286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hMerge="1">
                  <a:txBody>
                    <a:bodyPr/>
                    <a:lstStyle/>
                    <a:p>
                      <a:endParaRPr lang="en-GB"/>
                    </a:p>
                  </a:txBody>
                  <a:tcPr/>
                </a:tc>
                <a:tc hMerge="1">
                  <a:txBody>
                    <a:bodyPr/>
                    <a:lstStyle/>
                    <a:p>
                      <a:endParaRPr lang="en-GB"/>
                    </a:p>
                  </a:txBody>
                  <a:tcPr>
                    <a:lnL w="12700" cap="flat" cmpd="sng" algn="ctr">
                      <a:solidFill>
                        <a:srgbClr val="000000"/>
                      </a:solidFill>
                      <a:prstDash val="solid"/>
                      <a:round/>
                      <a:headEnd type="none" w="med" len="med"/>
                      <a:tailEnd type="none" w="med" len="med"/>
                    </a:lnL>
                  </a:tcPr>
                </a:tc>
                <a:tc>
                  <a:txBody>
                    <a:bodyPr/>
                    <a:lstStyle/>
                    <a:p>
                      <a:pPr algn="l" fontAlgn="b">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b">
                    <a:lnL w="12700" cap="flat" cmpd="sng" algn="ctr">
                      <a:solidFill>
                        <a:srgbClr val="000000"/>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D4D4D4"/>
                      </a:solidFill>
                      <a:prstDash val="solid"/>
                      <a:round/>
                      <a:headEnd type="none" w="med" len="med"/>
                      <a:tailEnd type="none" w="med" len="med"/>
                    </a:lnB>
                    <a:noFill/>
                  </a:tcPr>
                </a:tc>
                <a:tc>
                  <a:txBody>
                    <a:bodyPr/>
                    <a:lstStyle/>
                    <a:p>
                      <a:pPr algn="l" fontAlgn="b">
                        <a:buNone/>
                      </a:pPr>
                      <a:r>
                        <a:rPr lang="en-GB" sz="600" b="1" i="0" u="none" strike="noStrike" dirty="0">
                          <a:solidFill>
                            <a:srgbClr val="000000"/>
                          </a:solidFill>
                          <a:effectLst/>
                          <a:latin typeface="Aptos Narrow" panose="020B0004020202020204" pitchFamily="34" charset="0"/>
                        </a:rPr>
                        <a:t> </a:t>
                      </a:r>
                      <a:endParaRPr lang="en-GB" sz="600" b="1" i="0" u="none" strike="noStrike" dirty="0">
                        <a:effectLst/>
                        <a:latin typeface="Arial" panose="020B0604020202020204" pitchFamily="34" charset="0"/>
                      </a:endParaRPr>
                    </a:p>
                  </a:txBody>
                  <a:tcPr marL="1787" marR="1787" marT="1787" marB="0" anchor="b">
                    <a:lnL w="12700" cap="flat" cmpd="sng" algn="ctr">
                      <a:solidFill>
                        <a:srgbClr val="D4D4D4"/>
                      </a:solidFill>
                      <a:prstDash val="solid"/>
                      <a:round/>
                      <a:headEnd type="none" w="med" len="med"/>
                      <a:tailEnd type="none" w="med" len="med"/>
                    </a:lnL>
                    <a:lnR w="12700" cap="flat" cmpd="sng" algn="ctr">
                      <a:solidFill>
                        <a:srgbClr val="D4D4D4"/>
                      </a:solidFill>
                      <a:prstDash val="solid"/>
                      <a:round/>
                      <a:headEnd type="none" w="med" len="med"/>
                      <a:tailEnd type="none" w="med" len="med"/>
                    </a:lnR>
                    <a:lnT w="12700" cap="flat" cmpd="sng" algn="ctr">
                      <a:solidFill>
                        <a:srgbClr val="D4D4D4"/>
                      </a:solidFill>
                      <a:prstDash val="solid"/>
                      <a:round/>
                      <a:headEnd type="none" w="med" len="med"/>
                      <a:tailEnd type="none" w="med" len="med"/>
                    </a:lnT>
                    <a:lnB w="12700" cap="flat" cmpd="sng" algn="ctr">
                      <a:solidFill>
                        <a:srgbClr val="D4D4D4"/>
                      </a:solidFill>
                      <a:prstDash val="solid"/>
                      <a:round/>
                      <a:headEnd type="none" w="med" len="med"/>
                      <a:tailEnd type="none" w="med" len="med"/>
                    </a:lnB>
                    <a:noFill/>
                  </a:tcPr>
                </a:tc>
                <a:extLst>
                  <a:ext uri="{0D108BD9-81ED-4DB2-BD59-A6C34878D82A}">
                    <a16:rowId xmlns:a16="http://schemas.microsoft.com/office/drawing/2014/main" val="2172175466"/>
                  </a:ext>
                </a:extLst>
              </a:tr>
            </a:tbl>
          </a:graphicData>
        </a:graphic>
      </p:graphicFrame>
    </p:spTree>
    <p:extLst>
      <p:ext uri="{BB962C8B-B14F-4D97-AF65-F5344CB8AC3E}">
        <p14:creationId xmlns:p14="http://schemas.microsoft.com/office/powerpoint/2010/main" val="4236703266"/>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pic>
        <p:nvPicPr>
          <p:cNvPr id="6" name="Picture 5" descr="Bowl of cereal">
            <a:extLst>
              <a:ext uri="{FF2B5EF4-FFF2-40B4-BE49-F238E27FC236}">
                <a16:creationId xmlns:a16="http://schemas.microsoft.com/office/drawing/2014/main" id="{D9FE34E5-A286-2870-4F6A-4CE486EA8C10}"/>
              </a:ext>
            </a:extLst>
          </p:cNvPr>
          <p:cNvPicPr>
            <a:picLocks noChangeAspect="1"/>
          </p:cNvPicPr>
          <p:nvPr/>
        </p:nvPicPr>
        <p:blipFill>
          <a:blip r:embed="rId4">
            <a:duotone>
              <a:prstClr val="black"/>
              <a:schemeClr val="accent5">
                <a:tint val="45000"/>
                <a:satMod val="400000"/>
              </a:schemeClr>
            </a:duotone>
            <a:alphaModFix amt="15000"/>
          </a:blip>
          <a:srcRect t="15051" b="6278"/>
          <a:stretch>
            <a:fillRect/>
          </a:stretch>
        </p:blipFill>
        <p:spPr>
          <a:xfrm>
            <a:off x="20" y="10"/>
            <a:ext cx="12191980" cy="6857990"/>
          </a:xfrm>
          <a:prstGeom prst="rect">
            <a:avLst/>
          </a:prstGeom>
        </p:spPr>
      </p:pic>
      <p:sp>
        <p:nvSpPr>
          <p:cNvPr id="2" name="Title 1">
            <a:extLst>
              <a:ext uri="{FF2B5EF4-FFF2-40B4-BE49-F238E27FC236}">
                <a16:creationId xmlns:a16="http://schemas.microsoft.com/office/drawing/2014/main" id="{47E9898F-6C32-4F6C-9C54-87E5A15E32E6}"/>
              </a:ext>
            </a:extLst>
          </p:cNvPr>
          <p:cNvSpPr>
            <a:spLocks noGrp="1"/>
          </p:cNvSpPr>
          <p:nvPr>
            <p:ph type="title"/>
          </p:nvPr>
        </p:nvSpPr>
        <p:spPr>
          <a:xfrm>
            <a:off x="646111" y="452718"/>
            <a:ext cx="9404723" cy="1400530"/>
          </a:xfrm>
        </p:spPr>
        <p:txBody>
          <a:bodyPr>
            <a:normAutofit/>
          </a:bodyPr>
          <a:lstStyle/>
          <a:p>
            <a:r>
              <a:rPr lang="en-GB" dirty="0"/>
              <a:t>Guidance</a:t>
            </a:r>
          </a:p>
        </p:txBody>
      </p:sp>
      <p:sp>
        <p:nvSpPr>
          <p:cNvPr id="31" name="Rectangle 30">
            <a:extLst>
              <a:ext uri="{FF2B5EF4-FFF2-40B4-BE49-F238E27FC236}">
                <a16:creationId xmlns:a16="http://schemas.microsoft.com/office/drawing/2014/main" id="{909FE742-1A27-4AEF-B5F0-F8C383EAB1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3" name="Content Placeholder 2">
            <a:extLst>
              <a:ext uri="{FF2B5EF4-FFF2-40B4-BE49-F238E27FC236}">
                <a16:creationId xmlns:a16="http://schemas.microsoft.com/office/drawing/2014/main" id="{DDD10A2A-7A3C-309C-D7DB-939D3FFBDA41}"/>
              </a:ext>
            </a:extLst>
          </p:cNvPr>
          <p:cNvSpPr>
            <a:spLocks noGrp="1"/>
          </p:cNvSpPr>
          <p:nvPr>
            <p:ph idx="1"/>
          </p:nvPr>
        </p:nvSpPr>
        <p:spPr>
          <a:xfrm>
            <a:off x="252248" y="1292771"/>
            <a:ext cx="11603421" cy="5112511"/>
          </a:xfrm>
        </p:spPr>
        <p:txBody>
          <a:bodyPr anchor="ctr">
            <a:normAutofit fontScale="92500" lnSpcReduction="10000"/>
          </a:bodyPr>
          <a:lstStyle/>
          <a:p>
            <a:pPr>
              <a:lnSpc>
                <a:spcPct val="90000"/>
              </a:lnSpc>
            </a:pPr>
            <a:r>
              <a:rPr lang="en-GB" sz="1500" b="1" dirty="0"/>
              <a:t>A school meal deal (analysed lunch) contains: Either soup or a 160g salad pot, either main meal 1 or 2, an 80g portion of fresh fruit and a 100g yogurt (I have used the Golden Acre one in the analysis). The yogurt is required to get the calcium levels up to where they need to be over the week</a:t>
            </a:r>
          </a:p>
          <a:p>
            <a:pPr>
              <a:lnSpc>
                <a:spcPct val="90000"/>
              </a:lnSpc>
            </a:pPr>
            <a:r>
              <a:rPr lang="en-GB" sz="1500" b="1" dirty="0"/>
              <a:t>Bacon rolls (30g) can only be provided on the days specified on the menu.                                                                                                                                           </a:t>
            </a:r>
          </a:p>
          <a:p>
            <a:pPr>
              <a:lnSpc>
                <a:spcPct val="90000"/>
              </a:lnSpc>
            </a:pPr>
            <a:r>
              <a:rPr lang="en-GB" sz="1500" b="1" dirty="0"/>
              <a:t>Pork sausage/square sausage or any other red or red processed meat, cannot be provided at any time, other then when specified on the menu </a:t>
            </a:r>
          </a:p>
          <a:p>
            <a:pPr>
              <a:lnSpc>
                <a:spcPct val="90000"/>
              </a:lnSpc>
            </a:pPr>
            <a:r>
              <a:rPr lang="en-GB" sz="1500" b="1" dirty="0"/>
              <a:t>There is no room for any pre-fried, fried or flash fried products other then when specified. This includes chips, potato scones, hash browns, wedges (unless they are homemade and oven baked)</a:t>
            </a:r>
          </a:p>
          <a:p>
            <a:pPr>
              <a:lnSpc>
                <a:spcPct val="90000"/>
              </a:lnSpc>
            </a:pPr>
            <a:r>
              <a:rPr lang="en-GB" sz="1500" b="1" dirty="0"/>
              <a:t>A reminder that ALL confectionary is banned.  This includes any yogurt drizzled breakfast bars or breakfast bars containing marshmallows</a:t>
            </a:r>
          </a:p>
          <a:p>
            <a:pPr>
              <a:lnSpc>
                <a:spcPct val="90000"/>
              </a:lnSpc>
            </a:pPr>
            <a:r>
              <a:rPr lang="en-GB" sz="1500" b="1" dirty="0"/>
              <a:t>Pastry items can only be served on the two days that croissants are on the breakfast menu.  If you want to make a sweet pie or pastry, that will need to be run through Saffron to ensure it complied before it was allowed to be served</a:t>
            </a:r>
          </a:p>
          <a:p>
            <a:pPr>
              <a:lnSpc>
                <a:spcPct val="90000"/>
              </a:lnSpc>
            </a:pPr>
            <a:r>
              <a:rPr lang="en-GB" sz="1500" b="1" dirty="0"/>
              <a:t>Pastry items cannot contain any confectionary or red meat of any kind</a:t>
            </a:r>
          </a:p>
          <a:p>
            <a:pPr>
              <a:lnSpc>
                <a:spcPct val="90000"/>
              </a:lnSpc>
            </a:pPr>
            <a:r>
              <a:rPr lang="en-GB" sz="1500" b="1" dirty="0"/>
              <a:t>Pizza's can have additional toppings such as chicken and vegetables.  No red or red processed meat is permitted as an additional topping</a:t>
            </a:r>
          </a:p>
          <a:p>
            <a:pPr>
              <a:lnSpc>
                <a:spcPct val="90000"/>
              </a:lnSpc>
            </a:pPr>
            <a:r>
              <a:rPr lang="en-GB" sz="1500" b="1" dirty="0"/>
              <a:t>Every Thursday, main meal choice one should be meat-based dish day 80-100g per portion:  Cottage pie, mince and tatties, beef chilli, spaghetti bolognaise </a:t>
            </a:r>
          </a:p>
          <a:p>
            <a:pPr>
              <a:lnSpc>
                <a:spcPct val="90000"/>
              </a:lnSpc>
            </a:pPr>
            <a:r>
              <a:rPr lang="en-GB" sz="1500" b="1" dirty="0"/>
              <a:t>No red or red processed meat can be provided on any day other than when specified on this menu</a:t>
            </a:r>
          </a:p>
          <a:p>
            <a:pPr>
              <a:lnSpc>
                <a:spcPct val="90000"/>
              </a:lnSpc>
            </a:pPr>
            <a:r>
              <a:rPr lang="en-GB" sz="1500" b="1" dirty="0"/>
              <a:t>Any veggie or chicken burger must not be coated as that would mean they are pre-fried, other than the codes provided</a:t>
            </a:r>
          </a:p>
          <a:p>
            <a:pPr>
              <a:lnSpc>
                <a:spcPct val="90000"/>
              </a:lnSpc>
            </a:pPr>
            <a:r>
              <a:rPr lang="en-GB" sz="1500" b="1" dirty="0"/>
              <a:t>All breaded items, including pizzas, wraps, rolls, bread, breadsticks, paninis etc must have a minimum of 3g of AOAC fibre per 100g</a:t>
            </a:r>
          </a:p>
          <a:p>
            <a:pPr>
              <a:lnSpc>
                <a:spcPct val="90000"/>
              </a:lnSpc>
            </a:pPr>
            <a:endParaRPr lang="en-GB" sz="1000" dirty="0"/>
          </a:p>
        </p:txBody>
      </p:sp>
    </p:spTree>
    <p:extLst>
      <p:ext uri="{BB962C8B-B14F-4D97-AF65-F5344CB8AC3E}">
        <p14:creationId xmlns:p14="http://schemas.microsoft.com/office/powerpoint/2010/main" val="33369136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CBA77-D247-6632-BBCE-67C355AE5A89}"/>
              </a:ext>
            </a:extLst>
          </p:cNvPr>
          <p:cNvSpPr>
            <a:spLocks noGrp="1"/>
          </p:cNvSpPr>
          <p:nvPr>
            <p:ph type="title"/>
          </p:nvPr>
        </p:nvSpPr>
        <p:spPr/>
        <p:txBody>
          <a:bodyPr/>
          <a:lstStyle/>
          <a:p>
            <a:r>
              <a:rPr lang="en-GB" dirty="0"/>
              <a:t>Week 1</a:t>
            </a:r>
          </a:p>
        </p:txBody>
      </p:sp>
      <p:graphicFrame>
        <p:nvGraphicFramePr>
          <p:cNvPr id="3" name="Table 2">
            <a:extLst>
              <a:ext uri="{FF2B5EF4-FFF2-40B4-BE49-F238E27FC236}">
                <a16:creationId xmlns:a16="http://schemas.microsoft.com/office/drawing/2014/main" id="{640B0AC9-8096-F827-2A95-7D382E5F4BB2}"/>
              </a:ext>
            </a:extLst>
          </p:cNvPr>
          <p:cNvGraphicFramePr>
            <a:graphicFrameLocks noGrp="1"/>
          </p:cNvGraphicFramePr>
          <p:nvPr>
            <p:extLst>
              <p:ext uri="{D42A27DB-BD31-4B8C-83A1-F6EECF244321}">
                <p14:modId xmlns:p14="http://schemas.microsoft.com/office/powerpoint/2010/main" val="1151478515"/>
              </p:ext>
            </p:extLst>
          </p:nvPr>
        </p:nvGraphicFramePr>
        <p:xfrm>
          <a:off x="256479" y="1349298"/>
          <a:ext cx="11641872" cy="5287697"/>
        </p:xfrm>
        <a:graphic>
          <a:graphicData uri="http://schemas.openxmlformats.org/drawingml/2006/table">
            <a:tbl>
              <a:tblPr firstRow="1" bandRow="1">
                <a:tableStyleId>{5C22544A-7EE6-4342-B048-85BDC9FD1C3A}</a:tableStyleId>
              </a:tblPr>
              <a:tblGrid>
                <a:gridCol w="893977">
                  <a:extLst>
                    <a:ext uri="{9D8B030D-6E8A-4147-A177-3AD203B41FA5}">
                      <a16:colId xmlns:a16="http://schemas.microsoft.com/office/drawing/2014/main" val="2660714772"/>
                    </a:ext>
                  </a:extLst>
                </a:gridCol>
                <a:gridCol w="2065710">
                  <a:extLst>
                    <a:ext uri="{9D8B030D-6E8A-4147-A177-3AD203B41FA5}">
                      <a16:colId xmlns:a16="http://schemas.microsoft.com/office/drawing/2014/main" val="280500646"/>
                    </a:ext>
                  </a:extLst>
                </a:gridCol>
                <a:gridCol w="2213591">
                  <a:extLst>
                    <a:ext uri="{9D8B030D-6E8A-4147-A177-3AD203B41FA5}">
                      <a16:colId xmlns:a16="http://schemas.microsoft.com/office/drawing/2014/main" val="4117394925"/>
                    </a:ext>
                  </a:extLst>
                </a:gridCol>
                <a:gridCol w="2169610">
                  <a:extLst>
                    <a:ext uri="{9D8B030D-6E8A-4147-A177-3AD203B41FA5}">
                      <a16:colId xmlns:a16="http://schemas.microsoft.com/office/drawing/2014/main" val="3909703527"/>
                    </a:ext>
                  </a:extLst>
                </a:gridCol>
                <a:gridCol w="2061282">
                  <a:extLst>
                    <a:ext uri="{9D8B030D-6E8A-4147-A177-3AD203B41FA5}">
                      <a16:colId xmlns:a16="http://schemas.microsoft.com/office/drawing/2014/main" val="2781642785"/>
                    </a:ext>
                  </a:extLst>
                </a:gridCol>
                <a:gridCol w="2237702">
                  <a:extLst>
                    <a:ext uri="{9D8B030D-6E8A-4147-A177-3AD203B41FA5}">
                      <a16:colId xmlns:a16="http://schemas.microsoft.com/office/drawing/2014/main" val="1730859017"/>
                    </a:ext>
                  </a:extLst>
                </a:gridCol>
              </a:tblGrid>
              <a:tr h="279805">
                <a:tc>
                  <a:txBody>
                    <a:bodyPr/>
                    <a:lstStyle/>
                    <a:p>
                      <a:pPr algn="l" fontAlgn="b">
                        <a:buNone/>
                      </a:pPr>
                      <a:r>
                        <a:rPr lang="en-GB" sz="1200" b="1" u="none" strike="noStrike" dirty="0">
                          <a:effectLst/>
                        </a:rPr>
                        <a:t> </a:t>
                      </a:r>
                      <a:endParaRPr lang="en-GB" sz="1200" b="1" i="0" u="none" strike="noStrike" dirty="0">
                        <a:solidFill>
                          <a:srgbClr val="000000"/>
                        </a:solidFill>
                        <a:effectLst/>
                        <a:latin typeface="Aptos Narrow" panose="020B0004020202020204" pitchFamily="34" charset="0"/>
                      </a:endParaRPr>
                    </a:p>
                  </a:txBody>
                  <a:tcPr marL="3495" marR="3495" marT="3495" marB="0" anchor="b"/>
                </a:tc>
                <a:tc>
                  <a:txBody>
                    <a:bodyPr/>
                    <a:lstStyle/>
                    <a:p>
                      <a:pPr algn="ctr" fontAlgn="ctr">
                        <a:buNone/>
                      </a:pPr>
                      <a:r>
                        <a:rPr lang="en-GB" sz="1200" b="1" u="none" strike="noStrike" dirty="0">
                          <a:effectLst/>
                        </a:rPr>
                        <a:t>Monday</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Tuesday</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Wednesday</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Thursday </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Friday</a:t>
                      </a:r>
                      <a:endParaRPr lang="en-GB" sz="1200" b="1" i="0" u="none" strike="noStrike" dirty="0">
                        <a:solidFill>
                          <a:srgbClr val="000000"/>
                        </a:solidFill>
                        <a:effectLst/>
                        <a:latin typeface="Aptos Narrow" panose="020B0004020202020204" pitchFamily="34" charset="0"/>
                      </a:endParaRPr>
                    </a:p>
                  </a:txBody>
                  <a:tcPr marL="3495" marR="3495" marT="3495" marB="0" anchor="ctr"/>
                </a:tc>
                <a:extLst>
                  <a:ext uri="{0D108BD9-81ED-4DB2-BD59-A6C34878D82A}">
                    <a16:rowId xmlns:a16="http://schemas.microsoft.com/office/drawing/2014/main" val="1111898454"/>
                  </a:ext>
                </a:extLst>
              </a:tr>
              <a:tr h="749405">
                <a:tc>
                  <a:txBody>
                    <a:bodyPr/>
                    <a:lstStyle/>
                    <a:p>
                      <a:pPr algn="ctr" fontAlgn="ctr">
                        <a:buNone/>
                      </a:pPr>
                      <a:r>
                        <a:rPr lang="en-GB" sz="1200" b="1" u="none" strike="noStrike" dirty="0">
                          <a:effectLst/>
                        </a:rPr>
                        <a:t>Breakfast</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Croissant                                         A selection of hot and cold options available</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Bacon Roll                                           A selection of hot and cold options available</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Bacon Roll                                            A selection of hot and cold options available</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Croissant                                           A selection of hot and cold options available</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Bacon Roll                                              A selection of hot and cold options available</a:t>
                      </a:r>
                      <a:endParaRPr lang="en-GB" sz="1200" b="1" i="0" u="none" strike="noStrike" dirty="0">
                        <a:solidFill>
                          <a:srgbClr val="000000"/>
                        </a:solidFill>
                        <a:effectLst/>
                        <a:latin typeface="Aptos Narrow" panose="020B0004020202020204" pitchFamily="34" charset="0"/>
                      </a:endParaRPr>
                    </a:p>
                  </a:txBody>
                  <a:tcPr marL="3495" marR="3495" marT="3495" marB="0" anchor="ctr"/>
                </a:tc>
                <a:extLst>
                  <a:ext uri="{0D108BD9-81ED-4DB2-BD59-A6C34878D82A}">
                    <a16:rowId xmlns:a16="http://schemas.microsoft.com/office/drawing/2014/main" val="717472383"/>
                  </a:ext>
                </a:extLst>
              </a:tr>
              <a:tr h="377074">
                <a:tc>
                  <a:txBody>
                    <a:bodyPr/>
                    <a:lstStyle/>
                    <a:p>
                      <a:pPr algn="ctr" fontAlgn="ctr">
                        <a:buNone/>
                      </a:pPr>
                      <a:r>
                        <a:rPr lang="en-GB" sz="1200" b="1" u="none" strike="noStrike" dirty="0">
                          <a:effectLst/>
                        </a:rPr>
                        <a:t>Soup</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Chef's soup of the day</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Chef's soup of the day</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Chef's soup of the day</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Chef's soup of the day</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Chef's soup of the day</a:t>
                      </a:r>
                      <a:endParaRPr lang="en-GB" sz="1200" b="1" i="0" u="none" strike="noStrike" dirty="0">
                        <a:solidFill>
                          <a:srgbClr val="000000"/>
                        </a:solidFill>
                        <a:effectLst/>
                        <a:latin typeface="Aptos Narrow" panose="020B0004020202020204" pitchFamily="34" charset="0"/>
                      </a:endParaRPr>
                    </a:p>
                  </a:txBody>
                  <a:tcPr marL="3495" marR="3495" marT="3495" marB="0" anchor="ctr"/>
                </a:tc>
                <a:extLst>
                  <a:ext uri="{0D108BD9-81ED-4DB2-BD59-A6C34878D82A}">
                    <a16:rowId xmlns:a16="http://schemas.microsoft.com/office/drawing/2014/main" val="3251827368"/>
                  </a:ext>
                </a:extLst>
              </a:tr>
              <a:tr h="683701">
                <a:tc>
                  <a:txBody>
                    <a:bodyPr/>
                    <a:lstStyle/>
                    <a:p>
                      <a:pPr algn="ctr" fontAlgn="ctr">
                        <a:buNone/>
                      </a:pPr>
                      <a:r>
                        <a:rPr lang="en-GB" sz="1200" b="1" u="none" strike="noStrike" dirty="0">
                          <a:effectLst/>
                        </a:rPr>
                        <a:t>Main 1</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Fish, chips and peas</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Chef's choice of chicken curry served with wholemeal rice and chapati</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Salmon, vegetable and noodle stir fry</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Chef's choice of beef dish</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Chicken salad sub roll served with a mixed salad</a:t>
                      </a:r>
                      <a:endParaRPr lang="en-GB" sz="1200" b="1" i="0" u="none" strike="noStrike" dirty="0">
                        <a:solidFill>
                          <a:srgbClr val="000000"/>
                        </a:solidFill>
                        <a:effectLst/>
                        <a:latin typeface="Aptos Narrow" panose="020B0004020202020204" pitchFamily="34" charset="0"/>
                      </a:endParaRPr>
                    </a:p>
                  </a:txBody>
                  <a:tcPr marL="3495" marR="3495" marT="3495" marB="0" anchor="ctr"/>
                </a:tc>
                <a:extLst>
                  <a:ext uri="{0D108BD9-81ED-4DB2-BD59-A6C34878D82A}">
                    <a16:rowId xmlns:a16="http://schemas.microsoft.com/office/drawing/2014/main" val="3709001277"/>
                  </a:ext>
                </a:extLst>
              </a:tr>
              <a:tr h="749405">
                <a:tc>
                  <a:txBody>
                    <a:bodyPr/>
                    <a:lstStyle/>
                    <a:p>
                      <a:pPr algn="ctr" fontAlgn="ctr">
                        <a:buNone/>
                      </a:pPr>
                      <a:r>
                        <a:rPr lang="en-GB" sz="1200" b="1" u="none" strike="noStrike" dirty="0">
                          <a:effectLst/>
                        </a:rPr>
                        <a:t>Main 2</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Quorn burger served with potato salad and mini corn on the cobs</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Quesadillas served with spicy rice</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Pasta Roma served with garlic bread</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Quorn Best of British sausage served with mashed potatoes and beans</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Pizza served with homemade oven baked potato wedges and homemade coleslaw</a:t>
                      </a:r>
                      <a:endParaRPr lang="en-GB" sz="1200" b="1" i="0" u="none" strike="noStrike" dirty="0">
                        <a:solidFill>
                          <a:srgbClr val="000000"/>
                        </a:solidFill>
                        <a:effectLst/>
                        <a:latin typeface="Aptos Narrow" panose="020B0004020202020204" pitchFamily="34" charset="0"/>
                      </a:endParaRPr>
                    </a:p>
                  </a:txBody>
                  <a:tcPr marL="3495" marR="3495" marT="3495" marB="0" anchor="ctr"/>
                </a:tc>
                <a:extLst>
                  <a:ext uri="{0D108BD9-81ED-4DB2-BD59-A6C34878D82A}">
                    <a16:rowId xmlns:a16="http://schemas.microsoft.com/office/drawing/2014/main" val="340898465"/>
                  </a:ext>
                </a:extLst>
              </a:tr>
              <a:tr h="563239">
                <a:tc>
                  <a:txBody>
                    <a:bodyPr/>
                    <a:lstStyle/>
                    <a:p>
                      <a:pPr algn="ctr" fontAlgn="ctr">
                        <a:buNone/>
                      </a:pPr>
                      <a:r>
                        <a:rPr lang="en-GB" sz="1200" b="1" u="none" strike="noStrike" dirty="0">
                          <a:effectLst/>
                        </a:rPr>
                        <a:t>Street Eats</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A selection of hot and cold options available</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A selection of hot and cold options available</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A selection of hot and cold options available</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A selection of hot and cold options available</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A selection of hot and cold options available</a:t>
                      </a:r>
                      <a:endParaRPr lang="en-GB" sz="1200" b="1" i="0" u="none" strike="noStrike" dirty="0">
                        <a:solidFill>
                          <a:srgbClr val="000000"/>
                        </a:solidFill>
                        <a:effectLst/>
                        <a:latin typeface="Aptos Narrow" panose="020B0004020202020204" pitchFamily="34" charset="0"/>
                      </a:endParaRPr>
                    </a:p>
                  </a:txBody>
                  <a:tcPr marL="3495" marR="3495" marT="3495" marB="0" anchor="ctr"/>
                </a:tc>
                <a:extLst>
                  <a:ext uri="{0D108BD9-81ED-4DB2-BD59-A6C34878D82A}">
                    <a16:rowId xmlns:a16="http://schemas.microsoft.com/office/drawing/2014/main" val="3578613729"/>
                  </a:ext>
                </a:extLst>
              </a:tr>
              <a:tr h="749405">
                <a:tc>
                  <a:txBody>
                    <a:bodyPr/>
                    <a:lstStyle/>
                    <a:p>
                      <a:pPr algn="ctr" fontAlgn="ctr">
                        <a:buNone/>
                      </a:pPr>
                      <a:r>
                        <a:rPr lang="en-GB" sz="1200" b="1" u="none" strike="noStrike" dirty="0">
                          <a:effectLst/>
                        </a:rPr>
                        <a:t>Grab 'n Go</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A selection of freshly made sandwiches, rolls and paninis</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A selection of freshly made sandwiches, rolls and paninis</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A selection of freshly made sandwiches, rolls and paninis</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A selection of freshly made sandwiches, rolls and paninis</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A selection of freshly made sandwiches, rolls and paninis</a:t>
                      </a:r>
                      <a:endParaRPr lang="en-GB" sz="1200" b="1" i="0" u="none" strike="noStrike" dirty="0">
                        <a:solidFill>
                          <a:srgbClr val="000000"/>
                        </a:solidFill>
                        <a:effectLst/>
                        <a:latin typeface="Aptos Narrow" panose="020B0004020202020204" pitchFamily="34" charset="0"/>
                      </a:endParaRPr>
                    </a:p>
                  </a:txBody>
                  <a:tcPr marL="3495" marR="3495" marT="3495" marB="0" anchor="ctr"/>
                </a:tc>
                <a:extLst>
                  <a:ext uri="{0D108BD9-81ED-4DB2-BD59-A6C34878D82A}">
                    <a16:rowId xmlns:a16="http://schemas.microsoft.com/office/drawing/2014/main" val="1905852305"/>
                  </a:ext>
                </a:extLst>
              </a:tr>
              <a:tr h="1135663">
                <a:tc>
                  <a:txBody>
                    <a:bodyPr/>
                    <a:lstStyle/>
                    <a:p>
                      <a:pPr algn="ctr" fontAlgn="ctr">
                        <a:buNone/>
                      </a:pPr>
                      <a:r>
                        <a:rPr lang="en-GB" sz="1200" b="1" u="none" strike="noStrike" dirty="0">
                          <a:effectLst/>
                        </a:rPr>
                        <a:t>Desserts</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A selection of home baking, sweet and savoury snacks, fresh fruit and yogurts available</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A selection of home baking, sweet and savoury snacks, fresh fruit and yogurts available</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A selection of home baking, sweet and savoury snacks, fresh fruit and yogurts available</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A selection of home baking, sweet and savoury snacks, fresh fruit and yogurts available</a:t>
                      </a:r>
                      <a:endParaRPr lang="en-GB" sz="1200" b="1" i="0" u="none" strike="noStrike" dirty="0">
                        <a:solidFill>
                          <a:srgbClr val="000000"/>
                        </a:solidFill>
                        <a:effectLst/>
                        <a:latin typeface="Aptos Narrow" panose="020B0004020202020204" pitchFamily="34" charset="0"/>
                      </a:endParaRPr>
                    </a:p>
                  </a:txBody>
                  <a:tcPr marL="3495" marR="3495" marT="3495" marB="0" anchor="ctr"/>
                </a:tc>
                <a:tc>
                  <a:txBody>
                    <a:bodyPr/>
                    <a:lstStyle/>
                    <a:p>
                      <a:pPr algn="ctr" fontAlgn="ctr">
                        <a:buNone/>
                      </a:pPr>
                      <a:r>
                        <a:rPr lang="en-GB" sz="1200" b="1" u="none" strike="noStrike" dirty="0">
                          <a:effectLst/>
                        </a:rPr>
                        <a:t>A selection of home baking, sweet and savoury snacks, fresh fruit and yogurts available</a:t>
                      </a:r>
                      <a:endParaRPr lang="en-GB" sz="1200" b="1" i="0" u="none" strike="noStrike" dirty="0">
                        <a:solidFill>
                          <a:srgbClr val="000000"/>
                        </a:solidFill>
                        <a:effectLst/>
                        <a:latin typeface="Aptos Narrow" panose="020B0004020202020204" pitchFamily="34" charset="0"/>
                      </a:endParaRPr>
                    </a:p>
                  </a:txBody>
                  <a:tcPr marL="3495" marR="3495" marT="3495" marB="0" anchor="ctr"/>
                </a:tc>
                <a:extLst>
                  <a:ext uri="{0D108BD9-81ED-4DB2-BD59-A6C34878D82A}">
                    <a16:rowId xmlns:a16="http://schemas.microsoft.com/office/drawing/2014/main" val="2648831257"/>
                  </a:ext>
                </a:extLst>
              </a:tr>
            </a:tbl>
          </a:graphicData>
        </a:graphic>
      </p:graphicFrame>
    </p:spTree>
    <p:extLst>
      <p:ext uri="{BB962C8B-B14F-4D97-AF65-F5344CB8AC3E}">
        <p14:creationId xmlns:p14="http://schemas.microsoft.com/office/powerpoint/2010/main" val="3732271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8EB37-CE0A-D266-4D3A-72CAC66F6537}"/>
              </a:ext>
            </a:extLst>
          </p:cNvPr>
          <p:cNvSpPr>
            <a:spLocks noGrp="1"/>
          </p:cNvSpPr>
          <p:nvPr>
            <p:ph type="title"/>
          </p:nvPr>
        </p:nvSpPr>
        <p:spPr/>
        <p:txBody>
          <a:bodyPr/>
          <a:lstStyle/>
          <a:p>
            <a:r>
              <a:rPr lang="en-GB" dirty="0"/>
              <a:t>Week 2 </a:t>
            </a:r>
          </a:p>
        </p:txBody>
      </p:sp>
      <p:graphicFrame>
        <p:nvGraphicFramePr>
          <p:cNvPr id="3" name="Table 2">
            <a:extLst>
              <a:ext uri="{FF2B5EF4-FFF2-40B4-BE49-F238E27FC236}">
                <a16:creationId xmlns:a16="http://schemas.microsoft.com/office/drawing/2014/main" id="{091E08ED-8069-ACF4-7E70-FAF809EB0D70}"/>
              </a:ext>
            </a:extLst>
          </p:cNvPr>
          <p:cNvGraphicFramePr>
            <a:graphicFrameLocks noGrp="1"/>
          </p:cNvGraphicFramePr>
          <p:nvPr>
            <p:extLst>
              <p:ext uri="{D42A27DB-BD31-4B8C-83A1-F6EECF244321}">
                <p14:modId xmlns:p14="http://schemas.microsoft.com/office/powerpoint/2010/main" val="4075451681"/>
              </p:ext>
            </p:extLst>
          </p:nvPr>
        </p:nvGraphicFramePr>
        <p:xfrm>
          <a:off x="245327" y="1335724"/>
          <a:ext cx="11719933" cy="5252226"/>
        </p:xfrm>
        <a:graphic>
          <a:graphicData uri="http://schemas.openxmlformats.org/drawingml/2006/table">
            <a:tbl>
              <a:tblPr firstRow="1" bandRow="1">
                <a:tableStyleId>{5C22544A-7EE6-4342-B048-85BDC9FD1C3A}</a:tableStyleId>
              </a:tblPr>
              <a:tblGrid>
                <a:gridCol w="882241">
                  <a:extLst>
                    <a:ext uri="{9D8B030D-6E8A-4147-A177-3AD203B41FA5}">
                      <a16:colId xmlns:a16="http://schemas.microsoft.com/office/drawing/2014/main" val="1520174990"/>
                    </a:ext>
                  </a:extLst>
                </a:gridCol>
                <a:gridCol w="2140365">
                  <a:extLst>
                    <a:ext uri="{9D8B030D-6E8A-4147-A177-3AD203B41FA5}">
                      <a16:colId xmlns:a16="http://schemas.microsoft.com/office/drawing/2014/main" val="2278005024"/>
                    </a:ext>
                  </a:extLst>
                </a:gridCol>
                <a:gridCol w="2213552">
                  <a:extLst>
                    <a:ext uri="{9D8B030D-6E8A-4147-A177-3AD203B41FA5}">
                      <a16:colId xmlns:a16="http://schemas.microsoft.com/office/drawing/2014/main" val="3829789523"/>
                    </a:ext>
                  </a:extLst>
                </a:gridCol>
                <a:gridCol w="2106617">
                  <a:extLst>
                    <a:ext uri="{9D8B030D-6E8A-4147-A177-3AD203B41FA5}">
                      <a16:colId xmlns:a16="http://schemas.microsoft.com/office/drawing/2014/main" val="1218187144"/>
                    </a:ext>
                  </a:extLst>
                </a:gridCol>
                <a:gridCol w="2063843">
                  <a:extLst>
                    <a:ext uri="{9D8B030D-6E8A-4147-A177-3AD203B41FA5}">
                      <a16:colId xmlns:a16="http://schemas.microsoft.com/office/drawing/2014/main" val="3992644700"/>
                    </a:ext>
                  </a:extLst>
                </a:gridCol>
                <a:gridCol w="2313315">
                  <a:extLst>
                    <a:ext uri="{9D8B030D-6E8A-4147-A177-3AD203B41FA5}">
                      <a16:colId xmlns:a16="http://schemas.microsoft.com/office/drawing/2014/main" val="3592359950"/>
                    </a:ext>
                  </a:extLst>
                </a:gridCol>
              </a:tblGrid>
              <a:tr h="265737">
                <a:tc>
                  <a:txBody>
                    <a:bodyPr/>
                    <a:lstStyle/>
                    <a:p>
                      <a:pPr algn="l" fontAlgn="b">
                        <a:buNone/>
                      </a:pPr>
                      <a:r>
                        <a:rPr lang="en-GB" sz="1200" b="1" u="none" strike="noStrike" dirty="0">
                          <a:effectLst/>
                        </a:rPr>
                        <a:t> </a:t>
                      </a:r>
                      <a:endParaRPr lang="en-GB" sz="1200" b="1" i="0" u="none" strike="noStrike" dirty="0">
                        <a:solidFill>
                          <a:srgbClr val="000000"/>
                        </a:solidFill>
                        <a:effectLst/>
                        <a:latin typeface="Aptos Narrow" panose="020B0004020202020204" pitchFamily="34" charset="0"/>
                      </a:endParaRPr>
                    </a:p>
                  </a:txBody>
                  <a:tcPr marL="3363" marR="3363" marT="3363" marB="0" anchor="b"/>
                </a:tc>
                <a:tc>
                  <a:txBody>
                    <a:bodyPr/>
                    <a:lstStyle/>
                    <a:p>
                      <a:pPr algn="ctr" fontAlgn="ctr">
                        <a:buNone/>
                      </a:pPr>
                      <a:r>
                        <a:rPr lang="en-GB" sz="1200" b="1" u="none" strike="noStrike" dirty="0">
                          <a:effectLst/>
                        </a:rPr>
                        <a:t>Monday</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Tuesday</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Wednesday</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Thursday </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Friday</a:t>
                      </a:r>
                      <a:endParaRPr lang="en-GB" sz="1200" b="1" i="0" u="none" strike="noStrike" dirty="0">
                        <a:solidFill>
                          <a:srgbClr val="000000"/>
                        </a:solidFill>
                        <a:effectLst/>
                        <a:latin typeface="Aptos Narrow" panose="020B0004020202020204" pitchFamily="34" charset="0"/>
                      </a:endParaRPr>
                    </a:p>
                  </a:txBody>
                  <a:tcPr marL="3363" marR="3363" marT="3363" marB="0" anchor="ctr"/>
                </a:tc>
                <a:extLst>
                  <a:ext uri="{0D108BD9-81ED-4DB2-BD59-A6C34878D82A}">
                    <a16:rowId xmlns:a16="http://schemas.microsoft.com/office/drawing/2014/main" val="1071412406"/>
                  </a:ext>
                </a:extLst>
              </a:tr>
              <a:tr h="772508">
                <a:tc>
                  <a:txBody>
                    <a:bodyPr/>
                    <a:lstStyle/>
                    <a:p>
                      <a:pPr algn="ctr" fontAlgn="ctr">
                        <a:buNone/>
                      </a:pPr>
                      <a:r>
                        <a:rPr lang="en-GB" sz="1200" b="1" u="none" strike="noStrike" dirty="0">
                          <a:effectLst/>
                        </a:rPr>
                        <a:t>Breakfast</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Croissant                                         A selection of hot and cold options available</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Bacon Roll                                         A selection of hot and cold options available</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Bacon Roll                                            A selection of hot and cold options available</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Croissant                                           A selection of hot and cold options available</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Bacon Roll                                              A selection of hot and cold options available</a:t>
                      </a:r>
                      <a:endParaRPr lang="en-GB" sz="1200" b="1" i="0" u="none" strike="noStrike" dirty="0">
                        <a:solidFill>
                          <a:srgbClr val="000000"/>
                        </a:solidFill>
                        <a:effectLst/>
                        <a:latin typeface="Aptos Narrow" panose="020B0004020202020204" pitchFamily="34" charset="0"/>
                      </a:endParaRPr>
                    </a:p>
                  </a:txBody>
                  <a:tcPr marL="3363" marR="3363" marT="3363" marB="0" anchor="ctr"/>
                </a:tc>
                <a:extLst>
                  <a:ext uri="{0D108BD9-81ED-4DB2-BD59-A6C34878D82A}">
                    <a16:rowId xmlns:a16="http://schemas.microsoft.com/office/drawing/2014/main" val="973169984"/>
                  </a:ext>
                </a:extLst>
              </a:tr>
              <a:tr h="265737">
                <a:tc>
                  <a:txBody>
                    <a:bodyPr/>
                    <a:lstStyle/>
                    <a:p>
                      <a:pPr algn="ctr" fontAlgn="ctr">
                        <a:buNone/>
                      </a:pPr>
                      <a:r>
                        <a:rPr lang="en-GB" sz="1200" b="1" u="none" strike="noStrike" dirty="0">
                          <a:effectLst/>
                        </a:rPr>
                        <a:t>Soup</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Chef's soup of the day</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Chef's soup of the day</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Chef's soup of the day</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Chef's soup of the day</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Chef's soup of the day</a:t>
                      </a:r>
                      <a:endParaRPr lang="en-GB" sz="1200" b="1" i="0" u="none" strike="noStrike" dirty="0">
                        <a:solidFill>
                          <a:srgbClr val="000000"/>
                        </a:solidFill>
                        <a:effectLst/>
                        <a:latin typeface="Aptos Narrow" panose="020B0004020202020204" pitchFamily="34" charset="0"/>
                      </a:endParaRPr>
                    </a:p>
                  </a:txBody>
                  <a:tcPr marL="3363" marR="3363" marT="3363" marB="0" anchor="ctr"/>
                </a:tc>
                <a:extLst>
                  <a:ext uri="{0D108BD9-81ED-4DB2-BD59-A6C34878D82A}">
                    <a16:rowId xmlns:a16="http://schemas.microsoft.com/office/drawing/2014/main" val="1805211349"/>
                  </a:ext>
                </a:extLst>
              </a:tr>
              <a:tr h="602799">
                <a:tc>
                  <a:txBody>
                    <a:bodyPr/>
                    <a:lstStyle/>
                    <a:p>
                      <a:pPr algn="ctr" fontAlgn="ctr">
                        <a:buNone/>
                      </a:pPr>
                      <a:r>
                        <a:rPr lang="en-GB" sz="1200" b="1" u="none" strike="noStrike" dirty="0">
                          <a:effectLst/>
                        </a:rPr>
                        <a:t>Main 1</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Fish, chips and peas</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Pulled chicken served with rice, coleslaw and siracha sauce</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Chicken shawarma served with riata</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Chef's choice of beef dish</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Chicken salad sub roll served with a mixed salad</a:t>
                      </a:r>
                      <a:endParaRPr lang="en-GB" sz="1200" b="1" i="0" u="none" strike="noStrike" dirty="0">
                        <a:solidFill>
                          <a:srgbClr val="000000"/>
                        </a:solidFill>
                        <a:effectLst/>
                        <a:latin typeface="Aptos Narrow" panose="020B0004020202020204" pitchFamily="34" charset="0"/>
                      </a:endParaRPr>
                    </a:p>
                  </a:txBody>
                  <a:tcPr marL="3363" marR="3363" marT="3363" marB="0" anchor="ctr"/>
                </a:tc>
                <a:extLst>
                  <a:ext uri="{0D108BD9-81ED-4DB2-BD59-A6C34878D82A}">
                    <a16:rowId xmlns:a16="http://schemas.microsoft.com/office/drawing/2014/main" val="2325860996"/>
                  </a:ext>
                </a:extLst>
              </a:tr>
              <a:tr h="772508">
                <a:tc>
                  <a:txBody>
                    <a:bodyPr/>
                    <a:lstStyle/>
                    <a:p>
                      <a:pPr algn="ctr" fontAlgn="ctr">
                        <a:buNone/>
                      </a:pPr>
                      <a:r>
                        <a:rPr lang="en-GB" sz="1200" b="1" u="none" strike="noStrike" dirty="0">
                          <a:effectLst/>
                        </a:rPr>
                        <a:t>Main 2</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Veggie chilli served with rice</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Mushroom risotto</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Macaroni cheese served with crusty bread</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Spicy beanburger served with chips and a side salad</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Pizza served with homemade oven baked potato wedges and homemade coleslaw</a:t>
                      </a:r>
                      <a:endParaRPr lang="en-GB" sz="1200" b="1" i="0" u="none" strike="noStrike" dirty="0">
                        <a:solidFill>
                          <a:srgbClr val="000000"/>
                        </a:solidFill>
                        <a:effectLst/>
                        <a:latin typeface="Aptos Narrow" panose="020B0004020202020204" pitchFamily="34" charset="0"/>
                      </a:endParaRPr>
                    </a:p>
                  </a:txBody>
                  <a:tcPr marL="3363" marR="3363" marT="3363" marB="0" anchor="ctr"/>
                </a:tc>
                <a:extLst>
                  <a:ext uri="{0D108BD9-81ED-4DB2-BD59-A6C34878D82A}">
                    <a16:rowId xmlns:a16="http://schemas.microsoft.com/office/drawing/2014/main" val="429113207"/>
                  </a:ext>
                </a:extLst>
              </a:tr>
              <a:tr h="517092">
                <a:tc>
                  <a:txBody>
                    <a:bodyPr/>
                    <a:lstStyle/>
                    <a:p>
                      <a:pPr algn="ctr" fontAlgn="ctr">
                        <a:buNone/>
                      </a:pPr>
                      <a:r>
                        <a:rPr lang="en-GB" sz="1200" b="1" u="none" strike="noStrike" dirty="0">
                          <a:effectLst/>
                        </a:rPr>
                        <a:t>Street Eats</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A selection of hot and cold options available</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A selection of hot and cold options available</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A selection of hot and cold options available</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A selection of hot and cold options available</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A selection of hot and cold options available</a:t>
                      </a:r>
                      <a:endParaRPr lang="en-GB" sz="1200" b="1" i="0" u="none" strike="noStrike" dirty="0">
                        <a:solidFill>
                          <a:srgbClr val="000000"/>
                        </a:solidFill>
                        <a:effectLst/>
                        <a:latin typeface="Aptos Narrow" panose="020B0004020202020204" pitchFamily="34" charset="0"/>
                      </a:endParaRPr>
                    </a:p>
                  </a:txBody>
                  <a:tcPr marL="3363" marR="3363" marT="3363" marB="0" anchor="ctr"/>
                </a:tc>
                <a:extLst>
                  <a:ext uri="{0D108BD9-81ED-4DB2-BD59-A6C34878D82A}">
                    <a16:rowId xmlns:a16="http://schemas.microsoft.com/office/drawing/2014/main" val="2141441560"/>
                  </a:ext>
                </a:extLst>
              </a:tr>
              <a:tr h="772508">
                <a:tc>
                  <a:txBody>
                    <a:bodyPr/>
                    <a:lstStyle/>
                    <a:p>
                      <a:pPr algn="ctr" fontAlgn="ctr">
                        <a:buNone/>
                      </a:pPr>
                      <a:r>
                        <a:rPr lang="en-GB" sz="1200" b="1" u="none" strike="noStrike" dirty="0">
                          <a:effectLst/>
                        </a:rPr>
                        <a:t>Grab 'n Go</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A selection of freshly made sandwiches, rolls and paninis</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A selection of freshly made sandwiches, rolls and paninis</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A selection of freshly made sandwiches, rolls and paninis</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A selection of freshly made sandwiches, rolls and paninis</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A selection of freshly made sandwiches, rolls and paninis</a:t>
                      </a:r>
                      <a:endParaRPr lang="en-GB" sz="1200" b="1" i="0" u="none" strike="noStrike" dirty="0">
                        <a:solidFill>
                          <a:srgbClr val="000000"/>
                        </a:solidFill>
                        <a:effectLst/>
                        <a:latin typeface="Aptos Narrow" panose="020B0004020202020204" pitchFamily="34" charset="0"/>
                      </a:endParaRPr>
                    </a:p>
                  </a:txBody>
                  <a:tcPr marL="3363" marR="3363" marT="3363" marB="0" anchor="ctr"/>
                </a:tc>
                <a:extLst>
                  <a:ext uri="{0D108BD9-81ED-4DB2-BD59-A6C34878D82A}">
                    <a16:rowId xmlns:a16="http://schemas.microsoft.com/office/drawing/2014/main" val="31913655"/>
                  </a:ext>
                </a:extLst>
              </a:tr>
              <a:tr h="1283337">
                <a:tc>
                  <a:txBody>
                    <a:bodyPr/>
                    <a:lstStyle/>
                    <a:p>
                      <a:pPr algn="ctr" fontAlgn="ctr">
                        <a:buNone/>
                      </a:pPr>
                      <a:r>
                        <a:rPr lang="en-GB" sz="1200" b="1" u="none" strike="noStrike" dirty="0">
                          <a:effectLst/>
                        </a:rPr>
                        <a:t>Desserts</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A selection of home baking, sweet and savoury snacks, fresh fruit and yogurts available</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A selection of home baking, sweet and savoury snacks, fresh fruit and yogurts available</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A selection of home baking, sweet and savoury snacks, fresh fruit and yogurts available</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A selection of home baking, sweet and savoury snacks, fresh fruit and yogurts available</a:t>
                      </a:r>
                      <a:endParaRPr lang="en-GB" sz="1200" b="1" i="0" u="none" strike="noStrike" dirty="0">
                        <a:solidFill>
                          <a:srgbClr val="000000"/>
                        </a:solidFill>
                        <a:effectLst/>
                        <a:latin typeface="Aptos Narrow" panose="020B0004020202020204" pitchFamily="34" charset="0"/>
                      </a:endParaRPr>
                    </a:p>
                  </a:txBody>
                  <a:tcPr marL="3363" marR="3363" marT="3363" marB="0" anchor="ctr"/>
                </a:tc>
                <a:tc>
                  <a:txBody>
                    <a:bodyPr/>
                    <a:lstStyle/>
                    <a:p>
                      <a:pPr algn="ctr" fontAlgn="ctr">
                        <a:buNone/>
                      </a:pPr>
                      <a:r>
                        <a:rPr lang="en-GB" sz="1200" b="1" u="none" strike="noStrike" dirty="0">
                          <a:effectLst/>
                        </a:rPr>
                        <a:t>A selection of home baking, sweet and savoury snacks, fresh fruit and yogurts available</a:t>
                      </a:r>
                      <a:endParaRPr lang="en-GB" sz="1200" b="1" i="0" u="none" strike="noStrike" dirty="0">
                        <a:solidFill>
                          <a:srgbClr val="000000"/>
                        </a:solidFill>
                        <a:effectLst/>
                        <a:latin typeface="Aptos Narrow" panose="020B0004020202020204" pitchFamily="34" charset="0"/>
                      </a:endParaRPr>
                    </a:p>
                  </a:txBody>
                  <a:tcPr marL="3363" marR="3363" marT="3363" marB="0" anchor="ctr"/>
                </a:tc>
                <a:extLst>
                  <a:ext uri="{0D108BD9-81ED-4DB2-BD59-A6C34878D82A}">
                    <a16:rowId xmlns:a16="http://schemas.microsoft.com/office/drawing/2014/main" val="4140974412"/>
                  </a:ext>
                </a:extLst>
              </a:tr>
            </a:tbl>
          </a:graphicData>
        </a:graphic>
      </p:graphicFrame>
    </p:spTree>
    <p:extLst>
      <p:ext uri="{BB962C8B-B14F-4D97-AF65-F5344CB8AC3E}">
        <p14:creationId xmlns:p14="http://schemas.microsoft.com/office/powerpoint/2010/main" val="2666893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18ED1-D628-EC84-E78E-D2219CD2802F}"/>
              </a:ext>
            </a:extLst>
          </p:cNvPr>
          <p:cNvSpPr>
            <a:spLocks noGrp="1"/>
          </p:cNvSpPr>
          <p:nvPr>
            <p:ph type="title"/>
          </p:nvPr>
        </p:nvSpPr>
        <p:spPr/>
        <p:txBody>
          <a:bodyPr/>
          <a:lstStyle/>
          <a:p>
            <a:r>
              <a:rPr lang="en-GB" dirty="0"/>
              <a:t>Week 3</a:t>
            </a:r>
          </a:p>
        </p:txBody>
      </p:sp>
      <p:graphicFrame>
        <p:nvGraphicFramePr>
          <p:cNvPr id="3" name="Table 2">
            <a:extLst>
              <a:ext uri="{FF2B5EF4-FFF2-40B4-BE49-F238E27FC236}">
                <a16:creationId xmlns:a16="http://schemas.microsoft.com/office/drawing/2014/main" id="{A8ADE17E-A005-9C7D-BCAF-BBF97FE108A0}"/>
              </a:ext>
            </a:extLst>
          </p:cNvPr>
          <p:cNvGraphicFramePr>
            <a:graphicFrameLocks noGrp="1"/>
          </p:cNvGraphicFramePr>
          <p:nvPr>
            <p:extLst>
              <p:ext uri="{D42A27DB-BD31-4B8C-83A1-F6EECF244321}">
                <p14:modId xmlns:p14="http://schemas.microsoft.com/office/powerpoint/2010/main" val="4199671750"/>
              </p:ext>
            </p:extLst>
          </p:nvPr>
        </p:nvGraphicFramePr>
        <p:xfrm>
          <a:off x="256479" y="1315844"/>
          <a:ext cx="11653024" cy="5307982"/>
        </p:xfrm>
        <a:graphic>
          <a:graphicData uri="http://schemas.openxmlformats.org/drawingml/2006/table">
            <a:tbl>
              <a:tblPr firstRow="1" bandRow="1">
                <a:tableStyleId>{5C22544A-7EE6-4342-B048-85BDC9FD1C3A}</a:tableStyleId>
              </a:tblPr>
              <a:tblGrid>
                <a:gridCol w="863820">
                  <a:extLst>
                    <a:ext uri="{9D8B030D-6E8A-4147-A177-3AD203B41FA5}">
                      <a16:colId xmlns:a16="http://schemas.microsoft.com/office/drawing/2014/main" val="2487949879"/>
                    </a:ext>
                  </a:extLst>
                </a:gridCol>
                <a:gridCol w="2032804">
                  <a:extLst>
                    <a:ext uri="{9D8B030D-6E8A-4147-A177-3AD203B41FA5}">
                      <a16:colId xmlns:a16="http://schemas.microsoft.com/office/drawing/2014/main" val="2653019415"/>
                    </a:ext>
                  </a:extLst>
                </a:gridCol>
                <a:gridCol w="2220557">
                  <a:extLst>
                    <a:ext uri="{9D8B030D-6E8A-4147-A177-3AD203B41FA5}">
                      <a16:colId xmlns:a16="http://schemas.microsoft.com/office/drawing/2014/main" val="426490200"/>
                    </a:ext>
                  </a:extLst>
                </a:gridCol>
                <a:gridCol w="2224143">
                  <a:extLst>
                    <a:ext uri="{9D8B030D-6E8A-4147-A177-3AD203B41FA5}">
                      <a16:colId xmlns:a16="http://schemas.microsoft.com/office/drawing/2014/main" val="4265639976"/>
                    </a:ext>
                  </a:extLst>
                </a:gridCol>
                <a:gridCol w="2067377">
                  <a:extLst>
                    <a:ext uri="{9D8B030D-6E8A-4147-A177-3AD203B41FA5}">
                      <a16:colId xmlns:a16="http://schemas.microsoft.com/office/drawing/2014/main" val="2630242442"/>
                    </a:ext>
                  </a:extLst>
                </a:gridCol>
                <a:gridCol w="2244323">
                  <a:extLst>
                    <a:ext uri="{9D8B030D-6E8A-4147-A177-3AD203B41FA5}">
                      <a16:colId xmlns:a16="http://schemas.microsoft.com/office/drawing/2014/main" val="1958027009"/>
                    </a:ext>
                  </a:extLst>
                </a:gridCol>
              </a:tblGrid>
              <a:tr h="282999">
                <a:tc>
                  <a:txBody>
                    <a:bodyPr/>
                    <a:lstStyle/>
                    <a:p>
                      <a:pPr algn="l" fontAlgn="b">
                        <a:buNone/>
                      </a:pPr>
                      <a:r>
                        <a:rPr lang="en-GB" sz="1200" b="1" u="none" strike="noStrike" dirty="0">
                          <a:effectLst/>
                        </a:rPr>
                        <a:t> </a:t>
                      </a:r>
                      <a:endParaRPr lang="en-GB" sz="1200" b="1" i="0" u="none" strike="noStrike" dirty="0">
                        <a:solidFill>
                          <a:srgbClr val="000000"/>
                        </a:solidFill>
                        <a:effectLst/>
                        <a:latin typeface="Aptos Narrow" panose="020B0004020202020204" pitchFamily="34" charset="0"/>
                      </a:endParaRPr>
                    </a:p>
                  </a:txBody>
                  <a:tcPr marL="3502" marR="3502" marT="3502" marB="0" anchor="b"/>
                </a:tc>
                <a:tc>
                  <a:txBody>
                    <a:bodyPr/>
                    <a:lstStyle/>
                    <a:p>
                      <a:pPr algn="ctr" fontAlgn="ctr">
                        <a:buNone/>
                      </a:pPr>
                      <a:r>
                        <a:rPr lang="en-GB" sz="1200" b="1" u="none" strike="noStrike" dirty="0">
                          <a:effectLst/>
                        </a:rPr>
                        <a:t>Monday</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Tuesday</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Wednesday</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Thursday </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Friday</a:t>
                      </a:r>
                      <a:endParaRPr lang="en-GB" sz="1200" b="1" i="0" u="none" strike="noStrike" dirty="0">
                        <a:solidFill>
                          <a:srgbClr val="000000"/>
                        </a:solidFill>
                        <a:effectLst/>
                        <a:latin typeface="Aptos Narrow" panose="020B0004020202020204" pitchFamily="34" charset="0"/>
                      </a:endParaRPr>
                    </a:p>
                  </a:txBody>
                  <a:tcPr marL="3502" marR="3502" marT="3502" marB="0" anchor="ctr"/>
                </a:tc>
                <a:extLst>
                  <a:ext uri="{0D108BD9-81ED-4DB2-BD59-A6C34878D82A}">
                    <a16:rowId xmlns:a16="http://schemas.microsoft.com/office/drawing/2014/main" val="434690027"/>
                  </a:ext>
                </a:extLst>
              </a:tr>
              <a:tr h="790331">
                <a:tc>
                  <a:txBody>
                    <a:bodyPr/>
                    <a:lstStyle/>
                    <a:p>
                      <a:pPr algn="ctr" fontAlgn="ctr">
                        <a:buNone/>
                      </a:pPr>
                      <a:r>
                        <a:rPr lang="en-GB" sz="1200" b="1" u="none" strike="noStrike" dirty="0">
                          <a:effectLst/>
                        </a:rPr>
                        <a:t>Breakfast</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Croissant                                         A selection of hot and cold options available</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Bacon Roll                                         A selection of hot and cold options available</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Bacon Roll                                            A selection of hot and cold options available</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Croissant                                           A selection of hot and cold options available</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Bacon Roll                                              A selection of hot and cold options available</a:t>
                      </a:r>
                      <a:endParaRPr lang="en-GB" sz="1200" b="1" i="0" u="none" strike="noStrike" dirty="0">
                        <a:solidFill>
                          <a:srgbClr val="000000"/>
                        </a:solidFill>
                        <a:effectLst/>
                        <a:latin typeface="Aptos Narrow" panose="020B0004020202020204" pitchFamily="34" charset="0"/>
                      </a:endParaRPr>
                    </a:p>
                  </a:txBody>
                  <a:tcPr marL="3502" marR="3502" marT="3502" marB="0" anchor="ctr"/>
                </a:tc>
                <a:extLst>
                  <a:ext uri="{0D108BD9-81ED-4DB2-BD59-A6C34878D82A}">
                    <a16:rowId xmlns:a16="http://schemas.microsoft.com/office/drawing/2014/main" val="821035464"/>
                  </a:ext>
                </a:extLst>
              </a:tr>
              <a:tr h="282999">
                <a:tc>
                  <a:txBody>
                    <a:bodyPr/>
                    <a:lstStyle/>
                    <a:p>
                      <a:pPr algn="ctr" fontAlgn="ctr">
                        <a:buNone/>
                      </a:pPr>
                      <a:r>
                        <a:rPr lang="en-GB" sz="1200" b="1" u="none" strike="noStrike" dirty="0">
                          <a:effectLst/>
                        </a:rPr>
                        <a:t>Soup</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Chef's soup of the day</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Chef's soup of the day</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Chef's soup of the day</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Chef's soup of the day</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Chef's soup of the day</a:t>
                      </a:r>
                      <a:endParaRPr lang="en-GB" sz="1200" b="1" i="0" u="none" strike="noStrike" dirty="0">
                        <a:solidFill>
                          <a:srgbClr val="000000"/>
                        </a:solidFill>
                        <a:effectLst/>
                        <a:latin typeface="Aptos Narrow" panose="020B0004020202020204" pitchFamily="34" charset="0"/>
                      </a:endParaRPr>
                    </a:p>
                  </a:txBody>
                  <a:tcPr marL="3502" marR="3502" marT="3502" marB="0" anchor="ctr"/>
                </a:tc>
                <a:extLst>
                  <a:ext uri="{0D108BD9-81ED-4DB2-BD59-A6C34878D82A}">
                    <a16:rowId xmlns:a16="http://schemas.microsoft.com/office/drawing/2014/main" val="1296636867"/>
                  </a:ext>
                </a:extLst>
              </a:tr>
              <a:tr h="790331">
                <a:tc>
                  <a:txBody>
                    <a:bodyPr/>
                    <a:lstStyle/>
                    <a:p>
                      <a:pPr algn="ctr" fontAlgn="ctr">
                        <a:buNone/>
                      </a:pPr>
                      <a:r>
                        <a:rPr lang="en-GB" sz="1200" b="1" u="none" strike="noStrike" dirty="0">
                          <a:effectLst/>
                        </a:rPr>
                        <a:t>Main 1</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Fish, chips and peas</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Homemade salmon and broccoli fishcakes served with vegetable rice and broccoli</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Rainbow pasta and chicken meatballs served in a tomato sauce</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Chef's choice of beef dish</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Chicken salad sub roll served with a mixed salad</a:t>
                      </a:r>
                      <a:endParaRPr lang="en-GB" sz="1200" b="1" i="0" u="none" strike="noStrike" dirty="0">
                        <a:solidFill>
                          <a:srgbClr val="000000"/>
                        </a:solidFill>
                        <a:effectLst/>
                        <a:latin typeface="Aptos Narrow" panose="020B0004020202020204" pitchFamily="34" charset="0"/>
                      </a:endParaRPr>
                    </a:p>
                  </a:txBody>
                  <a:tcPr marL="3502" marR="3502" marT="3502" marB="0" anchor="ctr"/>
                </a:tc>
                <a:extLst>
                  <a:ext uri="{0D108BD9-81ED-4DB2-BD59-A6C34878D82A}">
                    <a16:rowId xmlns:a16="http://schemas.microsoft.com/office/drawing/2014/main" val="3981500656"/>
                  </a:ext>
                </a:extLst>
              </a:tr>
              <a:tr h="790331">
                <a:tc>
                  <a:txBody>
                    <a:bodyPr/>
                    <a:lstStyle/>
                    <a:p>
                      <a:pPr algn="ctr" fontAlgn="ctr">
                        <a:buNone/>
                      </a:pPr>
                      <a:r>
                        <a:rPr lang="en-GB" sz="1200" b="1" u="none" strike="noStrike" dirty="0">
                          <a:effectLst/>
                        </a:rPr>
                        <a:t>Main 2</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Pasta Alfredo</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"Award Winning" Sweet potato and spinach curry served with rice</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Vegan meatball sub served with homemade, oven baked potato wedges</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Quorn fajitas served with spicy rice</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Pizza served with homemade oven baked potato wedges and homemade coleslaw</a:t>
                      </a:r>
                      <a:endParaRPr lang="en-GB" sz="1200" b="1" i="0" u="none" strike="noStrike" dirty="0">
                        <a:solidFill>
                          <a:srgbClr val="000000"/>
                        </a:solidFill>
                        <a:effectLst/>
                        <a:latin typeface="Aptos Narrow" panose="020B0004020202020204" pitchFamily="34" charset="0"/>
                      </a:endParaRPr>
                    </a:p>
                  </a:txBody>
                  <a:tcPr marL="3502" marR="3502" marT="3502" marB="0" anchor="ctr"/>
                </a:tc>
                <a:extLst>
                  <a:ext uri="{0D108BD9-81ED-4DB2-BD59-A6C34878D82A}">
                    <a16:rowId xmlns:a16="http://schemas.microsoft.com/office/drawing/2014/main" val="2550168840"/>
                  </a:ext>
                </a:extLst>
              </a:tr>
              <a:tr h="529110">
                <a:tc>
                  <a:txBody>
                    <a:bodyPr/>
                    <a:lstStyle/>
                    <a:p>
                      <a:pPr algn="ctr" fontAlgn="ctr">
                        <a:buNone/>
                      </a:pPr>
                      <a:r>
                        <a:rPr lang="en-GB" sz="1200" b="1" u="none" strike="noStrike" dirty="0">
                          <a:effectLst/>
                        </a:rPr>
                        <a:t>Street Eats</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A selection of hot and cold options available</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A selection of hot and cold options available</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A selection of hot and cold options available</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A selection of hot and cold options available</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A selection of hot and cold options available</a:t>
                      </a:r>
                      <a:endParaRPr lang="en-GB" sz="1200" b="1" i="0" u="none" strike="noStrike" dirty="0">
                        <a:solidFill>
                          <a:srgbClr val="000000"/>
                        </a:solidFill>
                        <a:effectLst/>
                        <a:latin typeface="Aptos Narrow" panose="020B0004020202020204" pitchFamily="34" charset="0"/>
                      </a:endParaRPr>
                    </a:p>
                  </a:txBody>
                  <a:tcPr marL="3502" marR="3502" marT="3502" marB="0" anchor="ctr"/>
                </a:tc>
                <a:extLst>
                  <a:ext uri="{0D108BD9-81ED-4DB2-BD59-A6C34878D82A}">
                    <a16:rowId xmlns:a16="http://schemas.microsoft.com/office/drawing/2014/main" val="1976163363"/>
                  </a:ext>
                </a:extLst>
              </a:tr>
              <a:tr h="790331">
                <a:tc>
                  <a:txBody>
                    <a:bodyPr/>
                    <a:lstStyle/>
                    <a:p>
                      <a:pPr algn="ctr" fontAlgn="ctr">
                        <a:buNone/>
                      </a:pPr>
                      <a:r>
                        <a:rPr lang="en-GB" sz="1200" b="1" u="none" strike="noStrike" dirty="0">
                          <a:effectLst/>
                        </a:rPr>
                        <a:t>Grab 'n Go</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A selection of freshly made sandwiches, rolls and paninis</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A selection of freshly made sandwiches, rolls and paninis</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A selection of freshly made sandwiches, rolls and paninis</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A selection of freshly made sandwiches, rolls and paninis</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A selection of freshly made sandwiches, rolls and paninis</a:t>
                      </a:r>
                      <a:endParaRPr lang="en-GB" sz="1200" b="1" i="0" u="none" strike="noStrike" dirty="0">
                        <a:solidFill>
                          <a:srgbClr val="000000"/>
                        </a:solidFill>
                        <a:effectLst/>
                        <a:latin typeface="Aptos Narrow" panose="020B0004020202020204" pitchFamily="34" charset="0"/>
                      </a:endParaRPr>
                    </a:p>
                  </a:txBody>
                  <a:tcPr marL="3502" marR="3502" marT="3502" marB="0" anchor="ctr"/>
                </a:tc>
                <a:extLst>
                  <a:ext uri="{0D108BD9-81ED-4DB2-BD59-A6C34878D82A}">
                    <a16:rowId xmlns:a16="http://schemas.microsoft.com/office/drawing/2014/main" val="2917317470"/>
                  </a:ext>
                </a:extLst>
              </a:tr>
              <a:tr h="1051550">
                <a:tc>
                  <a:txBody>
                    <a:bodyPr/>
                    <a:lstStyle/>
                    <a:p>
                      <a:pPr algn="ctr" fontAlgn="ctr">
                        <a:buNone/>
                      </a:pPr>
                      <a:r>
                        <a:rPr lang="en-GB" sz="1200" b="1" u="none" strike="noStrike" dirty="0">
                          <a:effectLst/>
                        </a:rPr>
                        <a:t>Desserts</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A selection of home baking, sweet and savoury snacks, fresh fruit and yogurts available</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A selection of home baking, sweet and savoury snacks, fresh fruit and yogurts available</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A selection of home baking, sweet and savoury snacks, fresh fruit and yogurts available</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A selection of home baking, sweet and savoury snacks, fresh fruit and yogurts available</a:t>
                      </a:r>
                      <a:endParaRPr lang="en-GB" sz="1200" b="1" i="0" u="none" strike="noStrike" dirty="0">
                        <a:solidFill>
                          <a:srgbClr val="000000"/>
                        </a:solidFill>
                        <a:effectLst/>
                        <a:latin typeface="Aptos Narrow" panose="020B0004020202020204" pitchFamily="34" charset="0"/>
                      </a:endParaRPr>
                    </a:p>
                  </a:txBody>
                  <a:tcPr marL="3502" marR="3502" marT="3502" marB="0" anchor="ctr"/>
                </a:tc>
                <a:tc>
                  <a:txBody>
                    <a:bodyPr/>
                    <a:lstStyle/>
                    <a:p>
                      <a:pPr algn="ctr" fontAlgn="ctr">
                        <a:buNone/>
                      </a:pPr>
                      <a:r>
                        <a:rPr lang="en-GB" sz="1200" b="1" u="none" strike="noStrike" dirty="0">
                          <a:effectLst/>
                        </a:rPr>
                        <a:t>A selection of home baking, sweet and savoury snacks, fresh fruit and yogurts available</a:t>
                      </a:r>
                      <a:endParaRPr lang="en-GB" sz="1200" b="1" i="0" u="none" strike="noStrike" dirty="0">
                        <a:solidFill>
                          <a:srgbClr val="000000"/>
                        </a:solidFill>
                        <a:effectLst/>
                        <a:latin typeface="Aptos Narrow" panose="020B0004020202020204" pitchFamily="34" charset="0"/>
                      </a:endParaRPr>
                    </a:p>
                  </a:txBody>
                  <a:tcPr marL="3502" marR="3502" marT="3502" marB="0" anchor="ctr"/>
                </a:tc>
                <a:extLst>
                  <a:ext uri="{0D108BD9-81ED-4DB2-BD59-A6C34878D82A}">
                    <a16:rowId xmlns:a16="http://schemas.microsoft.com/office/drawing/2014/main" val="2333604420"/>
                  </a:ext>
                </a:extLst>
              </a:tr>
            </a:tbl>
          </a:graphicData>
        </a:graphic>
      </p:graphicFrame>
    </p:spTree>
    <p:extLst>
      <p:ext uri="{BB962C8B-B14F-4D97-AF65-F5344CB8AC3E}">
        <p14:creationId xmlns:p14="http://schemas.microsoft.com/office/powerpoint/2010/main" val="779280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675EA-1BC6-25B9-D71A-39524FA92019}"/>
              </a:ext>
            </a:extLst>
          </p:cNvPr>
          <p:cNvSpPr>
            <a:spLocks noGrp="1"/>
          </p:cNvSpPr>
          <p:nvPr>
            <p:ph type="title"/>
          </p:nvPr>
        </p:nvSpPr>
        <p:spPr/>
        <p:txBody>
          <a:bodyPr/>
          <a:lstStyle/>
          <a:p>
            <a:r>
              <a:rPr lang="en-GB" dirty="0"/>
              <a:t>Week 4</a:t>
            </a:r>
          </a:p>
        </p:txBody>
      </p:sp>
      <p:graphicFrame>
        <p:nvGraphicFramePr>
          <p:cNvPr id="4" name="Table 3">
            <a:extLst>
              <a:ext uri="{FF2B5EF4-FFF2-40B4-BE49-F238E27FC236}">
                <a16:creationId xmlns:a16="http://schemas.microsoft.com/office/drawing/2014/main" id="{75ABB21D-2BC3-FA41-C9F2-772E09413ECB}"/>
              </a:ext>
            </a:extLst>
          </p:cNvPr>
          <p:cNvGraphicFramePr>
            <a:graphicFrameLocks noGrp="1"/>
          </p:cNvGraphicFramePr>
          <p:nvPr>
            <p:extLst>
              <p:ext uri="{D42A27DB-BD31-4B8C-83A1-F6EECF244321}">
                <p14:modId xmlns:p14="http://schemas.microsoft.com/office/powerpoint/2010/main" val="3001840154"/>
              </p:ext>
            </p:extLst>
          </p:nvPr>
        </p:nvGraphicFramePr>
        <p:xfrm>
          <a:off x="304800" y="1240221"/>
          <a:ext cx="11604701" cy="5396684"/>
        </p:xfrm>
        <a:graphic>
          <a:graphicData uri="http://schemas.openxmlformats.org/drawingml/2006/table">
            <a:tbl>
              <a:tblPr firstRow="1" bandRow="1">
                <a:tableStyleId>{5C22544A-7EE6-4342-B048-85BDC9FD1C3A}</a:tableStyleId>
              </a:tblPr>
              <a:tblGrid>
                <a:gridCol w="953541">
                  <a:extLst>
                    <a:ext uri="{9D8B030D-6E8A-4147-A177-3AD203B41FA5}">
                      <a16:colId xmlns:a16="http://schemas.microsoft.com/office/drawing/2014/main" val="3053606527"/>
                    </a:ext>
                  </a:extLst>
                </a:gridCol>
                <a:gridCol w="2008734">
                  <a:extLst>
                    <a:ext uri="{9D8B030D-6E8A-4147-A177-3AD203B41FA5}">
                      <a16:colId xmlns:a16="http://schemas.microsoft.com/office/drawing/2014/main" val="995388852"/>
                    </a:ext>
                  </a:extLst>
                </a:gridCol>
                <a:gridCol w="2002984">
                  <a:extLst>
                    <a:ext uri="{9D8B030D-6E8A-4147-A177-3AD203B41FA5}">
                      <a16:colId xmlns:a16="http://schemas.microsoft.com/office/drawing/2014/main" val="2506475013"/>
                    </a:ext>
                  </a:extLst>
                </a:gridCol>
                <a:gridCol w="2244182">
                  <a:extLst>
                    <a:ext uri="{9D8B030D-6E8A-4147-A177-3AD203B41FA5}">
                      <a16:colId xmlns:a16="http://schemas.microsoft.com/office/drawing/2014/main" val="227498669"/>
                    </a:ext>
                  </a:extLst>
                </a:gridCol>
                <a:gridCol w="2097366">
                  <a:extLst>
                    <a:ext uri="{9D8B030D-6E8A-4147-A177-3AD203B41FA5}">
                      <a16:colId xmlns:a16="http://schemas.microsoft.com/office/drawing/2014/main" val="1724225280"/>
                    </a:ext>
                  </a:extLst>
                </a:gridCol>
                <a:gridCol w="2297894">
                  <a:extLst>
                    <a:ext uri="{9D8B030D-6E8A-4147-A177-3AD203B41FA5}">
                      <a16:colId xmlns:a16="http://schemas.microsoft.com/office/drawing/2014/main" val="518043498"/>
                    </a:ext>
                  </a:extLst>
                </a:gridCol>
              </a:tblGrid>
              <a:tr h="281295">
                <a:tc>
                  <a:txBody>
                    <a:bodyPr/>
                    <a:lstStyle/>
                    <a:p>
                      <a:pPr algn="l" fontAlgn="b">
                        <a:buNone/>
                      </a:pPr>
                      <a:r>
                        <a:rPr lang="en-GB" sz="1200" b="1" u="none" strike="noStrike" dirty="0">
                          <a:effectLst/>
                        </a:rPr>
                        <a:t> </a:t>
                      </a:r>
                      <a:endParaRPr lang="en-GB" sz="1200" b="1" i="0" u="none" strike="noStrike" dirty="0">
                        <a:solidFill>
                          <a:srgbClr val="000000"/>
                        </a:solidFill>
                        <a:effectLst/>
                        <a:latin typeface="Aptos Narrow" panose="020B0004020202020204" pitchFamily="34" charset="0"/>
                      </a:endParaRPr>
                    </a:p>
                  </a:txBody>
                  <a:tcPr marL="3440" marR="3440" marT="3440" marB="0" anchor="b"/>
                </a:tc>
                <a:tc>
                  <a:txBody>
                    <a:bodyPr/>
                    <a:lstStyle/>
                    <a:p>
                      <a:pPr algn="ctr" fontAlgn="ctr">
                        <a:buNone/>
                      </a:pPr>
                      <a:r>
                        <a:rPr lang="en-GB" sz="1200" b="1" u="none" strike="noStrike" dirty="0">
                          <a:effectLst/>
                        </a:rPr>
                        <a:t>Monday</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Tuesday</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Wednesday</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Thursday </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Friday</a:t>
                      </a:r>
                      <a:endParaRPr lang="en-GB" sz="1200" b="1" i="0" u="none" strike="noStrike" dirty="0">
                        <a:solidFill>
                          <a:srgbClr val="000000"/>
                        </a:solidFill>
                        <a:effectLst/>
                        <a:latin typeface="Aptos Narrow" panose="020B0004020202020204" pitchFamily="34" charset="0"/>
                      </a:endParaRPr>
                    </a:p>
                  </a:txBody>
                  <a:tcPr marL="3440" marR="3440" marT="3440" marB="0" anchor="ctr"/>
                </a:tc>
                <a:extLst>
                  <a:ext uri="{0D108BD9-81ED-4DB2-BD59-A6C34878D82A}">
                    <a16:rowId xmlns:a16="http://schemas.microsoft.com/office/drawing/2014/main" val="4226687205"/>
                  </a:ext>
                </a:extLst>
              </a:tr>
              <a:tr h="799573">
                <a:tc>
                  <a:txBody>
                    <a:bodyPr/>
                    <a:lstStyle/>
                    <a:p>
                      <a:pPr algn="ctr" fontAlgn="ctr">
                        <a:buNone/>
                      </a:pPr>
                      <a:r>
                        <a:rPr lang="en-GB" sz="1200" b="1" u="none" strike="noStrike" dirty="0">
                          <a:effectLst/>
                        </a:rPr>
                        <a:t>Breakfast</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Croissant                                         A selection of hot and cold options available</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Bacon Roll                                         A selection of hot and cold options available</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Bacon Roll                                            A selection of hot and cold options available</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Croissant                                           A selection of hot and cold options available</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Bacon Roll                                              A selection of hot and cold options available</a:t>
                      </a:r>
                      <a:endParaRPr lang="en-GB" sz="1200" b="1" i="0" u="none" strike="noStrike" dirty="0">
                        <a:solidFill>
                          <a:srgbClr val="000000"/>
                        </a:solidFill>
                        <a:effectLst/>
                        <a:latin typeface="Aptos Narrow" panose="020B0004020202020204" pitchFamily="34" charset="0"/>
                      </a:endParaRPr>
                    </a:p>
                  </a:txBody>
                  <a:tcPr marL="3440" marR="3440" marT="3440" marB="0" anchor="ctr"/>
                </a:tc>
                <a:extLst>
                  <a:ext uri="{0D108BD9-81ED-4DB2-BD59-A6C34878D82A}">
                    <a16:rowId xmlns:a16="http://schemas.microsoft.com/office/drawing/2014/main" val="168646667"/>
                  </a:ext>
                </a:extLst>
              </a:tr>
              <a:tr h="281295">
                <a:tc>
                  <a:txBody>
                    <a:bodyPr/>
                    <a:lstStyle/>
                    <a:p>
                      <a:pPr algn="ctr" fontAlgn="ctr">
                        <a:buNone/>
                      </a:pPr>
                      <a:r>
                        <a:rPr lang="en-GB" sz="1200" b="1" u="none" strike="noStrike" dirty="0">
                          <a:effectLst/>
                        </a:rPr>
                        <a:t>Soup</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Chef's soup of the day</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Chef's soup of the day</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Chef's soup of the day</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Chef's soup of the day</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Chef's soup of the day</a:t>
                      </a:r>
                      <a:endParaRPr lang="en-GB" sz="1200" b="1" i="0" u="none" strike="noStrike" dirty="0">
                        <a:solidFill>
                          <a:srgbClr val="000000"/>
                        </a:solidFill>
                        <a:effectLst/>
                        <a:latin typeface="Aptos Narrow" panose="020B0004020202020204" pitchFamily="34" charset="0"/>
                      </a:endParaRPr>
                    </a:p>
                  </a:txBody>
                  <a:tcPr marL="3440" marR="3440" marT="3440" marB="0" anchor="ctr"/>
                </a:tc>
                <a:extLst>
                  <a:ext uri="{0D108BD9-81ED-4DB2-BD59-A6C34878D82A}">
                    <a16:rowId xmlns:a16="http://schemas.microsoft.com/office/drawing/2014/main" val="2918899520"/>
                  </a:ext>
                </a:extLst>
              </a:tr>
              <a:tr h="571912">
                <a:tc>
                  <a:txBody>
                    <a:bodyPr/>
                    <a:lstStyle/>
                    <a:p>
                      <a:pPr algn="ctr" fontAlgn="ctr">
                        <a:buNone/>
                      </a:pPr>
                      <a:r>
                        <a:rPr lang="en-GB" sz="1200" b="1" u="none" strike="noStrike" dirty="0">
                          <a:effectLst/>
                        </a:rPr>
                        <a:t>Main 1</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Fish, chips and peas</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Chicken fajitas served with spicy rice</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Chef's choice of chicken curry served with rice and pitta bread</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Chef's choice of beef dish</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Chicken salad sub roll served with a mixed salad</a:t>
                      </a:r>
                      <a:endParaRPr lang="en-GB" sz="1200" b="1" i="0" u="none" strike="noStrike" dirty="0">
                        <a:solidFill>
                          <a:srgbClr val="000000"/>
                        </a:solidFill>
                        <a:effectLst/>
                        <a:latin typeface="Aptos Narrow" panose="020B0004020202020204" pitchFamily="34" charset="0"/>
                      </a:endParaRPr>
                    </a:p>
                  </a:txBody>
                  <a:tcPr marL="3440" marR="3440" marT="3440" marB="0" anchor="ctr"/>
                </a:tc>
                <a:extLst>
                  <a:ext uri="{0D108BD9-81ED-4DB2-BD59-A6C34878D82A}">
                    <a16:rowId xmlns:a16="http://schemas.microsoft.com/office/drawing/2014/main" val="3692696656"/>
                  </a:ext>
                </a:extLst>
              </a:tr>
              <a:tr h="799573">
                <a:tc>
                  <a:txBody>
                    <a:bodyPr/>
                    <a:lstStyle/>
                    <a:p>
                      <a:pPr algn="ctr" fontAlgn="ctr">
                        <a:buNone/>
                      </a:pPr>
                      <a:r>
                        <a:rPr lang="en-GB" sz="1200" b="1" u="none" strike="noStrike" dirty="0">
                          <a:effectLst/>
                        </a:rPr>
                        <a:t>Main 2</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Sweet and sour Quorn served with noodles</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Broccoli and pea pasta</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Macaroni cheese served with crusty bread</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Lentil Bolognaise</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Pizza served with homemade oven baked potato wedges and homemade coleslaw</a:t>
                      </a:r>
                      <a:endParaRPr lang="en-GB" sz="1200" b="1" i="0" u="none" strike="noStrike" dirty="0">
                        <a:solidFill>
                          <a:srgbClr val="000000"/>
                        </a:solidFill>
                        <a:effectLst/>
                        <a:latin typeface="Aptos Narrow" panose="020B0004020202020204" pitchFamily="34" charset="0"/>
                      </a:endParaRPr>
                    </a:p>
                  </a:txBody>
                  <a:tcPr marL="3440" marR="3440" marT="3440" marB="0" anchor="ctr"/>
                </a:tc>
                <a:extLst>
                  <a:ext uri="{0D108BD9-81ED-4DB2-BD59-A6C34878D82A}">
                    <a16:rowId xmlns:a16="http://schemas.microsoft.com/office/drawing/2014/main" val="2283808280"/>
                  </a:ext>
                </a:extLst>
              </a:tr>
              <a:tr h="535259">
                <a:tc>
                  <a:txBody>
                    <a:bodyPr/>
                    <a:lstStyle/>
                    <a:p>
                      <a:pPr algn="ctr" fontAlgn="ctr">
                        <a:buNone/>
                      </a:pPr>
                      <a:r>
                        <a:rPr lang="en-GB" sz="1200" b="1" u="none" strike="noStrike" dirty="0">
                          <a:effectLst/>
                        </a:rPr>
                        <a:t>Street Eats</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A selection of hot and cold options available</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A selection of hot and cold options available</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A selection of hot and cold options available</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A selection of hot and cold options available</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A selection of hot and cold options available</a:t>
                      </a:r>
                      <a:endParaRPr lang="en-GB" sz="1200" b="1" i="0" u="none" strike="noStrike" dirty="0">
                        <a:solidFill>
                          <a:srgbClr val="000000"/>
                        </a:solidFill>
                        <a:effectLst/>
                        <a:latin typeface="Aptos Narrow" panose="020B0004020202020204" pitchFamily="34" charset="0"/>
                      </a:endParaRPr>
                    </a:p>
                  </a:txBody>
                  <a:tcPr marL="3440" marR="3440" marT="3440" marB="0" anchor="ctr"/>
                </a:tc>
                <a:extLst>
                  <a:ext uri="{0D108BD9-81ED-4DB2-BD59-A6C34878D82A}">
                    <a16:rowId xmlns:a16="http://schemas.microsoft.com/office/drawing/2014/main" val="2044092266"/>
                  </a:ext>
                </a:extLst>
              </a:tr>
              <a:tr h="799573">
                <a:tc>
                  <a:txBody>
                    <a:bodyPr/>
                    <a:lstStyle/>
                    <a:p>
                      <a:pPr algn="ctr" fontAlgn="ctr">
                        <a:buNone/>
                      </a:pPr>
                      <a:r>
                        <a:rPr lang="en-GB" sz="1200" b="1" u="none" strike="noStrike" dirty="0">
                          <a:effectLst/>
                        </a:rPr>
                        <a:t>Grab 'n Go</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A selection of freshly made sandwiches, rolls and paninis</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A selection of freshly made sandwiches, rolls and paninis</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A selection of freshly made sandwiches, rolls and paninis</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A selection of freshly made sandwiches, rolls and paninis</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A selection of freshly made sandwiches, rolls and paninis</a:t>
                      </a:r>
                      <a:endParaRPr lang="en-GB" sz="1200" b="1" i="0" u="none" strike="noStrike" dirty="0">
                        <a:solidFill>
                          <a:srgbClr val="000000"/>
                        </a:solidFill>
                        <a:effectLst/>
                        <a:latin typeface="Aptos Narrow" panose="020B0004020202020204" pitchFamily="34" charset="0"/>
                      </a:endParaRPr>
                    </a:p>
                  </a:txBody>
                  <a:tcPr marL="3440" marR="3440" marT="3440" marB="0" anchor="ctr"/>
                </a:tc>
                <a:extLst>
                  <a:ext uri="{0D108BD9-81ED-4DB2-BD59-A6C34878D82A}">
                    <a16:rowId xmlns:a16="http://schemas.microsoft.com/office/drawing/2014/main" val="810779077"/>
                  </a:ext>
                </a:extLst>
              </a:tr>
              <a:tr h="1328204">
                <a:tc>
                  <a:txBody>
                    <a:bodyPr/>
                    <a:lstStyle/>
                    <a:p>
                      <a:pPr algn="ctr" fontAlgn="ctr">
                        <a:buNone/>
                      </a:pPr>
                      <a:r>
                        <a:rPr lang="en-GB" sz="1200" b="1" u="none" strike="noStrike" dirty="0">
                          <a:effectLst/>
                        </a:rPr>
                        <a:t>Desserts</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A selection of home baking, sweet and savoury snacks, fresh fruit and yogurts available</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A selection of home baking, sweet and savoury snacks, fresh fruit and yogurts available</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A selection of home baking, sweet and savoury snacks, fresh fruit and yogurts available</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A selection of home baking, sweet and savoury snacks, fresh fruit and yogurts available</a:t>
                      </a:r>
                      <a:endParaRPr lang="en-GB" sz="1200" b="1" i="0" u="none" strike="noStrike" dirty="0">
                        <a:solidFill>
                          <a:srgbClr val="000000"/>
                        </a:solidFill>
                        <a:effectLst/>
                        <a:latin typeface="Aptos Narrow" panose="020B0004020202020204" pitchFamily="34" charset="0"/>
                      </a:endParaRPr>
                    </a:p>
                  </a:txBody>
                  <a:tcPr marL="3440" marR="3440" marT="3440" marB="0" anchor="ctr"/>
                </a:tc>
                <a:tc>
                  <a:txBody>
                    <a:bodyPr/>
                    <a:lstStyle/>
                    <a:p>
                      <a:pPr algn="ctr" fontAlgn="ctr">
                        <a:buNone/>
                      </a:pPr>
                      <a:r>
                        <a:rPr lang="en-GB" sz="1200" b="1" u="none" strike="noStrike" dirty="0">
                          <a:effectLst/>
                        </a:rPr>
                        <a:t>A selection of home baking, sweet and savoury snacks, fresh fruit and yogurts available</a:t>
                      </a:r>
                      <a:endParaRPr lang="en-GB" sz="1200" b="1" i="0" u="none" strike="noStrike" dirty="0">
                        <a:solidFill>
                          <a:srgbClr val="000000"/>
                        </a:solidFill>
                        <a:effectLst/>
                        <a:latin typeface="Aptos Narrow" panose="020B0004020202020204" pitchFamily="34" charset="0"/>
                      </a:endParaRPr>
                    </a:p>
                  </a:txBody>
                  <a:tcPr marL="3440" marR="3440" marT="3440" marB="0" anchor="ctr"/>
                </a:tc>
                <a:extLst>
                  <a:ext uri="{0D108BD9-81ED-4DB2-BD59-A6C34878D82A}">
                    <a16:rowId xmlns:a16="http://schemas.microsoft.com/office/drawing/2014/main" val="3658330406"/>
                  </a:ext>
                </a:extLst>
              </a:tr>
            </a:tbl>
          </a:graphicData>
        </a:graphic>
      </p:graphicFrame>
    </p:spTree>
    <p:extLst>
      <p:ext uri="{BB962C8B-B14F-4D97-AF65-F5344CB8AC3E}">
        <p14:creationId xmlns:p14="http://schemas.microsoft.com/office/powerpoint/2010/main" val="2341690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1B68C77-138E-4BF7-A276-BD0C78A4219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10" name="Picture 9">
            <a:extLst>
              <a:ext uri="{FF2B5EF4-FFF2-40B4-BE49-F238E27FC236}">
                <a16:creationId xmlns:a16="http://schemas.microsoft.com/office/drawing/2014/main" id="{7C268552-D473-46ED-B1B8-422042C4DEF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2" name="Oval 11">
            <a:extLst>
              <a:ext uri="{FF2B5EF4-FFF2-40B4-BE49-F238E27FC236}">
                <a16:creationId xmlns:a16="http://schemas.microsoft.com/office/drawing/2014/main" id="{4AC0CD9D-7610-4620-93B4-798CCD9AB5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pic>
        <p:nvPicPr>
          <p:cNvPr id="14" name="Picture 13">
            <a:extLst>
              <a:ext uri="{FF2B5EF4-FFF2-40B4-BE49-F238E27FC236}">
                <a16:creationId xmlns:a16="http://schemas.microsoft.com/office/drawing/2014/main" id="{B9238B3E-24AA-439A-B527-6C5DF6D7214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6" name="Picture 15">
            <a:extLst>
              <a:ext uri="{FF2B5EF4-FFF2-40B4-BE49-F238E27FC236}">
                <a16:creationId xmlns:a16="http://schemas.microsoft.com/office/drawing/2014/main" id="{69F01145-BEA3-4CBF-AA21-10077B948CA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8" name="Rectangle 17">
            <a:extLst>
              <a:ext uri="{FF2B5EF4-FFF2-40B4-BE49-F238E27FC236}">
                <a16:creationId xmlns:a16="http://schemas.microsoft.com/office/drawing/2014/main" id="{DE4D62F9-188E-4530-84C2-24BDEE4BEB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dirty="0"/>
          </a:p>
        </p:txBody>
      </p:sp>
      <p:sp useBgFill="1">
        <p:nvSpPr>
          <p:cNvPr id="20" name="Rectangle 19">
            <a:extLst>
              <a:ext uri="{FF2B5EF4-FFF2-40B4-BE49-F238E27FC236}">
                <a16:creationId xmlns:a16="http://schemas.microsoft.com/office/drawing/2014/main" id="{D27CF008-4B18-436D-B2D5-C1346C1243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
            <a:ext cx="12191695" cy="473074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CE22DAD8-5F67-4B73-ADA9-06EF381F7A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24" name="Freeform 16">
            <a:extLst>
              <a:ext uri="{FF2B5EF4-FFF2-40B4-BE49-F238E27FC236}">
                <a16:creationId xmlns:a16="http://schemas.microsoft.com/office/drawing/2014/main" id="{E4F17063-EDA4-417B-946F-BA357F3B3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3753695"/>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tx2">
              <a:alpha val="20000"/>
            </a:schemeClr>
          </a:solidFill>
          <a:ln>
            <a:noFill/>
          </a:ln>
        </p:spPr>
        <p:txBody>
          <a:bodyPr rtlCol="0" anchor="ctr"/>
          <a:lstStyle/>
          <a:p>
            <a:pPr algn="ctr"/>
            <a:endParaRPr lang="en-US" dirty="0">
              <a:solidFill>
                <a:schemeClr val="tx1"/>
              </a:solidFill>
            </a:endParaRPr>
          </a:p>
        </p:txBody>
      </p:sp>
      <p:sp>
        <p:nvSpPr>
          <p:cNvPr id="26" name="Freeform: Shape 25">
            <a:extLst>
              <a:ext uri="{FF2B5EF4-FFF2-40B4-BE49-F238E27FC236}">
                <a16:creationId xmlns:a16="http://schemas.microsoft.com/office/drawing/2014/main" id="{D36F3EEA-55D4-4677-80E7-92D00B8F34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55533"/>
            <a:ext cx="12192000" cy="2802467"/>
          </a:xfrm>
          <a:custGeom>
            <a:avLst/>
            <a:gdLst>
              <a:gd name="connsiteX0" fmla="*/ 1 w 12192000"/>
              <a:gd name="connsiteY0" fmla="*/ 0 h 2802467"/>
              <a:gd name="connsiteX1" fmla="*/ 71932 w 12192000"/>
              <a:gd name="connsiteY1" fmla="*/ 12261 h 2802467"/>
              <a:gd name="connsiteX2" fmla="*/ 282848 w 12192000"/>
              <a:gd name="connsiteY2" fmla="*/ 48342 h 2802467"/>
              <a:gd name="connsiteX3" fmla="*/ 436464 w 12192000"/>
              <a:gd name="connsiteY3" fmla="*/ 73565 h 2802467"/>
              <a:gd name="connsiteX4" fmla="*/ 619339 w 12192000"/>
              <a:gd name="connsiteY4" fmla="*/ 100188 h 2802467"/>
              <a:gd name="connsiteX5" fmla="*/ 836351 w 12192000"/>
              <a:gd name="connsiteY5" fmla="*/ 132066 h 2802467"/>
              <a:gd name="connsiteX6" fmla="*/ 1076528 w 12192000"/>
              <a:gd name="connsiteY6" fmla="*/ 165696 h 2802467"/>
              <a:gd name="connsiteX7" fmla="*/ 1347183 w 12192000"/>
              <a:gd name="connsiteY7" fmla="*/ 201077 h 2802467"/>
              <a:gd name="connsiteX8" fmla="*/ 1642223 w 12192000"/>
              <a:gd name="connsiteY8" fmla="*/ 238560 h 2802467"/>
              <a:gd name="connsiteX9" fmla="*/ 1962864 w 12192000"/>
              <a:gd name="connsiteY9" fmla="*/ 276043 h 2802467"/>
              <a:gd name="connsiteX10" fmla="*/ 2304232 w 12192000"/>
              <a:gd name="connsiteY10" fmla="*/ 314226 h 2802467"/>
              <a:gd name="connsiteX11" fmla="*/ 2672421 w 12192000"/>
              <a:gd name="connsiteY11" fmla="*/ 349608 h 2802467"/>
              <a:gd name="connsiteX12" fmla="*/ 3057678 w 12192000"/>
              <a:gd name="connsiteY12" fmla="*/ 383587 h 2802467"/>
              <a:gd name="connsiteX13" fmla="*/ 3464881 w 12192000"/>
              <a:gd name="connsiteY13" fmla="*/ 414415 h 2802467"/>
              <a:gd name="connsiteX14" fmla="*/ 3889152 w 12192000"/>
              <a:gd name="connsiteY14" fmla="*/ 443840 h 2802467"/>
              <a:gd name="connsiteX15" fmla="*/ 4331710 w 12192000"/>
              <a:gd name="connsiteY15" fmla="*/ 471515 h 2802467"/>
              <a:gd name="connsiteX16" fmla="*/ 4558476 w 12192000"/>
              <a:gd name="connsiteY16" fmla="*/ 481323 h 2802467"/>
              <a:gd name="connsiteX17" fmla="*/ 4790118 w 12192000"/>
              <a:gd name="connsiteY17" fmla="*/ 492183 h 2802467"/>
              <a:gd name="connsiteX18" fmla="*/ 5025418 w 12192000"/>
              <a:gd name="connsiteY18" fmla="*/ 502342 h 2802467"/>
              <a:gd name="connsiteX19" fmla="*/ 5261937 w 12192000"/>
              <a:gd name="connsiteY19" fmla="*/ 508998 h 2802467"/>
              <a:gd name="connsiteX20" fmla="*/ 5503332 w 12192000"/>
              <a:gd name="connsiteY20" fmla="*/ 514953 h 2802467"/>
              <a:gd name="connsiteX21" fmla="*/ 5747166 w 12192000"/>
              <a:gd name="connsiteY21" fmla="*/ 521259 h 2802467"/>
              <a:gd name="connsiteX22" fmla="*/ 5995877 w 12192000"/>
              <a:gd name="connsiteY22" fmla="*/ 525462 h 2802467"/>
              <a:gd name="connsiteX23" fmla="*/ 6247026 w 12192000"/>
              <a:gd name="connsiteY23" fmla="*/ 525462 h 2802467"/>
              <a:gd name="connsiteX24" fmla="*/ 6500613 w 12192000"/>
              <a:gd name="connsiteY24" fmla="*/ 527564 h 2802467"/>
              <a:gd name="connsiteX25" fmla="*/ 6756639 w 12192000"/>
              <a:gd name="connsiteY25" fmla="*/ 525462 h 2802467"/>
              <a:gd name="connsiteX26" fmla="*/ 7016322 w 12192000"/>
              <a:gd name="connsiteY26" fmla="*/ 521259 h 2802467"/>
              <a:gd name="connsiteX27" fmla="*/ 7276005 w 12192000"/>
              <a:gd name="connsiteY27" fmla="*/ 517405 h 2802467"/>
              <a:gd name="connsiteX28" fmla="*/ 7539345 w 12192000"/>
              <a:gd name="connsiteY28" fmla="*/ 508998 h 2802467"/>
              <a:gd name="connsiteX29" fmla="*/ 7805124 w 12192000"/>
              <a:gd name="connsiteY29" fmla="*/ 500240 h 2802467"/>
              <a:gd name="connsiteX30" fmla="*/ 8070903 w 12192000"/>
              <a:gd name="connsiteY30" fmla="*/ 490081 h 2802467"/>
              <a:gd name="connsiteX31" fmla="*/ 8339121 w 12192000"/>
              <a:gd name="connsiteY31" fmla="*/ 475719 h 2802467"/>
              <a:gd name="connsiteX32" fmla="*/ 8609776 w 12192000"/>
              <a:gd name="connsiteY32" fmla="*/ 458553 h 2802467"/>
              <a:gd name="connsiteX33" fmla="*/ 8881651 w 12192000"/>
              <a:gd name="connsiteY33" fmla="*/ 442089 h 2802467"/>
              <a:gd name="connsiteX34" fmla="*/ 9153526 w 12192000"/>
              <a:gd name="connsiteY34" fmla="*/ 421070 h 2802467"/>
              <a:gd name="connsiteX35" fmla="*/ 9429058 w 12192000"/>
              <a:gd name="connsiteY35" fmla="*/ 395848 h 2802467"/>
              <a:gd name="connsiteX36" fmla="*/ 9700933 w 12192000"/>
              <a:gd name="connsiteY36" fmla="*/ 370626 h 2802467"/>
              <a:gd name="connsiteX37" fmla="*/ 9977684 w 12192000"/>
              <a:gd name="connsiteY37" fmla="*/ 341550 h 2802467"/>
              <a:gd name="connsiteX38" fmla="*/ 10255655 w 12192000"/>
              <a:gd name="connsiteY38" fmla="*/ 309672 h 2802467"/>
              <a:gd name="connsiteX39" fmla="*/ 10529968 w 12192000"/>
              <a:gd name="connsiteY39" fmla="*/ 276043 h 2802467"/>
              <a:gd name="connsiteX40" fmla="*/ 10807939 w 12192000"/>
              <a:gd name="connsiteY40" fmla="*/ 236808 h 2802467"/>
              <a:gd name="connsiteX41" fmla="*/ 11084690 w 12192000"/>
              <a:gd name="connsiteY41" fmla="*/ 194771 h 2802467"/>
              <a:gd name="connsiteX42" fmla="*/ 11362661 w 12192000"/>
              <a:gd name="connsiteY42" fmla="*/ 153085 h 2802467"/>
              <a:gd name="connsiteX43" fmla="*/ 11639412 w 12192000"/>
              <a:gd name="connsiteY43" fmla="*/ 104392 h 2802467"/>
              <a:gd name="connsiteX44" fmla="*/ 11914945 w 12192000"/>
              <a:gd name="connsiteY44" fmla="*/ 54648 h 2802467"/>
              <a:gd name="connsiteX45" fmla="*/ 12191696 w 12192000"/>
              <a:gd name="connsiteY45" fmla="*/ 2452 h 2802467"/>
              <a:gd name="connsiteX46" fmla="*/ 12191696 w 12192000"/>
              <a:gd name="connsiteY46" fmla="*/ 2236410 h 2802467"/>
              <a:gd name="connsiteX47" fmla="*/ 12192000 w 12192000"/>
              <a:gd name="connsiteY47" fmla="*/ 2236410 h 2802467"/>
              <a:gd name="connsiteX48" fmla="*/ 12192000 w 12192000"/>
              <a:gd name="connsiteY48" fmla="*/ 2802467 h 2802467"/>
              <a:gd name="connsiteX49" fmla="*/ 12191696 w 12192000"/>
              <a:gd name="connsiteY49" fmla="*/ 2802467 h 2802467"/>
              <a:gd name="connsiteX50" fmla="*/ 0 w 12192000"/>
              <a:gd name="connsiteY50" fmla="*/ 2802467 h 2802467"/>
              <a:gd name="connsiteX51" fmla="*/ 0 w 12192000"/>
              <a:gd name="connsiteY51" fmla="*/ 2236410 h 2802467"/>
              <a:gd name="connsiteX52" fmla="*/ 1 w 12192000"/>
              <a:gd name="connsiteY52" fmla="*/ 2236410 h 280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2192000" h="2802467">
                <a:moveTo>
                  <a:pt x="1" y="0"/>
                </a:moveTo>
                <a:lnTo>
                  <a:pt x="71932" y="12261"/>
                </a:lnTo>
                <a:lnTo>
                  <a:pt x="282848" y="48342"/>
                </a:lnTo>
                <a:lnTo>
                  <a:pt x="436464" y="73565"/>
                </a:lnTo>
                <a:lnTo>
                  <a:pt x="619339" y="100188"/>
                </a:lnTo>
                <a:lnTo>
                  <a:pt x="836351" y="132066"/>
                </a:lnTo>
                <a:lnTo>
                  <a:pt x="1076528" y="165696"/>
                </a:lnTo>
                <a:lnTo>
                  <a:pt x="1347183" y="201077"/>
                </a:lnTo>
                <a:lnTo>
                  <a:pt x="1642223" y="238560"/>
                </a:lnTo>
                <a:lnTo>
                  <a:pt x="1962864" y="276043"/>
                </a:lnTo>
                <a:lnTo>
                  <a:pt x="2304232" y="314226"/>
                </a:lnTo>
                <a:lnTo>
                  <a:pt x="2672421" y="349608"/>
                </a:lnTo>
                <a:lnTo>
                  <a:pt x="3057678" y="383587"/>
                </a:lnTo>
                <a:lnTo>
                  <a:pt x="3464881" y="414415"/>
                </a:lnTo>
                <a:lnTo>
                  <a:pt x="3889152" y="443840"/>
                </a:lnTo>
                <a:lnTo>
                  <a:pt x="4331710" y="471515"/>
                </a:lnTo>
                <a:lnTo>
                  <a:pt x="4558476" y="481323"/>
                </a:lnTo>
                <a:lnTo>
                  <a:pt x="4790118" y="492183"/>
                </a:lnTo>
                <a:lnTo>
                  <a:pt x="5025418" y="502342"/>
                </a:lnTo>
                <a:lnTo>
                  <a:pt x="5261937" y="508998"/>
                </a:lnTo>
                <a:lnTo>
                  <a:pt x="5503332" y="514953"/>
                </a:lnTo>
                <a:lnTo>
                  <a:pt x="5747166" y="521259"/>
                </a:lnTo>
                <a:lnTo>
                  <a:pt x="5995877" y="525462"/>
                </a:lnTo>
                <a:lnTo>
                  <a:pt x="6247026" y="525462"/>
                </a:lnTo>
                <a:lnTo>
                  <a:pt x="6500613" y="527564"/>
                </a:lnTo>
                <a:lnTo>
                  <a:pt x="6756639" y="525462"/>
                </a:lnTo>
                <a:lnTo>
                  <a:pt x="7016322" y="521259"/>
                </a:lnTo>
                <a:lnTo>
                  <a:pt x="7276005" y="517405"/>
                </a:lnTo>
                <a:lnTo>
                  <a:pt x="7539345" y="508998"/>
                </a:lnTo>
                <a:lnTo>
                  <a:pt x="7805124" y="500240"/>
                </a:lnTo>
                <a:lnTo>
                  <a:pt x="8070903" y="490081"/>
                </a:lnTo>
                <a:lnTo>
                  <a:pt x="8339121" y="475719"/>
                </a:lnTo>
                <a:lnTo>
                  <a:pt x="8609776" y="458553"/>
                </a:lnTo>
                <a:lnTo>
                  <a:pt x="8881651" y="442089"/>
                </a:lnTo>
                <a:lnTo>
                  <a:pt x="9153526" y="421070"/>
                </a:lnTo>
                <a:lnTo>
                  <a:pt x="9429058" y="395848"/>
                </a:lnTo>
                <a:lnTo>
                  <a:pt x="9700933" y="370626"/>
                </a:lnTo>
                <a:lnTo>
                  <a:pt x="9977684" y="341550"/>
                </a:lnTo>
                <a:lnTo>
                  <a:pt x="10255655" y="309672"/>
                </a:lnTo>
                <a:lnTo>
                  <a:pt x="10529968" y="276043"/>
                </a:lnTo>
                <a:lnTo>
                  <a:pt x="10807939" y="236808"/>
                </a:lnTo>
                <a:lnTo>
                  <a:pt x="11084690" y="194771"/>
                </a:lnTo>
                <a:lnTo>
                  <a:pt x="11362661" y="153085"/>
                </a:lnTo>
                <a:lnTo>
                  <a:pt x="11639412" y="104392"/>
                </a:lnTo>
                <a:lnTo>
                  <a:pt x="11914945" y="54648"/>
                </a:lnTo>
                <a:lnTo>
                  <a:pt x="12191696" y="2452"/>
                </a:lnTo>
                <a:lnTo>
                  <a:pt x="12191696" y="2236410"/>
                </a:lnTo>
                <a:lnTo>
                  <a:pt x="12192000" y="2236410"/>
                </a:lnTo>
                <a:lnTo>
                  <a:pt x="12192000" y="2802467"/>
                </a:lnTo>
                <a:lnTo>
                  <a:pt x="12191696" y="2802467"/>
                </a:lnTo>
                <a:lnTo>
                  <a:pt x="0" y="2802467"/>
                </a:lnTo>
                <a:lnTo>
                  <a:pt x="0" y="2236410"/>
                </a:lnTo>
                <a:lnTo>
                  <a:pt x="1" y="2236410"/>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D5CE748-DF35-0A6F-8795-165BD92076C1}"/>
              </a:ext>
            </a:extLst>
          </p:cNvPr>
          <p:cNvSpPr>
            <a:spLocks noGrp="1"/>
          </p:cNvSpPr>
          <p:nvPr>
            <p:ph type="title"/>
          </p:nvPr>
        </p:nvSpPr>
        <p:spPr>
          <a:xfrm>
            <a:off x="636916" y="4854346"/>
            <a:ext cx="9149350" cy="868026"/>
          </a:xfrm>
        </p:spPr>
        <p:txBody>
          <a:bodyPr vert="horz" lIns="91440" tIns="45720" rIns="91440" bIns="45720" rtlCol="0" anchor="b">
            <a:normAutofit/>
          </a:bodyPr>
          <a:lstStyle/>
          <a:p>
            <a:r>
              <a:rPr lang="en-US" sz="4800" b="0" i="0" kern="1200" dirty="0">
                <a:solidFill>
                  <a:srgbClr val="EBEBEB"/>
                </a:solidFill>
                <a:latin typeface="+mj-lt"/>
                <a:ea typeface="+mj-ea"/>
                <a:cs typeface="+mj-cs"/>
              </a:rPr>
              <a:t>Breakfast</a:t>
            </a:r>
          </a:p>
        </p:txBody>
      </p:sp>
      <p:graphicFrame>
        <p:nvGraphicFramePr>
          <p:cNvPr id="3" name="Table 2">
            <a:extLst>
              <a:ext uri="{FF2B5EF4-FFF2-40B4-BE49-F238E27FC236}">
                <a16:creationId xmlns:a16="http://schemas.microsoft.com/office/drawing/2014/main" id="{4894889F-0D2C-3C04-B304-EFD21D6398A9}"/>
              </a:ext>
            </a:extLst>
          </p:cNvPr>
          <p:cNvGraphicFramePr>
            <a:graphicFrameLocks noGrp="1"/>
          </p:cNvGraphicFramePr>
          <p:nvPr>
            <p:extLst>
              <p:ext uri="{D42A27DB-BD31-4B8C-83A1-F6EECF244321}">
                <p14:modId xmlns:p14="http://schemas.microsoft.com/office/powerpoint/2010/main" val="3203049399"/>
              </p:ext>
            </p:extLst>
          </p:nvPr>
        </p:nvGraphicFramePr>
        <p:xfrm>
          <a:off x="636916" y="357351"/>
          <a:ext cx="9494508" cy="4520880"/>
        </p:xfrm>
        <a:graphic>
          <a:graphicData uri="http://schemas.openxmlformats.org/drawingml/2006/table">
            <a:tbl>
              <a:tblPr firstRow="1" bandRow="1">
                <a:tableStyleId>{5C22544A-7EE6-4342-B048-85BDC9FD1C3A}</a:tableStyleId>
              </a:tblPr>
              <a:tblGrid>
                <a:gridCol w="8155042">
                  <a:extLst>
                    <a:ext uri="{9D8B030D-6E8A-4147-A177-3AD203B41FA5}">
                      <a16:colId xmlns:a16="http://schemas.microsoft.com/office/drawing/2014/main" val="1657327053"/>
                    </a:ext>
                  </a:extLst>
                </a:gridCol>
                <a:gridCol w="1339466">
                  <a:extLst>
                    <a:ext uri="{9D8B030D-6E8A-4147-A177-3AD203B41FA5}">
                      <a16:colId xmlns:a16="http://schemas.microsoft.com/office/drawing/2014/main" val="436429495"/>
                    </a:ext>
                  </a:extLst>
                </a:gridCol>
              </a:tblGrid>
              <a:tr h="173477">
                <a:tc>
                  <a:txBody>
                    <a:bodyPr/>
                    <a:lstStyle/>
                    <a:p>
                      <a:pPr algn="ctr" fontAlgn="b">
                        <a:buNone/>
                      </a:pPr>
                      <a:r>
                        <a:rPr lang="en-GB" sz="1000" b="1" u="none" strike="noStrike" dirty="0">
                          <a:effectLst/>
                        </a:rPr>
                        <a:t>Item</a:t>
                      </a:r>
                      <a:endParaRPr lang="en-GB" sz="1000" b="1" i="0" u="none" strike="noStrike" dirty="0">
                        <a:solidFill>
                          <a:srgbClr val="000000"/>
                        </a:solidFill>
                        <a:effectLst/>
                        <a:latin typeface="Aptos Narrow" panose="020B0004020202020204" pitchFamily="34" charset="0"/>
                      </a:endParaRPr>
                    </a:p>
                  </a:txBody>
                  <a:tcPr marL="3512" marR="3512" marT="3512" marB="0" anchor="b"/>
                </a:tc>
                <a:tc>
                  <a:txBody>
                    <a:bodyPr/>
                    <a:lstStyle/>
                    <a:p>
                      <a:pPr algn="ctr" fontAlgn="b">
                        <a:buNone/>
                      </a:pPr>
                      <a:r>
                        <a:rPr lang="en-GB" sz="1000" b="1" u="none" strike="noStrike" dirty="0">
                          <a:effectLst/>
                        </a:rPr>
                        <a:t>Code</a:t>
                      </a:r>
                      <a:endParaRPr lang="en-GB" sz="1000" b="1" i="0" u="none" strike="noStrike" dirty="0">
                        <a:solidFill>
                          <a:srgbClr val="000000"/>
                        </a:solidFill>
                        <a:effectLst/>
                        <a:latin typeface="Aptos Narrow" panose="020B0004020202020204" pitchFamily="34" charset="0"/>
                      </a:endParaRPr>
                    </a:p>
                  </a:txBody>
                  <a:tcPr marL="3512" marR="3512" marT="3512" marB="0" anchor="b"/>
                </a:tc>
                <a:extLst>
                  <a:ext uri="{0D108BD9-81ED-4DB2-BD59-A6C34878D82A}">
                    <a16:rowId xmlns:a16="http://schemas.microsoft.com/office/drawing/2014/main" val="3168074805"/>
                  </a:ext>
                </a:extLst>
              </a:tr>
              <a:tr h="173477">
                <a:tc>
                  <a:txBody>
                    <a:bodyPr/>
                    <a:lstStyle/>
                    <a:p>
                      <a:pPr algn="ctr" fontAlgn="ctr">
                        <a:buNone/>
                      </a:pPr>
                      <a:r>
                        <a:rPr lang="en-GB" sz="1000" b="1" u="none" strike="noStrike" dirty="0">
                          <a:effectLst/>
                        </a:rPr>
                        <a:t>Reduced sugar waffle (only to be sold as an individual item)</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ctr" fontAlgn="ctr">
                        <a:buNone/>
                      </a:pPr>
                      <a:r>
                        <a:rPr lang="en-GB" sz="1000" b="1" u="none" strike="noStrike" dirty="0">
                          <a:effectLst/>
                        </a:rPr>
                        <a:t>135222</a:t>
                      </a:r>
                      <a:endParaRPr lang="en-GB" sz="1000" b="1" i="0" u="none" strike="noStrike" dirty="0">
                        <a:solidFill>
                          <a:srgbClr val="000000"/>
                        </a:solidFill>
                        <a:effectLst/>
                        <a:latin typeface="Aptos Narrow" panose="020B0004020202020204" pitchFamily="34" charset="0"/>
                      </a:endParaRPr>
                    </a:p>
                  </a:txBody>
                  <a:tcPr marL="3512" marR="3512" marT="3512" marB="0" anchor="ctr"/>
                </a:tc>
                <a:extLst>
                  <a:ext uri="{0D108BD9-81ED-4DB2-BD59-A6C34878D82A}">
                    <a16:rowId xmlns:a16="http://schemas.microsoft.com/office/drawing/2014/main" val="939487521"/>
                  </a:ext>
                </a:extLst>
              </a:tr>
              <a:tr h="173477">
                <a:tc>
                  <a:txBody>
                    <a:bodyPr/>
                    <a:lstStyle/>
                    <a:p>
                      <a:pPr algn="ctr" fontAlgn="ctr">
                        <a:buNone/>
                      </a:pPr>
                      <a:r>
                        <a:rPr lang="en-GB" sz="1000" b="1" u="none" strike="noStrike" dirty="0">
                          <a:effectLst/>
                        </a:rPr>
                        <a:t>Pancake (only to be sold as an individual item)</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ctr" fontAlgn="ctr">
                        <a:buNone/>
                      </a:pPr>
                      <a:r>
                        <a:rPr lang="en-GB" sz="1000" b="1" u="none" strike="noStrike" dirty="0">
                          <a:effectLst/>
                        </a:rPr>
                        <a:t>151665</a:t>
                      </a:r>
                      <a:endParaRPr lang="en-GB" sz="1000" b="1" i="0" u="none" strike="noStrike" dirty="0">
                        <a:solidFill>
                          <a:srgbClr val="000000"/>
                        </a:solidFill>
                        <a:effectLst/>
                        <a:latin typeface="Aptos Narrow" panose="020B0004020202020204" pitchFamily="34" charset="0"/>
                      </a:endParaRPr>
                    </a:p>
                  </a:txBody>
                  <a:tcPr marL="3512" marR="3512" marT="3512" marB="0" anchor="ctr"/>
                </a:tc>
                <a:extLst>
                  <a:ext uri="{0D108BD9-81ED-4DB2-BD59-A6C34878D82A}">
                    <a16:rowId xmlns:a16="http://schemas.microsoft.com/office/drawing/2014/main" val="915197507"/>
                  </a:ext>
                </a:extLst>
              </a:tr>
              <a:tr h="173477">
                <a:tc>
                  <a:txBody>
                    <a:bodyPr/>
                    <a:lstStyle/>
                    <a:p>
                      <a:pPr algn="ctr" fontAlgn="ctr">
                        <a:buNone/>
                      </a:pPr>
                      <a:r>
                        <a:rPr lang="en-GB" sz="1000" b="1" u="none" strike="noStrike" dirty="0">
                          <a:effectLst/>
                        </a:rPr>
                        <a:t>Crumpet</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ctr" fontAlgn="ctr">
                        <a:buNone/>
                      </a:pPr>
                      <a:r>
                        <a:rPr lang="en-GB" sz="1000" b="1" u="none" strike="noStrike" dirty="0">
                          <a:effectLst/>
                        </a:rPr>
                        <a:t>33040</a:t>
                      </a:r>
                      <a:endParaRPr lang="en-GB" sz="1000" b="1" i="0" u="none" strike="noStrike" dirty="0">
                        <a:solidFill>
                          <a:srgbClr val="000000"/>
                        </a:solidFill>
                        <a:effectLst/>
                        <a:latin typeface="Aptos Narrow" panose="020B0004020202020204" pitchFamily="34" charset="0"/>
                      </a:endParaRPr>
                    </a:p>
                  </a:txBody>
                  <a:tcPr marL="3512" marR="3512" marT="3512" marB="0" anchor="ctr"/>
                </a:tc>
                <a:extLst>
                  <a:ext uri="{0D108BD9-81ED-4DB2-BD59-A6C34878D82A}">
                    <a16:rowId xmlns:a16="http://schemas.microsoft.com/office/drawing/2014/main" val="337369058"/>
                  </a:ext>
                </a:extLst>
              </a:tr>
              <a:tr h="173477">
                <a:tc>
                  <a:txBody>
                    <a:bodyPr/>
                    <a:lstStyle/>
                    <a:p>
                      <a:pPr algn="ctr" fontAlgn="ctr">
                        <a:buNone/>
                      </a:pPr>
                      <a:r>
                        <a:rPr lang="en-GB" sz="1000" b="1" u="none" strike="noStrike" dirty="0">
                          <a:effectLst/>
                        </a:rPr>
                        <a:t>Croissant</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ctr" fontAlgn="ctr">
                        <a:buNone/>
                      </a:pPr>
                      <a:r>
                        <a:rPr lang="en-GB" sz="1000" b="1" u="none" strike="noStrike" dirty="0">
                          <a:effectLst/>
                        </a:rPr>
                        <a:t>152729</a:t>
                      </a:r>
                      <a:endParaRPr lang="en-GB" sz="1000" b="1" i="0" u="none" strike="noStrike" dirty="0">
                        <a:solidFill>
                          <a:srgbClr val="000000"/>
                        </a:solidFill>
                        <a:effectLst/>
                        <a:latin typeface="Aptos Narrow" panose="020B0004020202020204" pitchFamily="34" charset="0"/>
                      </a:endParaRPr>
                    </a:p>
                  </a:txBody>
                  <a:tcPr marL="3512" marR="3512" marT="3512" marB="0" anchor="ctr"/>
                </a:tc>
                <a:extLst>
                  <a:ext uri="{0D108BD9-81ED-4DB2-BD59-A6C34878D82A}">
                    <a16:rowId xmlns:a16="http://schemas.microsoft.com/office/drawing/2014/main" val="4115341607"/>
                  </a:ext>
                </a:extLst>
              </a:tr>
              <a:tr h="173477">
                <a:tc>
                  <a:txBody>
                    <a:bodyPr/>
                    <a:lstStyle/>
                    <a:p>
                      <a:pPr algn="ctr" fontAlgn="ctr">
                        <a:buNone/>
                      </a:pPr>
                      <a:r>
                        <a:rPr lang="en-GB" sz="1000" b="1" u="none" strike="noStrike" dirty="0">
                          <a:effectLst/>
                        </a:rPr>
                        <a:t>Croissant</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ctr" fontAlgn="ctr">
                        <a:buNone/>
                      </a:pPr>
                      <a:r>
                        <a:rPr lang="en-GB" sz="1000" b="1" u="none" strike="noStrike" dirty="0">
                          <a:effectLst/>
                        </a:rPr>
                        <a:t>135127</a:t>
                      </a:r>
                      <a:endParaRPr lang="en-GB" sz="1000" b="1" i="0" u="none" strike="noStrike" dirty="0">
                        <a:solidFill>
                          <a:srgbClr val="000000"/>
                        </a:solidFill>
                        <a:effectLst/>
                        <a:latin typeface="Aptos Narrow" panose="020B0004020202020204" pitchFamily="34" charset="0"/>
                      </a:endParaRPr>
                    </a:p>
                  </a:txBody>
                  <a:tcPr marL="3512" marR="3512" marT="3512" marB="0" anchor="ctr"/>
                </a:tc>
                <a:extLst>
                  <a:ext uri="{0D108BD9-81ED-4DB2-BD59-A6C34878D82A}">
                    <a16:rowId xmlns:a16="http://schemas.microsoft.com/office/drawing/2014/main" val="3701243078"/>
                  </a:ext>
                </a:extLst>
              </a:tr>
              <a:tr h="173477">
                <a:tc>
                  <a:txBody>
                    <a:bodyPr/>
                    <a:lstStyle/>
                    <a:p>
                      <a:pPr algn="ctr" fontAlgn="ctr">
                        <a:buNone/>
                      </a:pPr>
                      <a:r>
                        <a:rPr lang="en-GB" sz="1000" b="1" u="none" strike="noStrike" dirty="0">
                          <a:effectLst/>
                        </a:rPr>
                        <a:t>Mini croissant</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ctr" fontAlgn="ctr">
                        <a:buNone/>
                      </a:pPr>
                      <a:r>
                        <a:rPr lang="en-GB" sz="1000" b="1" u="none" strike="noStrike" dirty="0">
                          <a:effectLst/>
                        </a:rPr>
                        <a:t>33516</a:t>
                      </a:r>
                      <a:endParaRPr lang="en-GB" sz="1000" b="1" i="0" u="none" strike="noStrike" dirty="0">
                        <a:solidFill>
                          <a:srgbClr val="000000"/>
                        </a:solidFill>
                        <a:effectLst/>
                        <a:latin typeface="Aptos Narrow" panose="020B0004020202020204" pitchFamily="34" charset="0"/>
                      </a:endParaRPr>
                    </a:p>
                  </a:txBody>
                  <a:tcPr marL="3512" marR="3512" marT="3512" marB="0" anchor="ctr"/>
                </a:tc>
                <a:extLst>
                  <a:ext uri="{0D108BD9-81ED-4DB2-BD59-A6C34878D82A}">
                    <a16:rowId xmlns:a16="http://schemas.microsoft.com/office/drawing/2014/main" val="4036416825"/>
                  </a:ext>
                </a:extLst>
              </a:tr>
              <a:tr h="173477">
                <a:tc>
                  <a:txBody>
                    <a:bodyPr/>
                    <a:lstStyle/>
                    <a:p>
                      <a:pPr algn="ctr" fontAlgn="ctr">
                        <a:buNone/>
                      </a:pPr>
                      <a:r>
                        <a:rPr lang="en-GB" sz="1000" b="1" u="none" strike="noStrike" dirty="0">
                          <a:effectLst/>
                        </a:rPr>
                        <a:t>Omelette</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ctr" fontAlgn="ctr">
                        <a:buNone/>
                      </a:pPr>
                      <a:r>
                        <a:rPr lang="en-GB" sz="1000" b="1" u="none" strike="noStrike" dirty="0">
                          <a:effectLst/>
                        </a:rPr>
                        <a:t>152419</a:t>
                      </a:r>
                      <a:endParaRPr lang="en-GB" sz="1000" b="1" i="0" u="none" strike="noStrike" dirty="0">
                        <a:solidFill>
                          <a:srgbClr val="000000"/>
                        </a:solidFill>
                        <a:effectLst/>
                        <a:latin typeface="Aptos Narrow" panose="020B0004020202020204" pitchFamily="34" charset="0"/>
                      </a:endParaRPr>
                    </a:p>
                  </a:txBody>
                  <a:tcPr marL="3512" marR="3512" marT="3512" marB="0" anchor="ctr"/>
                </a:tc>
                <a:extLst>
                  <a:ext uri="{0D108BD9-81ED-4DB2-BD59-A6C34878D82A}">
                    <a16:rowId xmlns:a16="http://schemas.microsoft.com/office/drawing/2014/main" val="2435030240"/>
                  </a:ext>
                </a:extLst>
              </a:tr>
              <a:tr h="173477">
                <a:tc>
                  <a:txBody>
                    <a:bodyPr/>
                    <a:lstStyle/>
                    <a:p>
                      <a:pPr algn="ctr" fontAlgn="ctr">
                        <a:buNone/>
                      </a:pPr>
                      <a:r>
                        <a:rPr lang="en-GB" sz="1000" b="1" u="none" strike="noStrike" dirty="0">
                          <a:effectLst/>
                        </a:rPr>
                        <a:t>Quorn Sausage</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ctr" fontAlgn="ctr">
                        <a:buNone/>
                      </a:pPr>
                      <a:r>
                        <a:rPr lang="en-GB" sz="1000" b="1" u="none" strike="noStrike" dirty="0">
                          <a:effectLst/>
                        </a:rPr>
                        <a:t>111699</a:t>
                      </a:r>
                      <a:endParaRPr lang="en-GB" sz="1000" b="1" i="0" u="none" strike="noStrike" dirty="0">
                        <a:solidFill>
                          <a:srgbClr val="000000"/>
                        </a:solidFill>
                        <a:effectLst/>
                        <a:latin typeface="Aptos Narrow" panose="020B0004020202020204" pitchFamily="34" charset="0"/>
                      </a:endParaRPr>
                    </a:p>
                  </a:txBody>
                  <a:tcPr marL="3512" marR="3512" marT="3512" marB="0" anchor="ctr"/>
                </a:tc>
                <a:extLst>
                  <a:ext uri="{0D108BD9-81ED-4DB2-BD59-A6C34878D82A}">
                    <a16:rowId xmlns:a16="http://schemas.microsoft.com/office/drawing/2014/main" val="2006217962"/>
                  </a:ext>
                </a:extLst>
              </a:tr>
              <a:tr h="173477">
                <a:tc>
                  <a:txBody>
                    <a:bodyPr/>
                    <a:lstStyle/>
                    <a:p>
                      <a:pPr algn="ctr" fontAlgn="ctr">
                        <a:buNone/>
                      </a:pPr>
                      <a:r>
                        <a:rPr lang="en-GB" sz="1000" b="1" u="none" strike="noStrike" dirty="0">
                          <a:effectLst/>
                        </a:rPr>
                        <a:t>Quorn Flat Sausage</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ctr" fontAlgn="ctr">
                        <a:buNone/>
                      </a:pPr>
                      <a:r>
                        <a:rPr lang="en-GB" sz="1000" b="1" u="none" strike="noStrike" dirty="0">
                          <a:effectLst/>
                        </a:rPr>
                        <a:t>112848</a:t>
                      </a:r>
                      <a:endParaRPr lang="en-GB" sz="1000" b="1" i="0" u="none" strike="noStrike" dirty="0">
                        <a:solidFill>
                          <a:srgbClr val="000000"/>
                        </a:solidFill>
                        <a:effectLst/>
                        <a:latin typeface="Aptos Narrow" panose="020B0004020202020204" pitchFamily="34" charset="0"/>
                      </a:endParaRPr>
                    </a:p>
                  </a:txBody>
                  <a:tcPr marL="3512" marR="3512" marT="3512" marB="0" anchor="ctr"/>
                </a:tc>
                <a:extLst>
                  <a:ext uri="{0D108BD9-81ED-4DB2-BD59-A6C34878D82A}">
                    <a16:rowId xmlns:a16="http://schemas.microsoft.com/office/drawing/2014/main" val="3377026316"/>
                  </a:ext>
                </a:extLst>
              </a:tr>
              <a:tr h="173477">
                <a:tc>
                  <a:txBody>
                    <a:bodyPr/>
                    <a:lstStyle/>
                    <a:p>
                      <a:pPr algn="ctr" fontAlgn="ctr">
                        <a:buNone/>
                      </a:pPr>
                      <a:r>
                        <a:rPr lang="en-GB" sz="1000" b="1" u="none" strike="noStrike" dirty="0">
                          <a:effectLst/>
                        </a:rPr>
                        <a:t>Vegetarian Haggis </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ctr" fontAlgn="b">
                        <a:buNone/>
                      </a:pPr>
                      <a:r>
                        <a:rPr lang="en-GB" sz="1000" b="1" u="none" strike="noStrike" dirty="0">
                          <a:effectLst/>
                        </a:rPr>
                        <a:t>Campbells </a:t>
                      </a:r>
                      <a:endParaRPr lang="en-GB" sz="1000" b="1" i="0" u="none" strike="noStrike" dirty="0">
                        <a:solidFill>
                          <a:srgbClr val="000000"/>
                        </a:solidFill>
                        <a:effectLst/>
                        <a:latin typeface="Aptos Narrow" panose="020B0004020202020204" pitchFamily="34" charset="0"/>
                      </a:endParaRPr>
                    </a:p>
                  </a:txBody>
                  <a:tcPr marL="3512" marR="3512" marT="3512" marB="0" anchor="b"/>
                </a:tc>
                <a:extLst>
                  <a:ext uri="{0D108BD9-81ED-4DB2-BD59-A6C34878D82A}">
                    <a16:rowId xmlns:a16="http://schemas.microsoft.com/office/drawing/2014/main" val="2321816285"/>
                  </a:ext>
                </a:extLst>
              </a:tr>
              <a:tr h="173477">
                <a:tc>
                  <a:txBody>
                    <a:bodyPr/>
                    <a:lstStyle/>
                    <a:p>
                      <a:pPr algn="ctr" fontAlgn="ctr">
                        <a:buNone/>
                      </a:pPr>
                      <a:r>
                        <a:rPr lang="en-GB" sz="1000" b="1" u="none" strike="noStrike" dirty="0">
                          <a:effectLst/>
                        </a:rPr>
                        <a:t>Serving Suggestions</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ctr" fontAlgn="b">
                        <a:buNone/>
                      </a:pPr>
                      <a:endParaRPr lang="en-GB" sz="1000" b="1" i="0" u="none" strike="noStrike" dirty="0">
                        <a:solidFill>
                          <a:srgbClr val="000000"/>
                        </a:solidFill>
                        <a:effectLst/>
                        <a:latin typeface="Aptos Narrow" panose="020B0004020202020204" pitchFamily="34" charset="0"/>
                      </a:endParaRPr>
                    </a:p>
                  </a:txBody>
                  <a:tcPr marL="3512" marR="3512" marT="3512" marB="0" anchor="b"/>
                </a:tc>
                <a:extLst>
                  <a:ext uri="{0D108BD9-81ED-4DB2-BD59-A6C34878D82A}">
                    <a16:rowId xmlns:a16="http://schemas.microsoft.com/office/drawing/2014/main" val="119750449"/>
                  </a:ext>
                </a:extLst>
              </a:tr>
              <a:tr h="173477">
                <a:tc>
                  <a:txBody>
                    <a:bodyPr/>
                    <a:lstStyle/>
                    <a:p>
                      <a:pPr algn="ctr" fontAlgn="ctr">
                        <a:buNone/>
                      </a:pPr>
                      <a:r>
                        <a:rPr lang="en-GB" sz="1000" b="1" u="none" strike="noStrike" dirty="0">
                          <a:effectLst/>
                        </a:rPr>
                        <a:t>Wrap with Egg (omelette) and Cheese</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ctr" fontAlgn="b">
                        <a:buNone/>
                      </a:pPr>
                      <a:endParaRPr lang="en-GB" sz="1000" b="1" i="0" u="none" strike="noStrike" dirty="0">
                        <a:solidFill>
                          <a:srgbClr val="000000"/>
                        </a:solidFill>
                        <a:effectLst/>
                        <a:latin typeface="Aptos Narrow" panose="020B0004020202020204" pitchFamily="34" charset="0"/>
                      </a:endParaRPr>
                    </a:p>
                  </a:txBody>
                  <a:tcPr marL="3512" marR="3512" marT="3512" marB="0" anchor="b"/>
                </a:tc>
                <a:extLst>
                  <a:ext uri="{0D108BD9-81ED-4DB2-BD59-A6C34878D82A}">
                    <a16:rowId xmlns:a16="http://schemas.microsoft.com/office/drawing/2014/main" val="2425276978"/>
                  </a:ext>
                </a:extLst>
              </a:tr>
              <a:tr h="173477">
                <a:tc>
                  <a:txBody>
                    <a:bodyPr/>
                    <a:lstStyle/>
                    <a:p>
                      <a:pPr algn="ctr" fontAlgn="ctr">
                        <a:buNone/>
                      </a:pPr>
                      <a:r>
                        <a:rPr lang="en-GB" sz="1000" b="1" u="none" strike="noStrike" dirty="0">
                          <a:effectLst/>
                        </a:rPr>
                        <a:t>Wrap with Egg (omelette), Cheese and a Quorn Flat Sausage </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ctr" fontAlgn="b">
                        <a:buNone/>
                      </a:pPr>
                      <a:endParaRPr lang="en-GB" sz="1000" b="1" i="0" u="none" strike="noStrike" dirty="0">
                        <a:solidFill>
                          <a:srgbClr val="000000"/>
                        </a:solidFill>
                        <a:effectLst/>
                        <a:latin typeface="Aptos Narrow" panose="020B0004020202020204" pitchFamily="34" charset="0"/>
                      </a:endParaRPr>
                    </a:p>
                  </a:txBody>
                  <a:tcPr marL="3512" marR="3512" marT="3512" marB="0" anchor="b"/>
                </a:tc>
                <a:extLst>
                  <a:ext uri="{0D108BD9-81ED-4DB2-BD59-A6C34878D82A}">
                    <a16:rowId xmlns:a16="http://schemas.microsoft.com/office/drawing/2014/main" val="3229958620"/>
                  </a:ext>
                </a:extLst>
              </a:tr>
              <a:tr h="173477">
                <a:tc>
                  <a:txBody>
                    <a:bodyPr/>
                    <a:lstStyle/>
                    <a:p>
                      <a:pPr algn="ctr" fontAlgn="ctr">
                        <a:buNone/>
                      </a:pPr>
                      <a:r>
                        <a:rPr lang="en-GB" sz="1000" b="1" u="none" strike="noStrike" dirty="0">
                          <a:effectLst/>
                        </a:rPr>
                        <a:t>Bagel with Egg (omelette) and Cheese</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3512" marR="3512" marT="3512" marB="0" anchor="b"/>
                </a:tc>
                <a:extLst>
                  <a:ext uri="{0D108BD9-81ED-4DB2-BD59-A6C34878D82A}">
                    <a16:rowId xmlns:a16="http://schemas.microsoft.com/office/drawing/2014/main" val="1813786106"/>
                  </a:ext>
                </a:extLst>
              </a:tr>
              <a:tr h="173477">
                <a:tc>
                  <a:txBody>
                    <a:bodyPr/>
                    <a:lstStyle/>
                    <a:p>
                      <a:pPr algn="ctr" fontAlgn="ctr">
                        <a:buNone/>
                      </a:pPr>
                      <a:r>
                        <a:rPr lang="en-GB" sz="1000" b="1" u="none" strike="noStrike" dirty="0">
                          <a:effectLst/>
                        </a:rPr>
                        <a:t>Bagel with Egg (omelette), Cheese and a Quorn Flat Sausage </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3512" marR="3512" marT="3512" marB="0" anchor="b"/>
                </a:tc>
                <a:extLst>
                  <a:ext uri="{0D108BD9-81ED-4DB2-BD59-A6C34878D82A}">
                    <a16:rowId xmlns:a16="http://schemas.microsoft.com/office/drawing/2014/main" val="4073508920"/>
                  </a:ext>
                </a:extLst>
              </a:tr>
              <a:tr h="188286">
                <a:tc>
                  <a:txBody>
                    <a:bodyPr/>
                    <a:lstStyle/>
                    <a:p>
                      <a:pPr algn="ctr" fontAlgn="ctr">
                        <a:buNone/>
                      </a:pPr>
                      <a:r>
                        <a:rPr lang="en-GB" sz="1000" b="1" u="none" strike="noStrike" dirty="0">
                          <a:effectLst/>
                        </a:rPr>
                        <a:t>Breakfast Roll with 2 Rashers of QMS/Red Tractor Bacon (Only on the days where bacon is permitted)</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3512" marR="3512" marT="3512" marB="0" anchor="b"/>
                </a:tc>
                <a:extLst>
                  <a:ext uri="{0D108BD9-81ED-4DB2-BD59-A6C34878D82A}">
                    <a16:rowId xmlns:a16="http://schemas.microsoft.com/office/drawing/2014/main" val="3199515241"/>
                  </a:ext>
                </a:extLst>
              </a:tr>
              <a:tr h="173477">
                <a:tc>
                  <a:txBody>
                    <a:bodyPr/>
                    <a:lstStyle/>
                    <a:p>
                      <a:pPr algn="ctr" fontAlgn="ctr">
                        <a:buNone/>
                      </a:pPr>
                      <a:r>
                        <a:rPr lang="en-GB" sz="1000" b="1" u="none" strike="noStrike" dirty="0">
                          <a:effectLst/>
                        </a:rPr>
                        <a:t>Breakfast Roll with 2 x Quorn BOB Sausage</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3512" marR="3512" marT="3512" marB="0" anchor="b"/>
                </a:tc>
                <a:extLst>
                  <a:ext uri="{0D108BD9-81ED-4DB2-BD59-A6C34878D82A}">
                    <a16:rowId xmlns:a16="http://schemas.microsoft.com/office/drawing/2014/main" val="4009795101"/>
                  </a:ext>
                </a:extLst>
              </a:tr>
              <a:tr h="173477">
                <a:tc>
                  <a:txBody>
                    <a:bodyPr/>
                    <a:lstStyle/>
                    <a:p>
                      <a:pPr algn="ctr" fontAlgn="ctr">
                        <a:buNone/>
                      </a:pPr>
                      <a:r>
                        <a:rPr lang="en-GB" sz="1000" b="1" u="none" strike="noStrike" dirty="0">
                          <a:effectLst/>
                        </a:rPr>
                        <a:t>Breakfast Roll with 2 x Red Tractor Chicken Sausages </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3512" marR="3512" marT="3512" marB="0" anchor="b"/>
                </a:tc>
                <a:extLst>
                  <a:ext uri="{0D108BD9-81ED-4DB2-BD59-A6C34878D82A}">
                    <a16:rowId xmlns:a16="http://schemas.microsoft.com/office/drawing/2014/main" val="2038580535"/>
                  </a:ext>
                </a:extLst>
              </a:tr>
              <a:tr h="173477">
                <a:tc>
                  <a:txBody>
                    <a:bodyPr/>
                    <a:lstStyle/>
                    <a:p>
                      <a:pPr algn="ctr" fontAlgn="ctr">
                        <a:buNone/>
                      </a:pPr>
                      <a:r>
                        <a:rPr lang="en-GB" sz="1000" b="1" u="none" strike="noStrike" dirty="0">
                          <a:effectLst/>
                        </a:rPr>
                        <a:t>Breakfast Roll with Vegetarian Haggis</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3512" marR="3512" marT="3512" marB="0" anchor="b"/>
                </a:tc>
                <a:extLst>
                  <a:ext uri="{0D108BD9-81ED-4DB2-BD59-A6C34878D82A}">
                    <a16:rowId xmlns:a16="http://schemas.microsoft.com/office/drawing/2014/main" val="2477145950"/>
                  </a:ext>
                </a:extLst>
              </a:tr>
              <a:tr h="173477">
                <a:tc>
                  <a:txBody>
                    <a:bodyPr/>
                    <a:lstStyle/>
                    <a:p>
                      <a:pPr algn="ctr" fontAlgn="ctr">
                        <a:buNone/>
                      </a:pPr>
                      <a:r>
                        <a:rPr lang="en-GB" sz="1000" b="1" u="none" strike="noStrike" dirty="0">
                          <a:effectLst/>
                        </a:rPr>
                        <a:t>Breakfast Roll with Egg (omelette)</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3512" marR="3512" marT="3512" marB="0" anchor="b"/>
                </a:tc>
                <a:extLst>
                  <a:ext uri="{0D108BD9-81ED-4DB2-BD59-A6C34878D82A}">
                    <a16:rowId xmlns:a16="http://schemas.microsoft.com/office/drawing/2014/main" val="3033175485"/>
                  </a:ext>
                </a:extLst>
              </a:tr>
              <a:tr h="173477">
                <a:tc>
                  <a:txBody>
                    <a:bodyPr/>
                    <a:lstStyle/>
                    <a:p>
                      <a:pPr algn="ctr" fontAlgn="ctr">
                        <a:buNone/>
                      </a:pPr>
                      <a:r>
                        <a:rPr lang="en-GB" sz="1000" b="1" u="none" strike="noStrike" dirty="0">
                          <a:effectLst/>
                        </a:rPr>
                        <a:t>Filled Croissant with Cheese (Only on the day when they permitted)</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3512" marR="3512" marT="3512" marB="0" anchor="b"/>
                </a:tc>
                <a:extLst>
                  <a:ext uri="{0D108BD9-81ED-4DB2-BD59-A6C34878D82A}">
                    <a16:rowId xmlns:a16="http://schemas.microsoft.com/office/drawing/2014/main" val="2958604024"/>
                  </a:ext>
                </a:extLst>
              </a:tr>
              <a:tr h="173477">
                <a:tc>
                  <a:txBody>
                    <a:bodyPr/>
                    <a:lstStyle/>
                    <a:p>
                      <a:pPr algn="ctr" fontAlgn="ctr">
                        <a:buNone/>
                      </a:pPr>
                      <a:r>
                        <a:rPr lang="en-GB" sz="1000" b="1" u="none" strike="noStrike" dirty="0">
                          <a:effectLst/>
                        </a:rPr>
                        <a:t>Filled Croissant with Scrambled Egg and Cheese (Only on the days when they are permitted)</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3512" marR="3512" marT="3512" marB="0" anchor="b"/>
                </a:tc>
                <a:extLst>
                  <a:ext uri="{0D108BD9-81ED-4DB2-BD59-A6C34878D82A}">
                    <a16:rowId xmlns:a16="http://schemas.microsoft.com/office/drawing/2014/main" val="296311684"/>
                  </a:ext>
                </a:extLst>
              </a:tr>
              <a:tr h="173477">
                <a:tc>
                  <a:txBody>
                    <a:bodyPr/>
                    <a:lstStyle/>
                    <a:p>
                      <a:pPr algn="ctr" fontAlgn="ctr">
                        <a:buNone/>
                      </a:pPr>
                      <a:r>
                        <a:rPr lang="en-GB" sz="1000" b="1" u="none" strike="noStrike" dirty="0">
                          <a:effectLst/>
                        </a:rPr>
                        <a:t>Filled Croissant with Crème Fraise and Strawberries (Only on the days when they are permitted)</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3512" marR="3512" marT="3512" marB="0" anchor="b"/>
                </a:tc>
                <a:extLst>
                  <a:ext uri="{0D108BD9-81ED-4DB2-BD59-A6C34878D82A}">
                    <a16:rowId xmlns:a16="http://schemas.microsoft.com/office/drawing/2014/main" val="729745936"/>
                  </a:ext>
                </a:extLst>
              </a:tr>
              <a:tr h="342623">
                <a:tc>
                  <a:txBody>
                    <a:bodyPr/>
                    <a:lstStyle/>
                    <a:p>
                      <a:pPr algn="ctr" fontAlgn="ctr">
                        <a:buNone/>
                      </a:pPr>
                      <a:r>
                        <a:rPr lang="en-GB" sz="1000" b="1" u="none" strike="noStrike" dirty="0">
                          <a:effectLst/>
                        </a:rPr>
                        <a:t>Filled toasties, paninis and wraps as long as you use the codes on this list (3g of AOAC fibre per 100g) and they do not contain any red or red processed meat</a:t>
                      </a:r>
                      <a:endParaRPr lang="en-GB" sz="1000" b="1" i="0" u="none" strike="noStrike" dirty="0">
                        <a:solidFill>
                          <a:srgbClr val="000000"/>
                        </a:solidFill>
                        <a:effectLst/>
                        <a:latin typeface="Aptos Narrow" panose="020B0004020202020204" pitchFamily="34" charset="0"/>
                      </a:endParaRPr>
                    </a:p>
                  </a:txBody>
                  <a:tcPr marL="3512" marR="3512" marT="3512" marB="0" anchor="ctr"/>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3512" marR="3512" marT="3512" marB="0" anchor="b"/>
                </a:tc>
                <a:extLst>
                  <a:ext uri="{0D108BD9-81ED-4DB2-BD59-A6C34878D82A}">
                    <a16:rowId xmlns:a16="http://schemas.microsoft.com/office/drawing/2014/main" val="2117868248"/>
                  </a:ext>
                </a:extLst>
              </a:tr>
            </a:tbl>
          </a:graphicData>
        </a:graphic>
      </p:graphicFrame>
    </p:spTree>
    <p:extLst>
      <p:ext uri="{BB962C8B-B14F-4D97-AF65-F5344CB8AC3E}">
        <p14:creationId xmlns:p14="http://schemas.microsoft.com/office/powerpoint/2010/main" val="1310846142"/>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1B68C77-138E-4BF7-A276-BD0C78A4219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10" name="Picture 9">
            <a:extLst>
              <a:ext uri="{FF2B5EF4-FFF2-40B4-BE49-F238E27FC236}">
                <a16:creationId xmlns:a16="http://schemas.microsoft.com/office/drawing/2014/main" id="{7C268552-D473-46ED-B1B8-422042C4DEF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2" name="Oval 11">
            <a:extLst>
              <a:ext uri="{FF2B5EF4-FFF2-40B4-BE49-F238E27FC236}">
                <a16:creationId xmlns:a16="http://schemas.microsoft.com/office/drawing/2014/main" id="{4AC0CD9D-7610-4620-93B4-798CCD9AB5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pic>
        <p:nvPicPr>
          <p:cNvPr id="14" name="Picture 13">
            <a:extLst>
              <a:ext uri="{FF2B5EF4-FFF2-40B4-BE49-F238E27FC236}">
                <a16:creationId xmlns:a16="http://schemas.microsoft.com/office/drawing/2014/main" id="{B9238B3E-24AA-439A-B527-6C5DF6D7214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6" name="Picture 15">
            <a:extLst>
              <a:ext uri="{FF2B5EF4-FFF2-40B4-BE49-F238E27FC236}">
                <a16:creationId xmlns:a16="http://schemas.microsoft.com/office/drawing/2014/main" id="{69F01145-BEA3-4CBF-AA21-10077B948CA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8" name="Rectangle 17">
            <a:extLst>
              <a:ext uri="{FF2B5EF4-FFF2-40B4-BE49-F238E27FC236}">
                <a16:creationId xmlns:a16="http://schemas.microsoft.com/office/drawing/2014/main" id="{DE4D62F9-188E-4530-84C2-24BDEE4BEB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dirty="0"/>
          </a:p>
        </p:txBody>
      </p:sp>
      <p:sp useBgFill="1">
        <p:nvSpPr>
          <p:cNvPr id="20" name="Rectangle 19">
            <a:extLst>
              <a:ext uri="{FF2B5EF4-FFF2-40B4-BE49-F238E27FC236}">
                <a16:creationId xmlns:a16="http://schemas.microsoft.com/office/drawing/2014/main" id="{D27CF008-4B18-436D-B2D5-C1346C1243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
            <a:ext cx="12191695" cy="473074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CE22DAD8-5F67-4B73-ADA9-06EF381F7A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24" name="Freeform 16">
            <a:extLst>
              <a:ext uri="{FF2B5EF4-FFF2-40B4-BE49-F238E27FC236}">
                <a16:creationId xmlns:a16="http://schemas.microsoft.com/office/drawing/2014/main" id="{E4F17063-EDA4-417B-946F-BA357F3B3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3753695"/>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tx2">
              <a:alpha val="20000"/>
            </a:schemeClr>
          </a:solidFill>
          <a:ln>
            <a:noFill/>
          </a:ln>
        </p:spPr>
        <p:txBody>
          <a:bodyPr rtlCol="0" anchor="ctr"/>
          <a:lstStyle/>
          <a:p>
            <a:pPr algn="ctr"/>
            <a:endParaRPr lang="en-US" dirty="0">
              <a:solidFill>
                <a:schemeClr val="tx1"/>
              </a:solidFill>
            </a:endParaRPr>
          </a:p>
        </p:txBody>
      </p:sp>
      <p:sp>
        <p:nvSpPr>
          <p:cNvPr id="26" name="Freeform: Shape 25">
            <a:extLst>
              <a:ext uri="{FF2B5EF4-FFF2-40B4-BE49-F238E27FC236}">
                <a16:creationId xmlns:a16="http://schemas.microsoft.com/office/drawing/2014/main" id="{D36F3EEA-55D4-4677-80E7-92D00B8F34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55533"/>
            <a:ext cx="12192000" cy="2802467"/>
          </a:xfrm>
          <a:custGeom>
            <a:avLst/>
            <a:gdLst>
              <a:gd name="connsiteX0" fmla="*/ 1 w 12192000"/>
              <a:gd name="connsiteY0" fmla="*/ 0 h 2802467"/>
              <a:gd name="connsiteX1" fmla="*/ 71932 w 12192000"/>
              <a:gd name="connsiteY1" fmla="*/ 12261 h 2802467"/>
              <a:gd name="connsiteX2" fmla="*/ 282848 w 12192000"/>
              <a:gd name="connsiteY2" fmla="*/ 48342 h 2802467"/>
              <a:gd name="connsiteX3" fmla="*/ 436464 w 12192000"/>
              <a:gd name="connsiteY3" fmla="*/ 73565 h 2802467"/>
              <a:gd name="connsiteX4" fmla="*/ 619339 w 12192000"/>
              <a:gd name="connsiteY4" fmla="*/ 100188 h 2802467"/>
              <a:gd name="connsiteX5" fmla="*/ 836351 w 12192000"/>
              <a:gd name="connsiteY5" fmla="*/ 132066 h 2802467"/>
              <a:gd name="connsiteX6" fmla="*/ 1076528 w 12192000"/>
              <a:gd name="connsiteY6" fmla="*/ 165696 h 2802467"/>
              <a:gd name="connsiteX7" fmla="*/ 1347183 w 12192000"/>
              <a:gd name="connsiteY7" fmla="*/ 201077 h 2802467"/>
              <a:gd name="connsiteX8" fmla="*/ 1642223 w 12192000"/>
              <a:gd name="connsiteY8" fmla="*/ 238560 h 2802467"/>
              <a:gd name="connsiteX9" fmla="*/ 1962864 w 12192000"/>
              <a:gd name="connsiteY9" fmla="*/ 276043 h 2802467"/>
              <a:gd name="connsiteX10" fmla="*/ 2304232 w 12192000"/>
              <a:gd name="connsiteY10" fmla="*/ 314226 h 2802467"/>
              <a:gd name="connsiteX11" fmla="*/ 2672421 w 12192000"/>
              <a:gd name="connsiteY11" fmla="*/ 349608 h 2802467"/>
              <a:gd name="connsiteX12" fmla="*/ 3057678 w 12192000"/>
              <a:gd name="connsiteY12" fmla="*/ 383587 h 2802467"/>
              <a:gd name="connsiteX13" fmla="*/ 3464881 w 12192000"/>
              <a:gd name="connsiteY13" fmla="*/ 414415 h 2802467"/>
              <a:gd name="connsiteX14" fmla="*/ 3889152 w 12192000"/>
              <a:gd name="connsiteY14" fmla="*/ 443840 h 2802467"/>
              <a:gd name="connsiteX15" fmla="*/ 4331710 w 12192000"/>
              <a:gd name="connsiteY15" fmla="*/ 471515 h 2802467"/>
              <a:gd name="connsiteX16" fmla="*/ 4558476 w 12192000"/>
              <a:gd name="connsiteY16" fmla="*/ 481323 h 2802467"/>
              <a:gd name="connsiteX17" fmla="*/ 4790118 w 12192000"/>
              <a:gd name="connsiteY17" fmla="*/ 492183 h 2802467"/>
              <a:gd name="connsiteX18" fmla="*/ 5025418 w 12192000"/>
              <a:gd name="connsiteY18" fmla="*/ 502342 h 2802467"/>
              <a:gd name="connsiteX19" fmla="*/ 5261937 w 12192000"/>
              <a:gd name="connsiteY19" fmla="*/ 508998 h 2802467"/>
              <a:gd name="connsiteX20" fmla="*/ 5503332 w 12192000"/>
              <a:gd name="connsiteY20" fmla="*/ 514953 h 2802467"/>
              <a:gd name="connsiteX21" fmla="*/ 5747166 w 12192000"/>
              <a:gd name="connsiteY21" fmla="*/ 521259 h 2802467"/>
              <a:gd name="connsiteX22" fmla="*/ 5995877 w 12192000"/>
              <a:gd name="connsiteY22" fmla="*/ 525462 h 2802467"/>
              <a:gd name="connsiteX23" fmla="*/ 6247026 w 12192000"/>
              <a:gd name="connsiteY23" fmla="*/ 525462 h 2802467"/>
              <a:gd name="connsiteX24" fmla="*/ 6500613 w 12192000"/>
              <a:gd name="connsiteY24" fmla="*/ 527564 h 2802467"/>
              <a:gd name="connsiteX25" fmla="*/ 6756639 w 12192000"/>
              <a:gd name="connsiteY25" fmla="*/ 525462 h 2802467"/>
              <a:gd name="connsiteX26" fmla="*/ 7016322 w 12192000"/>
              <a:gd name="connsiteY26" fmla="*/ 521259 h 2802467"/>
              <a:gd name="connsiteX27" fmla="*/ 7276005 w 12192000"/>
              <a:gd name="connsiteY27" fmla="*/ 517405 h 2802467"/>
              <a:gd name="connsiteX28" fmla="*/ 7539345 w 12192000"/>
              <a:gd name="connsiteY28" fmla="*/ 508998 h 2802467"/>
              <a:gd name="connsiteX29" fmla="*/ 7805124 w 12192000"/>
              <a:gd name="connsiteY29" fmla="*/ 500240 h 2802467"/>
              <a:gd name="connsiteX30" fmla="*/ 8070903 w 12192000"/>
              <a:gd name="connsiteY30" fmla="*/ 490081 h 2802467"/>
              <a:gd name="connsiteX31" fmla="*/ 8339121 w 12192000"/>
              <a:gd name="connsiteY31" fmla="*/ 475719 h 2802467"/>
              <a:gd name="connsiteX32" fmla="*/ 8609776 w 12192000"/>
              <a:gd name="connsiteY32" fmla="*/ 458553 h 2802467"/>
              <a:gd name="connsiteX33" fmla="*/ 8881651 w 12192000"/>
              <a:gd name="connsiteY33" fmla="*/ 442089 h 2802467"/>
              <a:gd name="connsiteX34" fmla="*/ 9153526 w 12192000"/>
              <a:gd name="connsiteY34" fmla="*/ 421070 h 2802467"/>
              <a:gd name="connsiteX35" fmla="*/ 9429058 w 12192000"/>
              <a:gd name="connsiteY35" fmla="*/ 395848 h 2802467"/>
              <a:gd name="connsiteX36" fmla="*/ 9700933 w 12192000"/>
              <a:gd name="connsiteY36" fmla="*/ 370626 h 2802467"/>
              <a:gd name="connsiteX37" fmla="*/ 9977684 w 12192000"/>
              <a:gd name="connsiteY37" fmla="*/ 341550 h 2802467"/>
              <a:gd name="connsiteX38" fmla="*/ 10255655 w 12192000"/>
              <a:gd name="connsiteY38" fmla="*/ 309672 h 2802467"/>
              <a:gd name="connsiteX39" fmla="*/ 10529968 w 12192000"/>
              <a:gd name="connsiteY39" fmla="*/ 276043 h 2802467"/>
              <a:gd name="connsiteX40" fmla="*/ 10807939 w 12192000"/>
              <a:gd name="connsiteY40" fmla="*/ 236808 h 2802467"/>
              <a:gd name="connsiteX41" fmla="*/ 11084690 w 12192000"/>
              <a:gd name="connsiteY41" fmla="*/ 194771 h 2802467"/>
              <a:gd name="connsiteX42" fmla="*/ 11362661 w 12192000"/>
              <a:gd name="connsiteY42" fmla="*/ 153085 h 2802467"/>
              <a:gd name="connsiteX43" fmla="*/ 11639412 w 12192000"/>
              <a:gd name="connsiteY43" fmla="*/ 104392 h 2802467"/>
              <a:gd name="connsiteX44" fmla="*/ 11914945 w 12192000"/>
              <a:gd name="connsiteY44" fmla="*/ 54648 h 2802467"/>
              <a:gd name="connsiteX45" fmla="*/ 12191696 w 12192000"/>
              <a:gd name="connsiteY45" fmla="*/ 2452 h 2802467"/>
              <a:gd name="connsiteX46" fmla="*/ 12191696 w 12192000"/>
              <a:gd name="connsiteY46" fmla="*/ 2236410 h 2802467"/>
              <a:gd name="connsiteX47" fmla="*/ 12192000 w 12192000"/>
              <a:gd name="connsiteY47" fmla="*/ 2236410 h 2802467"/>
              <a:gd name="connsiteX48" fmla="*/ 12192000 w 12192000"/>
              <a:gd name="connsiteY48" fmla="*/ 2802467 h 2802467"/>
              <a:gd name="connsiteX49" fmla="*/ 12191696 w 12192000"/>
              <a:gd name="connsiteY49" fmla="*/ 2802467 h 2802467"/>
              <a:gd name="connsiteX50" fmla="*/ 0 w 12192000"/>
              <a:gd name="connsiteY50" fmla="*/ 2802467 h 2802467"/>
              <a:gd name="connsiteX51" fmla="*/ 0 w 12192000"/>
              <a:gd name="connsiteY51" fmla="*/ 2236410 h 2802467"/>
              <a:gd name="connsiteX52" fmla="*/ 1 w 12192000"/>
              <a:gd name="connsiteY52" fmla="*/ 2236410 h 280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2192000" h="2802467">
                <a:moveTo>
                  <a:pt x="1" y="0"/>
                </a:moveTo>
                <a:lnTo>
                  <a:pt x="71932" y="12261"/>
                </a:lnTo>
                <a:lnTo>
                  <a:pt x="282848" y="48342"/>
                </a:lnTo>
                <a:lnTo>
                  <a:pt x="436464" y="73565"/>
                </a:lnTo>
                <a:lnTo>
                  <a:pt x="619339" y="100188"/>
                </a:lnTo>
                <a:lnTo>
                  <a:pt x="836351" y="132066"/>
                </a:lnTo>
                <a:lnTo>
                  <a:pt x="1076528" y="165696"/>
                </a:lnTo>
                <a:lnTo>
                  <a:pt x="1347183" y="201077"/>
                </a:lnTo>
                <a:lnTo>
                  <a:pt x="1642223" y="238560"/>
                </a:lnTo>
                <a:lnTo>
                  <a:pt x="1962864" y="276043"/>
                </a:lnTo>
                <a:lnTo>
                  <a:pt x="2304232" y="314226"/>
                </a:lnTo>
                <a:lnTo>
                  <a:pt x="2672421" y="349608"/>
                </a:lnTo>
                <a:lnTo>
                  <a:pt x="3057678" y="383587"/>
                </a:lnTo>
                <a:lnTo>
                  <a:pt x="3464881" y="414415"/>
                </a:lnTo>
                <a:lnTo>
                  <a:pt x="3889152" y="443840"/>
                </a:lnTo>
                <a:lnTo>
                  <a:pt x="4331710" y="471515"/>
                </a:lnTo>
                <a:lnTo>
                  <a:pt x="4558476" y="481323"/>
                </a:lnTo>
                <a:lnTo>
                  <a:pt x="4790118" y="492183"/>
                </a:lnTo>
                <a:lnTo>
                  <a:pt x="5025418" y="502342"/>
                </a:lnTo>
                <a:lnTo>
                  <a:pt x="5261937" y="508998"/>
                </a:lnTo>
                <a:lnTo>
                  <a:pt x="5503332" y="514953"/>
                </a:lnTo>
                <a:lnTo>
                  <a:pt x="5747166" y="521259"/>
                </a:lnTo>
                <a:lnTo>
                  <a:pt x="5995877" y="525462"/>
                </a:lnTo>
                <a:lnTo>
                  <a:pt x="6247026" y="525462"/>
                </a:lnTo>
                <a:lnTo>
                  <a:pt x="6500613" y="527564"/>
                </a:lnTo>
                <a:lnTo>
                  <a:pt x="6756639" y="525462"/>
                </a:lnTo>
                <a:lnTo>
                  <a:pt x="7016322" y="521259"/>
                </a:lnTo>
                <a:lnTo>
                  <a:pt x="7276005" y="517405"/>
                </a:lnTo>
                <a:lnTo>
                  <a:pt x="7539345" y="508998"/>
                </a:lnTo>
                <a:lnTo>
                  <a:pt x="7805124" y="500240"/>
                </a:lnTo>
                <a:lnTo>
                  <a:pt x="8070903" y="490081"/>
                </a:lnTo>
                <a:lnTo>
                  <a:pt x="8339121" y="475719"/>
                </a:lnTo>
                <a:lnTo>
                  <a:pt x="8609776" y="458553"/>
                </a:lnTo>
                <a:lnTo>
                  <a:pt x="8881651" y="442089"/>
                </a:lnTo>
                <a:lnTo>
                  <a:pt x="9153526" y="421070"/>
                </a:lnTo>
                <a:lnTo>
                  <a:pt x="9429058" y="395848"/>
                </a:lnTo>
                <a:lnTo>
                  <a:pt x="9700933" y="370626"/>
                </a:lnTo>
                <a:lnTo>
                  <a:pt x="9977684" y="341550"/>
                </a:lnTo>
                <a:lnTo>
                  <a:pt x="10255655" y="309672"/>
                </a:lnTo>
                <a:lnTo>
                  <a:pt x="10529968" y="276043"/>
                </a:lnTo>
                <a:lnTo>
                  <a:pt x="10807939" y="236808"/>
                </a:lnTo>
                <a:lnTo>
                  <a:pt x="11084690" y="194771"/>
                </a:lnTo>
                <a:lnTo>
                  <a:pt x="11362661" y="153085"/>
                </a:lnTo>
                <a:lnTo>
                  <a:pt x="11639412" y="104392"/>
                </a:lnTo>
                <a:lnTo>
                  <a:pt x="11914945" y="54648"/>
                </a:lnTo>
                <a:lnTo>
                  <a:pt x="12191696" y="2452"/>
                </a:lnTo>
                <a:lnTo>
                  <a:pt x="12191696" y="2236410"/>
                </a:lnTo>
                <a:lnTo>
                  <a:pt x="12192000" y="2236410"/>
                </a:lnTo>
                <a:lnTo>
                  <a:pt x="12192000" y="2802467"/>
                </a:lnTo>
                <a:lnTo>
                  <a:pt x="12191696" y="2802467"/>
                </a:lnTo>
                <a:lnTo>
                  <a:pt x="0" y="2802467"/>
                </a:lnTo>
                <a:lnTo>
                  <a:pt x="0" y="2236410"/>
                </a:lnTo>
                <a:lnTo>
                  <a:pt x="1" y="2236410"/>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0EA2FAF-C66F-27C4-C214-13B16DD36E78}"/>
              </a:ext>
            </a:extLst>
          </p:cNvPr>
          <p:cNvSpPr>
            <a:spLocks noGrp="1"/>
          </p:cNvSpPr>
          <p:nvPr>
            <p:ph type="title"/>
          </p:nvPr>
        </p:nvSpPr>
        <p:spPr>
          <a:xfrm>
            <a:off x="636916" y="4854346"/>
            <a:ext cx="9149350" cy="868026"/>
          </a:xfrm>
        </p:spPr>
        <p:txBody>
          <a:bodyPr vert="horz" lIns="91440" tIns="45720" rIns="91440" bIns="45720" rtlCol="0" anchor="b">
            <a:normAutofit/>
          </a:bodyPr>
          <a:lstStyle/>
          <a:p>
            <a:r>
              <a:rPr lang="en-US" sz="4800" dirty="0">
                <a:solidFill>
                  <a:srgbClr val="EBEBEB"/>
                </a:solidFill>
              </a:rPr>
              <a:t>Bread</a:t>
            </a:r>
            <a:endParaRPr lang="en-US" sz="4800" b="0" i="0" kern="1200" dirty="0">
              <a:solidFill>
                <a:srgbClr val="EBEBEB"/>
              </a:solidFill>
              <a:latin typeface="+mj-lt"/>
              <a:ea typeface="+mj-ea"/>
              <a:cs typeface="+mj-cs"/>
            </a:endParaRPr>
          </a:p>
        </p:txBody>
      </p:sp>
      <p:graphicFrame>
        <p:nvGraphicFramePr>
          <p:cNvPr id="3" name="Table 2">
            <a:extLst>
              <a:ext uri="{FF2B5EF4-FFF2-40B4-BE49-F238E27FC236}">
                <a16:creationId xmlns:a16="http://schemas.microsoft.com/office/drawing/2014/main" id="{DE4574EE-1785-E6CA-C629-BB29D543B0A8}"/>
              </a:ext>
            </a:extLst>
          </p:cNvPr>
          <p:cNvGraphicFramePr>
            <a:graphicFrameLocks noGrp="1"/>
          </p:cNvGraphicFramePr>
          <p:nvPr>
            <p:extLst>
              <p:ext uri="{D42A27DB-BD31-4B8C-83A1-F6EECF244321}">
                <p14:modId xmlns:p14="http://schemas.microsoft.com/office/powerpoint/2010/main" val="1724682031"/>
              </p:ext>
            </p:extLst>
          </p:nvPr>
        </p:nvGraphicFramePr>
        <p:xfrm>
          <a:off x="2589201" y="701873"/>
          <a:ext cx="6523268" cy="3165934"/>
        </p:xfrm>
        <a:graphic>
          <a:graphicData uri="http://schemas.openxmlformats.org/drawingml/2006/table">
            <a:tbl>
              <a:tblPr firstRow="1" bandRow="1">
                <a:tableStyleId>{5C22544A-7EE6-4342-B048-85BDC9FD1C3A}</a:tableStyleId>
              </a:tblPr>
              <a:tblGrid>
                <a:gridCol w="4942272">
                  <a:extLst>
                    <a:ext uri="{9D8B030D-6E8A-4147-A177-3AD203B41FA5}">
                      <a16:colId xmlns:a16="http://schemas.microsoft.com/office/drawing/2014/main" val="2398880414"/>
                    </a:ext>
                  </a:extLst>
                </a:gridCol>
                <a:gridCol w="1580996">
                  <a:extLst>
                    <a:ext uri="{9D8B030D-6E8A-4147-A177-3AD203B41FA5}">
                      <a16:colId xmlns:a16="http://schemas.microsoft.com/office/drawing/2014/main" val="2467267430"/>
                    </a:ext>
                  </a:extLst>
                </a:gridCol>
              </a:tblGrid>
              <a:tr h="215085">
                <a:tc>
                  <a:txBody>
                    <a:bodyPr/>
                    <a:lstStyle/>
                    <a:p>
                      <a:pPr algn="ctr" fontAlgn="b">
                        <a:buNone/>
                      </a:pPr>
                      <a:r>
                        <a:rPr lang="en-GB" sz="1000" b="1" u="none" strike="noStrike" dirty="0">
                          <a:effectLst/>
                        </a:rPr>
                        <a:t>Item</a:t>
                      </a:r>
                      <a:endParaRPr lang="en-GB" sz="1000" b="1" i="0" u="none" strike="noStrike" dirty="0">
                        <a:solidFill>
                          <a:srgbClr val="000000"/>
                        </a:solidFill>
                        <a:effectLst/>
                        <a:latin typeface="Aptos Narrow" panose="020B0004020202020204" pitchFamily="34" charset="0"/>
                      </a:endParaRPr>
                    </a:p>
                  </a:txBody>
                  <a:tcPr marL="6367" marR="6367" marT="6367" marB="0" anchor="b"/>
                </a:tc>
                <a:tc>
                  <a:txBody>
                    <a:bodyPr/>
                    <a:lstStyle/>
                    <a:p>
                      <a:pPr algn="ctr" fontAlgn="b">
                        <a:buNone/>
                      </a:pPr>
                      <a:r>
                        <a:rPr lang="en-GB" sz="1000" b="1" u="none" strike="noStrike" dirty="0">
                          <a:effectLst/>
                        </a:rPr>
                        <a:t>Code</a:t>
                      </a:r>
                      <a:endParaRPr lang="en-GB" sz="1000" b="1" i="0" u="none" strike="noStrike" dirty="0">
                        <a:solidFill>
                          <a:srgbClr val="000000"/>
                        </a:solidFill>
                        <a:effectLst/>
                        <a:latin typeface="Aptos Narrow" panose="020B0004020202020204" pitchFamily="34" charset="0"/>
                      </a:endParaRPr>
                    </a:p>
                  </a:txBody>
                  <a:tcPr marL="6367" marR="6367" marT="6367" marB="0" anchor="b"/>
                </a:tc>
                <a:extLst>
                  <a:ext uri="{0D108BD9-81ED-4DB2-BD59-A6C34878D82A}">
                    <a16:rowId xmlns:a16="http://schemas.microsoft.com/office/drawing/2014/main" val="2750712291"/>
                  </a:ext>
                </a:extLst>
              </a:tr>
              <a:tr h="215085">
                <a:tc>
                  <a:txBody>
                    <a:bodyPr/>
                    <a:lstStyle/>
                    <a:p>
                      <a:pPr algn="ctr" fontAlgn="b">
                        <a:buNone/>
                      </a:pPr>
                      <a:r>
                        <a:rPr lang="en-GB" sz="1000" b="1" u="none" strike="noStrike" dirty="0">
                          <a:effectLst/>
                        </a:rPr>
                        <a:t>Hot Dog Bun</a:t>
                      </a:r>
                      <a:endParaRPr lang="en-GB" sz="1000" b="1" i="0" u="none" strike="noStrike" dirty="0">
                        <a:solidFill>
                          <a:srgbClr val="000000"/>
                        </a:solidFill>
                        <a:effectLst/>
                        <a:latin typeface="Aptos Narrow" panose="020B0004020202020204" pitchFamily="34" charset="0"/>
                      </a:endParaRPr>
                    </a:p>
                  </a:txBody>
                  <a:tcPr marL="6367" marR="6367" marT="6367" marB="0" anchor="b"/>
                </a:tc>
                <a:tc>
                  <a:txBody>
                    <a:bodyPr/>
                    <a:lstStyle/>
                    <a:p>
                      <a:pPr algn="ctr" fontAlgn="b">
                        <a:buNone/>
                      </a:pPr>
                      <a:r>
                        <a:rPr lang="en-GB" sz="1000" b="1" u="none" strike="noStrike" dirty="0">
                          <a:effectLst/>
                        </a:rPr>
                        <a:t>31299</a:t>
                      </a:r>
                      <a:endParaRPr lang="en-GB" sz="1000" b="1" i="0" u="none" strike="noStrike" dirty="0">
                        <a:solidFill>
                          <a:srgbClr val="000000"/>
                        </a:solidFill>
                        <a:effectLst/>
                        <a:latin typeface="Aptos Narrow" panose="020B0004020202020204" pitchFamily="34" charset="0"/>
                      </a:endParaRPr>
                    </a:p>
                  </a:txBody>
                  <a:tcPr marL="6367" marR="6367" marT="6367" marB="0" anchor="b"/>
                </a:tc>
                <a:extLst>
                  <a:ext uri="{0D108BD9-81ED-4DB2-BD59-A6C34878D82A}">
                    <a16:rowId xmlns:a16="http://schemas.microsoft.com/office/drawing/2014/main" val="1366782238"/>
                  </a:ext>
                </a:extLst>
              </a:tr>
              <a:tr h="215085">
                <a:tc>
                  <a:txBody>
                    <a:bodyPr/>
                    <a:lstStyle/>
                    <a:p>
                      <a:pPr algn="ctr" fontAlgn="b">
                        <a:buNone/>
                      </a:pPr>
                      <a:r>
                        <a:rPr lang="en-GB" sz="1000" b="1" u="none" strike="noStrike" dirty="0">
                          <a:effectLst/>
                        </a:rPr>
                        <a:t>10" Baguette</a:t>
                      </a:r>
                      <a:endParaRPr lang="en-GB" sz="1000" b="1" i="0" u="none" strike="noStrike" dirty="0">
                        <a:solidFill>
                          <a:srgbClr val="000000"/>
                        </a:solidFill>
                        <a:effectLst/>
                        <a:latin typeface="Aptos Narrow" panose="020B0004020202020204" pitchFamily="34" charset="0"/>
                      </a:endParaRPr>
                    </a:p>
                  </a:txBody>
                  <a:tcPr marL="6367" marR="6367" marT="6367" marB="0" anchor="b"/>
                </a:tc>
                <a:tc>
                  <a:txBody>
                    <a:bodyPr/>
                    <a:lstStyle/>
                    <a:p>
                      <a:pPr algn="ctr" fontAlgn="b">
                        <a:buNone/>
                      </a:pPr>
                      <a:r>
                        <a:rPr lang="en-GB" sz="1000" b="1" u="none" strike="noStrike" dirty="0">
                          <a:effectLst/>
                        </a:rPr>
                        <a:t>56999</a:t>
                      </a:r>
                      <a:endParaRPr lang="en-GB" sz="1000" b="1" i="0" u="none" strike="noStrike" dirty="0">
                        <a:solidFill>
                          <a:srgbClr val="000000"/>
                        </a:solidFill>
                        <a:effectLst/>
                        <a:latin typeface="Aptos Narrow" panose="020B0004020202020204" pitchFamily="34" charset="0"/>
                      </a:endParaRPr>
                    </a:p>
                  </a:txBody>
                  <a:tcPr marL="6367" marR="6367" marT="6367" marB="0" anchor="b"/>
                </a:tc>
                <a:extLst>
                  <a:ext uri="{0D108BD9-81ED-4DB2-BD59-A6C34878D82A}">
                    <a16:rowId xmlns:a16="http://schemas.microsoft.com/office/drawing/2014/main" val="3460776078"/>
                  </a:ext>
                </a:extLst>
              </a:tr>
              <a:tr h="215085">
                <a:tc>
                  <a:txBody>
                    <a:bodyPr/>
                    <a:lstStyle/>
                    <a:p>
                      <a:pPr algn="ctr" fontAlgn="b">
                        <a:buNone/>
                      </a:pPr>
                      <a:r>
                        <a:rPr lang="en-GB" sz="1000" b="1" u="none" strike="noStrike" dirty="0">
                          <a:effectLst/>
                        </a:rPr>
                        <a:t>Part Baked Baguette</a:t>
                      </a:r>
                      <a:endParaRPr lang="en-GB" sz="1000" b="1" i="0" u="none" strike="noStrike" dirty="0">
                        <a:solidFill>
                          <a:srgbClr val="000000"/>
                        </a:solidFill>
                        <a:effectLst/>
                        <a:latin typeface="Aptos Narrow" panose="020B0004020202020204" pitchFamily="34" charset="0"/>
                      </a:endParaRPr>
                    </a:p>
                  </a:txBody>
                  <a:tcPr marL="6367" marR="6367" marT="6367" marB="0" anchor="b"/>
                </a:tc>
                <a:tc>
                  <a:txBody>
                    <a:bodyPr/>
                    <a:lstStyle/>
                    <a:p>
                      <a:pPr algn="ctr" fontAlgn="b">
                        <a:buNone/>
                      </a:pPr>
                      <a:r>
                        <a:rPr lang="en-GB" sz="1000" b="1" u="none" strike="noStrike" dirty="0">
                          <a:effectLst/>
                        </a:rPr>
                        <a:t>33097</a:t>
                      </a:r>
                      <a:endParaRPr lang="en-GB" sz="1000" b="1" i="0" u="none" strike="noStrike" dirty="0">
                        <a:solidFill>
                          <a:srgbClr val="000000"/>
                        </a:solidFill>
                        <a:effectLst/>
                        <a:latin typeface="Aptos Narrow" panose="020B0004020202020204" pitchFamily="34" charset="0"/>
                      </a:endParaRPr>
                    </a:p>
                  </a:txBody>
                  <a:tcPr marL="6367" marR="6367" marT="6367" marB="0" anchor="b"/>
                </a:tc>
                <a:extLst>
                  <a:ext uri="{0D108BD9-81ED-4DB2-BD59-A6C34878D82A}">
                    <a16:rowId xmlns:a16="http://schemas.microsoft.com/office/drawing/2014/main" val="540765345"/>
                  </a:ext>
                </a:extLst>
              </a:tr>
              <a:tr h="215085">
                <a:tc>
                  <a:txBody>
                    <a:bodyPr/>
                    <a:lstStyle/>
                    <a:p>
                      <a:pPr algn="ctr" fontAlgn="b">
                        <a:buNone/>
                      </a:pPr>
                      <a:r>
                        <a:rPr lang="en-GB" sz="1000" b="1" u="none" strike="noStrike" dirty="0">
                          <a:effectLst/>
                        </a:rPr>
                        <a:t>Part Baked Baguette</a:t>
                      </a:r>
                      <a:endParaRPr lang="en-GB" sz="1000" b="1" i="0" u="none" strike="noStrike" dirty="0">
                        <a:solidFill>
                          <a:srgbClr val="000000"/>
                        </a:solidFill>
                        <a:effectLst/>
                        <a:latin typeface="Aptos Narrow" panose="020B0004020202020204" pitchFamily="34" charset="0"/>
                      </a:endParaRPr>
                    </a:p>
                  </a:txBody>
                  <a:tcPr marL="6367" marR="6367" marT="6367" marB="0" anchor="b"/>
                </a:tc>
                <a:tc>
                  <a:txBody>
                    <a:bodyPr/>
                    <a:lstStyle/>
                    <a:p>
                      <a:pPr algn="ctr" fontAlgn="b">
                        <a:buNone/>
                      </a:pPr>
                      <a:r>
                        <a:rPr lang="en-GB" sz="1000" b="1" u="none" strike="noStrike" dirty="0">
                          <a:effectLst/>
                        </a:rPr>
                        <a:t>33511</a:t>
                      </a:r>
                      <a:endParaRPr lang="en-GB" sz="1000" b="1" i="0" u="none" strike="noStrike" dirty="0">
                        <a:solidFill>
                          <a:srgbClr val="000000"/>
                        </a:solidFill>
                        <a:effectLst/>
                        <a:latin typeface="Aptos Narrow" panose="020B0004020202020204" pitchFamily="34" charset="0"/>
                      </a:endParaRPr>
                    </a:p>
                  </a:txBody>
                  <a:tcPr marL="6367" marR="6367" marT="6367" marB="0" anchor="b"/>
                </a:tc>
                <a:extLst>
                  <a:ext uri="{0D108BD9-81ED-4DB2-BD59-A6C34878D82A}">
                    <a16:rowId xmlns:a16="http://schemas.microsoft.com/office/drawing/2014/main" val="3164665076"/>
                  </a:ext>
                </a:extLst>
              </a:tr>
              <a:tr h="215085">
                <a:tc>
                  <a:txBody>
                    <a:bodyPr/>
                    <a:lstStyle/>
                    <a:p>
                      <a:pPr algn="ctr" fontAlgn="b">
                        <a:buNone/>
                      </a:pPr>
                      <a:r>
                        <a:rPr lang="en-GB" sz="1000" b="1" u="none" strike="noStrike" dirty="0">
                          <a:effectLst/>
                        </a:rPr>
                        <a:t>Part Baked Baguette</a:t>
                      </a:r>
                      <a:endParaRPr lang="en-GB" sz="1000" b="1" i="0" u="none" strike="noStrike" dirty="0">
                        <a:solidFill>
                          <a:srgbClr val="000000"/>
                        </a:solidFill>
                        <a:effectLst/>
                        <a:latin typeface="Aptos Narrow" panose="020B0004020202020204" pitchFamily="34" charset="0"/>
                      </a:endParaRPr>
                    </a:p>
                  </a:txBody>
                  <a:tcPr marL="6367" marR="6367" marT="6367" marB="0" anchor="b"/>
                </a:tc>
                <a:tc>
                  <a:txBody>
                    <a:bodyPr/>
                    <a:lstStyle/>
                    <a:p>
                      <a:pPr algn="ctr" fontAlgn="b">
                        <a:buNone/>
                      </a:pPr>
                      <a:r>
                        <a:rPr lang="en-GB" sz="1000" b="1" u="none" strike="noStrike" dirty="0">
                          <a:effectLst/>
                        </a:rPr>
                        <a:t>3490</a:t>
                      </a:r>
                      <a:endParaRPr lang="en-GB" sz="1000" b="1" i="0" u="none" strike="noStrike" dirty="0">
                        <a:solidFill>
                          <a:srgbClr val="000000"/>
                        </a:solidFill>
                        <a:effectLst/>
                        <a:latin typeface="Aptos Narrow" panose="020B0004020202020204" pitchFamily="34" charset="0"/>
                      </a:endParaRPr>
                    </a:p>
                  </a:txBody>
                  <a:tcPr marL="6367" marR="6367" marT="6367" marB="0" anchor="b"/>
                </a:tc>
                <a:extLst>
                  <a:ext uri="{0D108BD9-81ED-4DB2-BD59-A6C34878D82A}">
                    <a16:rowId xmlns:a16="http://schemas.microsoft.com/office/drawing/2014/main" val="1996335317"/>
                  </a:ext>
                </a:extLst>
              </a:tr>
              <a:tr h="215085">
                <a:tc>
                  <a:txBody>
                    <a:bodyPr/>
                    <a:lstStyle/>
                    <a:p>
                      <a:pPr algn="ctr" fontAlgn="b">
                        <a:buNone/>
                      </a:pPr>
                      <a:r>
                        <a:rPr lang="en-GB" sz="1000" b="1" u="none" strike="noStrike" dirty="0">
                          <a:effectLst/>
                        </a:rPr>
                        <a:t>Wholemeal Burger Bun</a:t>
                      </a:r>
                      <a:endParaRPr lang="en-GB" sz="1000" b="1" i="0" u="none" strike="noStrike" dirty="0">
                        <a:solidFill>
                          <a:srgbClr val="000000"/>
                        </a:solidFill>
                        <a:effectLst/>
                        <a:latin typeface="Aptos Narrow" panose="020B0004020202020204" pitchFamily="34" charset="0"/>
                      </a:endParaRPr>
                    </a:p>
                  </a:txBody>
                  <a:tcPr marL="6367" marR="6367" marT="6367" marB="0" anchor="b"/>
                </a:tc>
                <a:tc>
                  <a:txBody>
                    <a:bodyPr/>
                    <a:lstStyle/>
                    <a:p>
                      <a:pPr algn="ctr" fontAlgn="b">
                        <a:buNone/>
                      </a:pPr>
                      <a:r>
                        <a:rPr lang="en-GB" sz="1000" b="1" u="none" strike="noStrike" dirty="0">
                          <a:effectLst/>
                        </a:rPr>
                        <a:t>121701</a:t>
                      </a:r>
                      <a:endParaRPr lang="en-GB" sz="1000" b="1" i="0" u="none" strike="noStrike" dirty="0">
                        <a:solidFill>
                          <a:srgbClr val="000000"/>
                        </a:solidFill>
                        <a:effectLst/>
                        <a:latin typeface="Aptos Narrow" panose="020B0004020202020204" pitchFamily="34" charset="0"/>
                      </a:endParaRPr>
                    </a:p>
                  </a:txBody>
                  <a:tcPr marL="6367" marR="6367" marT="6367" marB="0" anchor="b"/>
                </a:tc>
                <a:extLst>
                  <a:ext uri="{0D108BD9-81ED-4DB2-BD59-A6C34878D82A}">
                    <a16:rowId xmlns:a16="http://schemas.microsoft.com/office/drawing/2014/main" val="3415735452"/>
                  </a:ext>
                </a:extLst>
              </a:tr>
              <a:tr h="215085">
                <a:tc>
                  <a:txBody>
                    <a:bodyPr/>
                    <a:lstStyle/>
                    <a:p>
                      <a:pPr algn="ctr" fontAlgn="b">
                        <a:buNone/>
                      </a:pPr>
                      <a:r>
                        <a:rPr lang="en-GB" sz="1000" b="1" u="none" strike="noStrike" dirty="0">
                          <a:effectLst/>
                        </a:rPr>
                        <a:t>White Burger Bun</a:t>
                      </a:r>
                      <a:endParaRPr lang="en-GB" sz="1000" b="1" i="0" u="none" strike="noStrike" dirty="0">
                        <a:solidFill>
                          <a:srgbClr val="000000"/>
                        </a:solidFill>
                        <a:effectLst/>
                        <a:latin typeface="Aptos Narrow" panose="020B0004020202020204" pitchFamily="34" charset="0"/>
                      </a:endParaRPr>
                    </a:p>
                  </a:txBody>
                  <a:tcPr marL="6367" marR="6367" marT="6367" marB="0" anchor="b"/>
                </a:tc>
                <a:tc>
                  <a:txBody>
                    <a:bodyPr/>
                    <a:lstStyle/>
                    <a:p>
                      <a:pPr algn="ctr" fontAlgn="b">
                        <a:buNone/>
                      </a:pPr>
                      <a:r>
                        <a:rPr lang="en-GB" sz="1000" b="1" u="none" strike="noStrike" dirty="0">
                          <a:effectLst/>
                        </a:rPr>
                        <a:t>5222</a:t>
                      </a:r>
                      <a:endParaRPr lang="en-GB" sz="1000" b="1" i="0" u="none" strike="noStrike" dirty="0">
                        <a:solidFill>
                          <a:srgbClr val="000000"/>
                        </a:solidFill>
                        <a:effectLst/>
                        <a:latin typeface="Aptos Narrow" panose="020B0004020202020204" pitchFamily="34" charset="0"/>
                      </a:endParaRPr>
                    </a:p>
                  </a:txBody>
                  <a:tcPr marL="6367" marR="6367" marT="6367" marB="0" anchor="b"/>
                </a:tc>
                <a:extLst>
                  <a:ext uri="{0D108BD9-81ED-4DB2-BD59-A6C34878D82A}">
                    <a16:rowId xmlns:a16="http://schemas.microsoft.com/office/drawing/2014/main" val="3212009645"/>
                  </a:ext>
                </a:extLst>
              </a:tr>
              <a:tr h="215085">
                <a:tc>
                  <a:txBody>
                    <a:bodyPr/>
                    <a:lstStyle/>
                    <a:p>
                      <a:pPr algn="ctr" fontAlgn="b">
                        <a:buNone/>
                      </a:pPr>
                      <a:r>
                        <a:rPr lang="en-GB" sz="1000" b="1" u="none" strike="noStrike" dirty="0">
                          <a:effectLst/>
                        </a:rPr>
                        <a:t>Tomato Wrap</a:t>
                      </a:r>
                      <a:endParaRPr lang="en-GB" sz="1000" b="1" i="0" u="none" strike="noStrike" dirty="0">
                        <a:solidFill>
                          <a:srgbClr val="000000"/>
                        </a:solidFill>
                        <a:effectLst/>
                        <a:latin typeface="Aptos Narrow" panose="020B0004020202020204" pitchFamily="34" charset="0"/>
                      </a:endParaRPr>
                    </a:p>
                  </a:txBody>
                  <a:tcPr marL="6367" marR="6367" marT="6367" marB="0" anchor="b"/>
                </a:tc>
                <a:tc>
                  <a:txBody>
                    <a:bodyPr/>
                    <a:lstStyle/>
                    <a:p>
                      <a:pPr algn="ctr" fontAlgn="b">
                        <a:buNone/>
                      </a:pPr>
                      <a:r>
                        <a:rPr lang="en-GB" sz="1000" b="1" u="none" strike="noStrike" dirty="0">
                          <a:effectLst/>
                        </a:rPr>
                        <a:t>4719</a:t>
                      </a:r>
                      <a:endParaRPr lang="en-GB" sz="1000" b="1" i="0" u="none" strike="noStrike" dirty="0">
                        <a:solidFill>
                          <a:srgbClr val="000000"/>
                        </a:solidFill>
                        <a:effectLst/>
                        <a:latin typeface="Aptos Narrow" panose="020B0004020202020204" pitchFamily="34" charset="0"/>
                      </a:endParaRPr>
                    </a:p>
                  </a:txBody>
                  <a:tcPr marL="6367" marR="6367" marT="6367" marB="0" anchor="b"/>
                </a:tc>
                <a:extLst>
                  <a:ext uri="{0D108BD9-81ED-4DB2-BD59-A6C34878D82A}">
                    <a16:rowId xmlns:a16="http://schemas.microsoft.com/office/drawing/2014/main" val="2977444364"/>
                  </a:ext>
                </a:extLst>
              </a:tr>
              <a:tr h="215085">
                <a:tc>
                  <a:txBody>
                    <a:bodyPr/>
                    <a:lstStyle/>
                    <a:p>
                      <a:pPr algn="ctr" fontAlgn="b">
                        <a:buNone/>
                      </a:pPr>
                      <a:r>
                        <a:rPr lang="en-GB" sz="1000" b="1" u="none" strike="noStrike" dirty="0">
                          <a:effectLst/>
                        </a:rPr>
                        <a:t>Multispeed Bagel</a:t>
                      </a:r>
                      <a:endParaRPr lang="en-GB" sz="1000" b="1" i="0" u="none" strike="noStrike" dirty="0">
                        <a:solidFill>
                          <a:srgbClr val="000000"/>
                        </a:solidFill>
                        <a:effectLst/>
                        <a:latin typeface="Aptos Narrow" panose="020B0004020202020204" pitchFamily="34" charset="0"/>
                      </a:endParaRPr>
                    </a:p>
                  </a:txBody>
                  <a:tcPr marL="6367" marR="6367" marT="6367" marB="0" anchor="b"/>
                </a:tc>
                <a:tc>
                  <a:txBody>
                    <a:bodyPr/>
                    <a:lstStyle/>
                    <a:p>
                      <a:pPr algn="ctr" fontAlgn="b">
                        <a:buNone/>
                      </a:pPr>
                      <a:r>
                        <a:rPr lang="en-GB" sz="1000" b="1" u="none" strike="noStrike" dirty="0">
                          <a:effectLst/>
                        </a:rPr>
                        <a:t>55690</a:t>
                      </a:r>
                      <a:endParaRPr lang="en-GB" sz="1000" b="1" i="0" u="none" strike="noStrike" dirty="0">
                        <a:solidFill>
                          <a:srgbClr val="000000"/>
                        </a:solidFill>
                        <a:effectLst/>
                        <a:latin typeface="Aptos Narrow" panose="020B0004020202020204" pitchFamily="34" charset="0"/>
                      </a:endParaRPr>
                    </a:p>
                  </a:txBody>
                  <a:tcPr marL="6367" marR="6367" marT="6367" marB="0" anchor="b"/>
                </a:tc>
                <a:extLst>
                  <a:ext uri="{0D108BD9-81ED-4DB2-BD59-A6C34878D82A}">
                    <a16:rowId xmlns:a16="http://schemas.microsoft.com/office/drawing/2014/main" val="2807545820"/>
                  </a:ext>
                </a:extLst>
              </a:tr>
              <a:tr h="215085">
                <a:tc>
                  <a:txBody>
                    <a:bodyPr/>
                    <a:lstStyle/>
                    <a:p>
                      <a:pPr algn="ctr" fontAlgn="b">
                        <a:buNone/>
                      </a:pPr>
                      <a:r>
                        <a:rPr lang="en-GB" sz="1000" b="1" u="none" strike="noStrike" dirty="0">
                          <a:effectLst/>
                        </a:rPr>
                        <a:t>GF New York Plain Bagel</a:t>
                      </a:r>
                      <a:endParaRPr lang="en-GB" sz="1000" b="1" i="0" u="none" strike="noStrike" dirty="0">
                        <a:solidFill>
                          <a:srgbClr val="000000"/>
                        </a:solidFill>
                        <a:effectLst/>
                        <a:latin typeface="Aptos Narrow" panose="020B0004020202020204" pitchFamily="34" charset="0"/>
                      </a:endParaRPr>
                    </a:p>
                  </a:txBody>
                  <a:tcPr marL="6367" marR="6367" marT="6367" marB="0" anchor="b"/>
                </a:tc>
                <a:tc>
                  <a:txBody>
                    <a:bodyPr/>
                    <a:lstStyle/>
                    <a:p>
                      <a:pPr algn="ctr" fontAlgn="b">
                        <a:buNone/>
                      </a:pPr>
                      <a:r>
                        <a:rPr lang="en-GB" sz="1000" b="1" u="none" strike="noStrike" dirty="0">
                          <a:effectLst/>
                        </a:rPr>
                        <a:t>132420</a:t>
                      </a:r>
                      <a:endParaRPr lang="en-GB" sz="1000" b="1" i="0" u="none" strike="noStrike" dirty="0">
                        <a:solidFill>
                          <a:srgbClr val="000000"/>
                        </a:solidFill>
                        <a:effectLst/>
                        <a:latin typeface="Aptos Narrow" panose="020B0004020202020204" pitchFamily="34" charset="0"/>
                      </a:endParaRPr>
                    </a:p>
                  </a:txBody>
                  <a:tcPr marL="6367" marR="6367" marT="6367" marB="0" anchor="b"/>
                </a:tc>
                <a:extLst>
                  <a:ext uri="{0D108BD9-81ED-4DB2-BD59-A6C34878D82A}">
                    <a16:rowId xmlns:a16="http://schemas.microsoft.com/office/drawing/2014/main" val="1257219352"/>
                  </a:ext>
                </a:extLst>
              </a:tr>
              <a:tr h="215085">
                <a:tc>
                  <a:txBody>
                    <a:bodyPr/>
                    <a:lstStyle/>
                    <a:p>
                      <a:pPr algn="ctr" fontAlgn="b">
                        <a:buNone/>
                      </a:pPr>
                      <a:r>
                        <a:rPr lang="en-GB" sz="1000" b="1" u="none" strike="noStrike" dirty="0">
                          <a:effectLst/>
                        </a:rPr>
                        <a:t>Chapati</a:t>
                      </a:r>
                      <a:endParaRPr lang="en-GB" sz="1000" b="1" i="0" u="none" strike="noStrike" dirty="0">
                        <a:solidFill>
                          <a:srgbClr val="000000"/>
                        </a:solidFill>
                        <a:effectLst/>
                        <a:latin typeface="Aptos Narrow" panose="020B0004020202020204" pitchFamily="34" charset="0"/>
                      </a:endParaRPr>
                    </a:p>
                  </a:txBody>
                  <a:tcPr marL="6367" marR="6367" marT="6367" marB="0" anchor="b"/>
                </a:tc>
                <a:tc>
                  <a:txBody>
                    <a:bodyPr/>
                    <a:lstStyle/>
                    <a:p>
                      <a:pPr algn="ctr" fontAlgn="b">
                        <a:buNone/>
                      </a:pPr>
                      <a:r>
                        <a:rPr lang="en-GB" sz="1000" b="1" u="none" strike="noStrike" dirty="0">
                          <a:effectLst/>
                        </a:rPr>
                        <a:t>120202</a:t>
                      </a:r>
                      <a:endParaRPr lang="en-GB" sz="1000" b="1" i="0" u="none" strike="noStrike" dirty="0">
                        <a:solidFill>
                          <a:srgbClr val="000000"/>
                        </a:solidFill>
                        <a:effectLst/>
                        <a:latin typeface="Aptos Narrow" panose="020B0004020202020204" pitchFamily="34" charset="0"/>
                      </a:endParaRPr>
                    </a:p>
                  </a:txBody>
                  <a:tcPr marL="6367" marR="6367" marT="6367" marB="0" anchor="b"/>
                </a:tc>
                <a:extLst>
                  <a:ext uri="{0D108BD9-81ED-4DB2-BD59-A6C34878D82A}">
                    <a16:rowId xmlns:a16="http://schemas.microsoft.com/office/drawing/2014/main" val="330108001"/>
                  </a:ext>
                </a:extLst>
              </a:tr>
              <a:tr h="215085">
                <a:tc>
                  <a:txBody>
                    <a:bodyPr/>
                    <a:lstStyle/>
                    <a:p>
                      <a:pPr algn="ctr" fontAlgn="b">
                        <a:buNone/>
                      </a:pPr>
                      <a:r>
                        <a:rPr lang="en-GB" sz="1000" b="1" u="none" strike="noStrike" dirty="0">
                          <a:effectLst/>
                        </a:rPr>
                        <a:t>Bran Tortilla</a:t>
                      </a:r>
                      <a:endParaRPr lang="en-GB" sz="1000" b="1" i="0" u="none" strike="noStrike" dirty="0">
                        <a:solidFill>
                          <a:srgbClr val="000000"/>
                        </a:solidFill>
                        <a:effectLst/>
                        <a:latin typeface="Aptos Narrow" panose="020B0004020202020204" pitchFamily="34" charset="0"/>
                      </a:endParaRPr>
                    </a:p>
                  </a:txBody>
                  <a:tcPr marL="6367" marR="6367" marT="6367" marB="0" anchor="b"/>
                </a:tc>
                <a:tc>
                  <a:txBody>
                    <a:bodyPr/>
                    <a:lstStyle/>
                    <a:p>
                      <a:pPr algn="ctr" fontAlgn="b">
                        <a:buNone/>
                      </a:pPr>
                      <a:r>
                        <a:rPr lang="en-GB" sz="1000" b="1" u="none" strike="noStrike" dirty="0">
                          <a:effectLst/>
                        </a:rPr>
                        <a:t>101767</a:t>
                      </a:r>
                      <a:endParaRPr lang="en-GB" sz="1000" b="1" i="0" u="none" strike="noStrike" dirty="0">
                        <a:solidFill>
                          <a:srgbClr val="000000"/>
                        </a:solidFill>
                        <a:effectLst/>
                        <a:latin typeface="Aptos Narrow" panose="020B0004020202020204" pitchFamily="34" charset="0"/>
                      </a:endParaRPr>
                    </a:p>
                  </a:txBody>
                  <a:tcPr marL="6367" marR="6367" marT="6367" marB="0" anchor="b"/>
                </a:tc>
                <a:extLst>
                  <a:ext uri="{0D108BD9-81ED-4DB2-BD59-A6C34878D82A}">
                    <a16:rowId xmlns:a16="http://schemas.microsoft.com/office/drawing/2014/main" val="2072758703"/>
                  </a:ext>
                </a:extLst>
              </a:tr>
              <a:tr h="369829">
                <a:tc>
                  <a:txBody>
                    <a:bodyPr/>
                    <a:lstStyle/>
                    <a:p>
                      <a:pPr algn="ctr" fontAlgn="b">
                        <a:buNone/>
                      </a:pPr>
                      <a:r>
                        <a:rPr lang="en-GB" sz="1000" b="1" u="none" strike="noStrike" dirty="0">
                          <a:effectLst/>
                        </a:rPr>
                        <a:t>Any bread or roll that you can get from Brakes or Andersons as long as it has that 3g of AOAC fibre per 100g</a:t>
                      </a:r>
                      <a:endParaRPr lang="en-GB" sz="1000" b="1" i="0" u="none" strike="noStrike" dirty="0">
                        <a:solidFill>
                          <a:srgbClr val="000000"/>
                        </a:solidFill>
                        <a:effectLst/>
                        <a:latin typeface="Aptos Narrow" panose="020B0004020202020204" pitchFamily="34" charset="0"/>
                      </a:endParaRPr>
                    </a:p>
                  </a:txBody>
                  <a:tcPr marL="6367" marR="6367" marT="6367" marB="0" anchor="b"/>
                </a:tc>
                <a:tc>
                  <a:txBody>
                    <a:bodyPr/>
                    <a:lstStyle/>
                    <a:p>
                      <a:pPr algn="l" fontAlgn="b">
                        <a:buNone/>
                      </a:pPr>
                      <a:endParaRPr lang="en-GB" sz="1000" b="1" i="0" u="none" strike="noStrike" dirty="0">
                        <a:solidFill>
                          <a:srgbClr val="000000"/>
                        </a:solidFill>
                        <a:effectLst/>
                        <a:latin typeface="Aptos Narrow" panose="020B0004020202020204" pitchFamily="34" charset="0"/>
                      </a:endParaRPr>
                    </a:p>
                  </a:txBody>
                  <a:tcPr marL="6367" marR="6367" marT="6367" marB="0" anchor="b"/>
                </a:tc>
                <a:extLst>
                  <a:ext uri="{0D108BD9-81ED-4DB2-BD59-A6C34878D82A}">
                    <a16:rowId xmlns:a16="http://schemas.microsoft.com/office/drawing/2014/main" val="2699055978"/>
                  </a:ext>
                </a:extLst>
              </a:tr>
            </a:tbl>
          </a:graphicData>
        </a:graphic>
      </p:graphicFrame>
    </p:spTree>
    <p:extLst>
      <p:ext uri="{BB962C8B-B14F-4D97-AF65-F5344CB8AC3E}">
        <p14:creationId xmlns:p14="http://schemas.microsoft.com/office/powerpoint/2010/main" val="1225333011"/>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1B68C77-138E-4BF7-A276-BD0C78A4219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10" name="Picture 9">
            <a:extLst>
              <a:ext uri="{FF2B5EF4-FFF2-40B4-BE49-F238E27FC236}">
                <a16:creationId xmlns:a16="http://schemas.microsoft.com/office/drawing/2014/main" id="{7C268552-D473-46ED-B1B8-422042C4DEF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2" name="Oval 11">
            <a:extLst>
              <a:ext uri="{FF2B5EF4-FFF2-40B4-BE49-F238E27FC236}">
                <a16:creationId xmlns:a16="http://schemas.microsoft.com/office/drawing/2014/main" id="{4AC0CD9D-7610-4620-93B4-798CCD9AB5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pic>
        <p:nvPicPr>
          <p:cNvPr id="14" name="Picture 13">
            <a:extLst>
              <a:ext uri="{FF2B5EF4-FFF2-40B4-BE49-F238E27FC236}">
                <a16:creationId xmlns:a16="http://schemas.microsoft.com/office/drawing/2014/main" id="{B9238B3E-24AA-439A-B527-6C5DF6D7214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6" name="Picture 15">
            <a:extLst>
              <a:ext uri="{FF2B5EF4-FFF2-40B4-BE49-F238E27FC236}">
                <a16:creationId xmlns:a16="http://schemas.microsoft.com/office/drawing/2014/main" id="{69F01145-BEA3-4CBF-AA21-10077B948CA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8" name="Rectangle 17">
            <a:extLst>
              <a:ext uri="{FF2B5EF4-FFF2-40B4-BE49-F238E27FC236}">
                <a16:creationId xmlns:a16="http://schemas.microsoft.com/office/drawing/2014/main" id="{DE4D62F9-188E-4530-84C2-24BDEE4BEB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dirty="0"/>
          </a:p>
        </p:txBody>
      </p:sp>
      <p:sp useBgFill="1">
        <p:nvSpPr>
          <p:cNvPr id="20" name="Rectangle 19">
            <a:extLst>
              <a:ext uri="{FF2B5EF4-FFF2-40B4-BE49-F238E27FC236}">
                <a16:creationId xmlns:a16="http://schemas.microsoft.com/office/drawing/2014/main" id="{D27CF008-4B18-436D-B2D5-C1346C1243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
            <a:ext cx="12191695" cy="473074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CE22DAD8-5F67-4B73-ADA9-06EF381F7A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24" name="Freeform 16">
            <a:extLst>
              <a:ext uri="{FF2B5EF4-FFF2-40B4-BE49-F238E27FC236}">
                <a16:creationId xmlns:a16="http://schemas.microsoft.com/office/drawing/2014/main" id="{E4F17063-EDA4-417B-946F-BA357F3B3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3753695"/>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tx2">
              <a:alpha val="20000"/>
            </a:schemeClr>
          </a:solidFill>
          <a:ln>
            <a:noFill/>
          </a:ln>
        </p:spPr>
        <p:txBody>
          <a:bodyPr rtlCol="0" anchor="ctr"/>
          <a:lstStyle/>
          <a:p>
            <a:pPr algn="ctr"/>
            <a:endParaRPr lang="en-US" dirty="0">
              <a:solidFill>
                <a:schemeClr val="tx1"/>
              </a:solidFill>
            </a:endParaRPr>
          </a:p>
        </p:txBody>
      </p:sp>
      <p:sp>
        <p:nvSpPr>
          <p:cNvPr id="26" name="Freeform: Shape 25">
            <a:extLst>
              <a:ext uri="{FF2B5EF4-FFF2-40B4-BE49-F238E27FC236}">
                <a16:creationId xmlns:a16="http://schemas.microsoft.com/office/drawing/2014/main" id="{D36F3EEA-55D4-4677-80E7-92D00B8F34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55533"/>
            <a:ext cx="12192000" cy="2802467"/>
          </a:xfrm>
          <a:custGeom>
            <a:avLst/>
            <a:gdLst>
              <a:gd name="connsiteX0" fmla="*/ 1 w 12192000"/>
              <a:gd name="connsiteY0" fmla="*/ 0 h 2802467"/>
              <a:gd name="connsiteX1" fmla="*/ 71932 w 12192000"/>
              <a:gd name="connsiteY1" fmla="*/ 12261 h 2802467"/>
              <a:gd name="connsiteX2" fmla="*/ 282848 w 12192000"/>
              <a:gd name="connsiteY2" fmla="*/ 48342 h 2802467"/>
              <a:gd name="connsiteX3" fmla="*/ 436464 w 12192000"/>
              <a:gd name="connsiteY3" fmla="*/ 73565 h 2802467"/>
              <a:gd name="connsiteX4" fmla="*/ 619339 w 12192000"/>
              <a:gd name="connsiteY4" fmla="*/ 100188 h 2802467"/>
              <a:gd name="connsiteX5" fmla="*/ 836351 w 12192000"/>
              <a:gd name="connsiteY5" fmla="*/ 132066 h 2802467"/>
              <a:gd name="connsiteX6" fmla="*/ 1076528 w 12192000"/>
              <a:gd name="connsiteY6" fmla="*/ 165696 h 2802467"/>
              <a:gd name="connsiteX7" fmla="*/ 1347183 w 12192000"/>
              <a:gd name="connsiteY7" fmla="*/ 201077 h 2802467"/>
              <a:gd name="connsiteX8" fmla="*/ 1642223 w 12192000"/>
              <a:gd name="connsiteY8" fmla="*/ 238560 h 2802467"/>
              <a:gd name="connsiteX9" fmla="*/ 1962864 w 12192000"/>
              <a:gd name="connsiteY9" fmla="*/ 276043 h 2802467"/>
              <a:gd name="connsiteX10" fmla="*/ 2304232 w 12192000"/>
              <a:gd name="connsiteY10" fmla="*/ 314226 h 2802467"/>
              <a:gd name="connsiteX11" fmla="*/ 2672421 w 12192000"/>
              <a:gd name="connsiteY11" fmla="*/ 349608 h 2802467"/>
              <a:gd name="connsiteX12" fmla="*/ 3057678 w 12192000"/>
              <a:gd name="connsiteY12" fmla="*/ 383587 h 2802467"/>
              <a:gd name="connsiteX13" fmla="*/ 3464881 w 12192000"/>
              <a:gd name="connsiteY13" fmla="*/ 414415 h 2802467"/>
              <a:gd name="connsiteX14" fmla="*/ 3889152 w 12192000"/>
              <a:gd name="connsiteY14" fmla="*/ 443840 h 2802467"/>
              <a:gd name="connsiteX15" fmla="*/ 4331710 w 12192000"/>
              <a:gd name="connsiteY15" fmla="*/ 471515 h 2802467"/>
              <a:gd name="connsiteX16" fmla="*/ 4558476 w 12192000"/>
              <a:gd name="connsiteY16" fmla="*/ 481323 h 2802467"/>
              <a:gd name="connsiteX17" fmla="*/ 4790118 w 12192000"/>
              <a:gd name="connsiteY17" fmla="*/ 492183 h 2802467"/>
              <a:gd name="connsiteX18" fmla="*/ 5025418 w 12192000"/>
              <a:gd name="connsiteY18" fmla="*/ 502342 h 2802467"/>
              <a:gd name="connsiteX19" fmla="*/ 5261937 w 12192000"/>
              <a:gd name="connsiteY19" fmla="*/ 508998 h 2802467"/>
              <a:gd name="connsiteX20" fmla="*/ 5503332 w 12192000"/>
              <a:gd name="connsiteY20" fmla="*/ 514953 h 2802467"/>
              <a:gd name="connsiteX21" fmla="*/ 5747166 w 12192000"/>
              <a:gd name="connsiteY21" fmla="*/ 521259 h 2802467"/>
              <a:gd name="connsiteX22" fmla="*/ 5995877 w 12192000"/>
              <a:gd name="connsiteY22" fmla="*/ 525462 h 2802467"/>
              <a:gd name="connsiteX23" fmla="*/ 6247026 w 12192000"/>
              <a:gd name="connsiteY23" fmla="*/ 525462 h 2802467"/>
              <a:gd name="connsiteX24" fmla="*/ 6500613 w 12192000"/>
              <a:gd name="connsiteY24" fmla="*/ 527564 h 2802467"/>
              <a:gd name="connsiteX25" fmla="*/ 6756639 w 12192000"/>
              <a:gd name="connsiteY25" fmla="*/ 525462 h 2802467"/>
              <a:gd name="connsiteX26" fmla="*/ 7016322 w 12192000"/>
              <a:gd name="connsiteY26" fmla="*/ 521259 h 2802467"/>
              <a:gd name="connsiteX27" fmla="*/ 7276005 w 12192000"/>
              <a:gd name="connsiteY27" fmla="*/ 517405 h 2802467"/>
              <a:gd name="connsiteX28" fmla="*/ 7539345 w 12192000"/>
              <a:gd name="connsiteY28" fmla="*/ 508998 h 2802467"/>
              <a:gd name="connsiteX29" fmla="*/ 7805124 w 12192000"/>
              <a:gd name="connsiteY29" fmla="*/ 500240 h 2802467"/>
              <a:gd name="connsiteX30" fmla="*/ 8070903 w 12192000"/>
              <a:gd name="connsiteY30" fmla="*/ 490081 h 2802467"/>
              <a:gd name="connsiteX31" fmla="*/ 8339121 w 12192000"/>
              <a:gd name="connsiteY31" fmla="*/ 475719 h 2802467"/>
              <a:gd name="connsiteX32" fmla="*/ 8609776 w 12192000"/>
              <a:gd name="connsiteY32" fmla="*/ 458553 h 2802467"/>
              <a:gd name="connsiteX33" fmla="*/ 8881651 w 12192000"/>
              <a:gd name="connsiteY33" fmla="*/ 442089 h 2802467"/>
              <a:gd name="connsiteX34" fmla="*/ 9153526 w 12192000"/>
              <a:gd name="connsiteY34" fmla="*/ 421070 h 2802467"/>
              <a:gd name="connsiteX35" fmla="*/ 9429058 w 12192000"/>
              <a:gd name="connsiteY35" fmla="*/ 395848 h 2802467"/>
              <a:gd name="connsiteX36" fmla="*/ 9700933 w 12192000"/>
              <a:gd name="connsiteY36" fmla="*/ 370626 h 2802467"/>
              <a:gd name="connsiteX37" fmla="*/ 9977684 w 12192000"/>
              <a:gd name="connsiteY37" fmla="*/ 341550 h 2802467"/>
              <a:gd name="connsiteX38" fmla="*/ 10255655 w 12192000"/>
              <a:gd name="connsiteY38" fmla="*/ 309672 h 2802467"/>
              <a:gd name="connsiteX39" fmla="*/ 10529968 w 12192000"/>
              <a:gd name="connsiteY39" fmla="*/ 276043 h 2802467"/>
              <a:gd name="connsiteX40" fmla="*/ 10807939 w 12192000"/>
              <a:gd name="connsiteY40" fmla="*/ 236808 h 2802467"/>
              <a:gd name="connsiteX41" fmla="*/ 11084690 w 12192000"/>
              <a:gd name="connsiteY41" fmla="*/ 194771 h 2802467"/>
              <a:gd name="connsiteX42" fmla="*/ 11362661 w 12192000"/>
              <a:gd name="connsiteY42" fmla="*/ 153085 h 2802467"/>
              <a:gd name="connsiteX43" fmla="*/ 11639412 w 12192000"/>
              <a:gd name="connsiteY43" fmla="*/ 104392 h 2802467"/>
              <a:gd name="connsiteX44" fmla="*/ 11914945 w 12192000"/>
              <a:gd name="connsiteY44" fmla="*/ 54648 h 2802467"/>
              <a:gd name="connsiteX45" fmla="*/ 12191696 w 12192000"/>
              <a:gd name="connsiteY45" fmla="*/ 2452 h 2802467"/>
              <a:gd name="connsiteX46" fmla="*/ 12191696 w 12192000"/>
              <a:gd name="connsiteY46" fmla="*/ 2236410 h 2802467"/>
              <a:gd name="connsiteX47" fmla="*/ 12192000 w 12192000"/>
              <a:gd name="connsiteY47" fmla="*/ 2236410 h 2802467"/>
              <a:gd name="connsiteX48" fmla="*/ 12192000 w 12192000"/>
              <a:gd name="connsiteY48" fmla="*/ 2802467 h 2802467"/>
              <a:gd name="connsiteX49" fmla="*/ 12191696 w 12192000"/>
              <a:gd name="connsiteY49" fmla="*/ 2802467 h 2802467"/>
              <a:gd name="connsiteX50" fmla="*/ 0 w 12192000"/>
              <a:gd name="connsiteY50" fmla="*/ 2802467 h 2802467"/>
              <a:gd name="connsiteX51" fmla="*/ 0 w 12192000"/>
              <a:gd name="connsiteY51" fmla="*/ 2236410 h 2802467"/>
              <a:gd name="connsiteX52" fmla="*/ 1 w 12192000"/>
              <a:gd name="connsiteY52" fmla="*/ 2236410 h 280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2192000" h="2802467">
                <a:moveTo>
                  <a:pt x="1" y="0"/>
                </a:moveTo>
                <a:lnTo>
                  <a:pt x="71932" y="12261"/>
                </a:lnTo>
                <a:lnTo>
                  <a:pt x="282848" y="48342"/>
                </a:lnTo>
                <a:lnTo>
                  <a:pt x="436464" y="73565"/>
                </a:lnTo>
                <a:lnTo>
                  <a:pt x="619339" y="100188"/>
                </a:lnTo>
                <a:lnTo>
                  <a:pt x="836351" y="132066"/>
                </a:lnTo>
                <a:lnTo>
                  <a:pt x="1076528" y="165696"/>
                </a:lnTo>
                <a:lnTo>
                  <a:pt x="1347183" y="201077"/>
                </a:lnTo>
                <a:lnTo>
                  <a:pt x="1642223" y="238560"/>
                </a:lnTo>
                <a:lnTo>
                  <a:pt x="1962864" y="276043"/>
                </a:lnTo>
                <a:lnTo>
                  <a:pt x="2304232" y="314226"/>
                </a:lnTo>
                <a:lnTo>
                  <a:pt x="2672421" y="349608"/>
                </a:lnTo>
                <a:lnTo>
                  <a:pt x="3057678" y="383587"/>
                </a:lnTo>
                <a:lnTo>
                  <a:pt x="3464881" y="414415"/>
                </a:lnTo>
                <a:lnTo>
                  <a:pt x="3889152" y="443840"/>
                </a:lnTo>
                <a:lnTo>
                  <a:pt x="4331710" y="471515"/>
                </a:lnTo>
                <a:lnTo>
                  <a:pt x="4558476" y="481323"/>
                </a:lnTo>
                <a:lnTo>
                  <a:pt x="4790118" y="492183"/>
                </a:lnTo>
                <a:lnTo>
                  <a:pt x="5025418" y="502342"/>
                </a:lnTo>
                <a:lnTo>
                  <a:pt x="5261937" y="508998"/>
                </a:lnTo>
                <a:lnTo>
                  <a:pt x="5503332" y="514953"/>
                </a:lnTo>
                <a:lnTo>
                  <a:pt x="5747166" y="521259"/>
                </a:lnTo>
                <a:lnTo>
                  <a:pt x="5995877" y="525462"/>
                </a:lnTo>
                <a:lnTo>
                  <a:pt x="6247026" y="525462"/>
                </a:lnTo>
                <a:lnTo>
                  <a:pt x="6500613" y="527564"/>
                </a:lnTo>
                <a:lnTo>
                  <a:pt x="6756639" y="525462"/>
                </a:lnTo>
                <a:lnTo>
                  <a:pt x="7016322" y="521259"/>
                </a:lnTo>
                <a:lnTo>
                  <a:pt x="7276005" y="517405"/>
                </a:lnTo>
                <a:lnTo>
                  <a:pt x="7539345" y="508998"/>
                </a:lnTo>
                <a:lnTo>
                  <a:pt x="7805124" y="500240"/>
                </a:lnTo>
                <a:lnTo>
                  <a:pt x="8070903" y="490081"/>
                </a:lnTo>
                <a:lnTo>
                  <a:pt x="8339121" y="475719"/>
                </a:lnTo>
                <a:lnTo>
                  <a:pt x="8609776" y="458553"/>
                </a:lnTo>
                <a:lnTo>
                  <a:pt x="8881651" y="442089"/>
                </a:lnTo>
                <a:lnTo>
                  <a:pt x="9153526" y="421070"/>
                </a:lnTo>
                <a:lnTo>
                  <a:pt x="9429058" y="395848"/>
                </a:lnTo>
                <a:lnTo>
                  <a:pt x="9700933" y="370626"/>
                </a:lnTo>
                <a:lnTo>
                  <a:pt x="9977684" y="341550"/>
                </a:lnTo>
                <a:lnTo>
                  <a:pt x="10255655" y="309672"/>
                </a:lnTo>
                <a:lnTo>
                  <a:pt x="10529968" y="276043"/>
                </a:lnTo>
                <a:lnTo>
                  <a:pt x="10807939" y="236808"/>
                </a:lnTo>
                <a:lnTo>
                  <a:pt x="11084690" y="194771"/>
                </a:lnTo>
                <a:lnTo>
                  <a:pt x="11362661" y="153085"/>
                </a:lnTo>
                <a:lnTo>
                  <a:pt x="11639412" y="104392"/>
                </a:lnTo>
                <a:lnTo>
                  <a:pt x="11914945" y="54648"/>
                </a:lnTo>
                <a:lnTo>
                  <a:pt x="12191696" y="2452"/>
                </a:lnTo>
                <a:lnTo>
                  <a:pt x="12191696" y="2236410"/>
                </a:lnTo>
                <a:lnTo>
                  <a:pt x="12192000" y="2236410"/>
                </a:lnTo>
                <a:lnTo>
                  <a:pt x="12192000" y="2802467"/>
                </a:lnTo>
                <a:lnTo>
                  <a:pt x="12191696" y="2802467"/>
                </a:lnTo>
                <a:lnTo>
                  <a:pt x="0" y="2802467"/>
                </a:lnTo>
                <a:lnTo>
                  <a:pt x="0" y="2236410"/>
                </a:lnTo>
                <a:lnTo>
                  <a:pt x="1" y="2236410"/>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0EA9235-DF29-5BDE-463A-A6DB1969C650}"/>
              </a:ext>
            </a:extLst>
          </p:cNvPr>
          <p:cNvSpPr>
            <a:spLocks noGrp="1"/>
          </p:cNvSpPr>
          <p:nvPr>
            <p:ph type="title"/>
          </p:nvPr>
        </p:nvSpPr>
        <p:spPr>
          <a:xfrm>
            <a:off x="636916" y="4854346"/>
            <a:ext cx="9149350" cy="868026"/>
          </a:xfrm>
        </p:spPr>
        <p:txBody>
          <a:bodyPr vert="horz" lIns="91440" tIns="45720" rIns="91440" bIns="45720" rtlCol="0" anchor="b">
            <a:normAutofit/>
          </a:bodyPr>
          <a:lstStyle/>
          <a:p>
            <a:r>
              <a:rPr lang="en-US" sz="4800" b="0" i="0" kern="1200" dirty="0">
                <a:solidFill>
                  <a:srgbClr val="EBEBEB"/>
                </a:solidFill>
                <a:latin typeface="+mj-lt"/>
                <a:ea typeface="+mj-ea"/>
                <a:cs typeface="+mj-cs"/>
              </a:rPr>
              <a:t>Street Eats</a:t>
            </a:r>
          </a:p>
        </p:txBody>
      </p:sp>
      <p:graphicFrame>
        <p:nvGraphicFramePr>
          <p:cNvPr id="3" name="Table 2">
            <a:extLst>
              <a:ext uri="{FF2B5EF4-FFF2-40B4-BE49-F238E27FC236}">
                <a16:creationId xmlns:a16="http://schemas.microsoft.com/office/drawing/2014/main" id="{FE6D1003-7269-D21D-8074-9F0D10F04245}"/>
              </a:ext>
            </a:extLst>
          </p:cNvPr>
          <p:cNvGraphicFramePr>
            <a:graphicFrameLocks noGrp="1"/>
          </p:cNvGraphicFramePr>
          <p:nvPr>
            <p:extLst>
              <p:ext uri="{D42A27DB-BD31-4B8C-83A1-F6EECF244321}">
                <p14:modId xmlns:p14="http://schemas.microsoft.com/office/powerpoint/2010/main" val="3212872952"/>
              </p:ext>
            </p:extLst>
          </p:nvPr>
        </p:nvGraphicFramePr>
        <p:xfrm>
          <a:off x="1397184" y="640080"/>
          <a:ext cx="8493050" cy="3840634"/>
        </p:xfrm>
        <a:graphic>
          <a:graphicData uri="http://schemas.openxmlformats.org/drawingml/2006/table">
            <a:tbl>
              <a:tblPr>
                <a:tableStyleId>{5C22544A-7EE6-4342-B048-85BDC9FD1C3A}</a:tableStyleId>
              </a:tblPr>
              <a:tblGrid>
                <a:gridCol w="7679446">
                  <a:extLst>
                    <a:ext uri="{9D8B030D-6E8A-4147-A177-3AD203B41FA5}">
                      <a16:colId xmlns:a16="http://schemas.microsoft.com/office/drawing/2014/main" val="795141617"/>
                    </a:ext>
                  </a:extLst>
                </a:gridCol>
                <a:gridCol w="813604">
                  <a:extLst>
                    <a:ext uri="{9D8B030D-6E8A-4147-A177-3AD203B41FA5}">
                      <a16:colId xmlns:a16="http://schemas.microsoft.com/office/drawing/2014/main" val="256634600"/>
                    </a:ext>
                  </a:extLst>
                </a:gridCol>
              </a:tblGrid>
              <a:tr h="214183">
                <a:tc>
                  <a:txBody>
                    <a:bodyPr/>
                    <a:lstStyle/>
                    <a:p>
                      <a:pPr algn="ctr" fontAlgn="ctr">
                        <a:buNone/>
                      </a:pPr>
                      <a:r>
                        <a:rPr lang="en-GB" sz="1000" b="1" u="none" strike="noStrike" dirty="0">
                          <a:effectLst/>
                        </a:rPr>
                        <a:t>Pizzini</a:t>
                      </a:r>
                      <a:endParaRPr lang="en-GB" sz="1000" b="1" i="0" u="none" strike="noStrike" dirty="0">
                        <a:solidFill>
                          <a:srgbClr val="000000"/>
                        </a:solidFill>
                        <a:effectLst/>
                        <a:latin typeface="Aptos Narrow" panose="020B0004020202020204" pitchFamily="34" charset="0"/>
                      </a:endParaRPr>
                    </a:p>
                  </a:txBody>
                  <a:tcPr marL="3950" marR="3950" marT="3950" marB="0" anchor="ctr"/>
                </a:tc>
                <a:tc>
                  <a:txBody>
                    <a:bodyPr/>
                    <a:lstStyle/>
                    <a:p>
                      <a:pPr algn="ctr" fontAlgn="ctr">
                        <a:buNone/>
                      </a:pPr>
                      <a:r>
                        <a:rPr lang="en-GB" sz="1000" b="1" u="none" strike="noStrike" dirty="0">
                          <a:effectLst/>
                        </a:rPr>
                        <a:t>103435</a:t>
                      </a:r>
                      <a:endParaRPr lang="en-GB" sz="1000" b="1" i="0" u="none" strike="noStrike" dirty="0">
                        <a:solidFill>
                          <a:srgbClr val="000000"/>
                        </a:solidFill>
                        <a:effectLst/>
                        <a:latin typeface="Aptos Narrow" panose="020B0004020202020204" pitchFamily="34" charset="0"/>
                      </a:endParaRPr>
                    </a:p>
                  </a:txBody>
                  <a:tcPr marL="3950" marR="3950" marT="3950" marB="0" anchor="ctr"/>
                </a:tc>
                <a:extLst>
                  <a:ext uri="{0D108BD9-81ED-4DB2-BD59-A6C34878D82A}">
                    <a16:rowId xmlns:a16="http://schemas.microsoft.com/office/drawing/2014/main" val="1214586602"/>
                  </a:ext>
                </a:extLst>
              </a:tr>
              <a:tr h="214183">
                <a:tc>
                  <a:txBody>
                    <a:bodyPr/>
                    <a:lstStyle/>
                    <a:p>
                      <a:pPr algn="ctr" fontAlgn="ctr">
                        <a:buNone/>
                      </a:pPr>
                      <a:r>
                        <a:rPr lang="en-GB" sz="1000" b="1" u="none" strike="noStrike" dirty="0">
                          <a:effectLst/>
                        </a:rPr>
                        <a:t>Pizzini</a:t>
                      </a:r>
                      <a:endParaRPr lang="en-GB" sz="1000" b="1" i="0" u="none" strike="noStrike" dirty="0">
                        <a:solidFill>
                          <a:srgbClr val="000000"/>
                        </a:solidFill>
                        <a:effectLst/>
                        <a:latin typeface="Aptos Narrow" panose="020B0004020202020204" pitchFamily="34" charset="0"/>
                      </a:endParaRPr>
                    </a:p>
                  </a:txBody>
                  <a:tcPr marL="3950" marR="3950" marT="3950" marB="0" anchor="ctr"/>
                </a:tc>
                <a:tc>
                  <a:txBody>
                    <a:bodyPr/>
                    <a:lstStyle/>
                    <a:p>
                      <a:pPr algn="ctr" fontAlgn="ctr">
                        <a:buNone/>
                      </a:pPr>
                      <a:r>
                        <a:rPr lang="en-GB" sz="1000" b="1" u="none" strike="noStrike" dirty="0">
                          <a:effectLst/>
                        </a:rPr>
                        <a:t>126882</a:t>
                      </a:r>
                      <a:endParaRPr lang="en-GB" sz="1000" b="1" i="0" u="none" strike="noStrike" dirty="0">
                        <a:solidFill>
                          <a:srgbClr val="000000"/>
                        </a:solidFill>
                        <a:effectLst/>
                        <a:latin typeface="Aptos Narrow" panose="020B0004020202020204" pitchFamily="34" charset="0"/>
                      </a:endParaRPr>
                    </a:p>
                  </a:txBody>
                  <a:tcPr marL="3950" marR="3950" marT="3950" marB="0" anchor="ctr"/>
                </a:tc>
                <a:extLst>
                  <a:ext uri="{0D108BD9-81ED-4DB2-BD59-A6C34878D82A}">
                    <a16:rowId xmlns:a16="http://schemas.microsoft.com/office/drawing/2014/main" val="3956548749"/>
                  </a:ext>
                </a:extLst>
              </a:tr>
              <a:tr h="214183">
                <a:tc>
                  <a:txBody>
                    <a:bodyPr/>
                    <a:lstStyle/>
                    <a:p>
                      <a:pPr algn="ctr" fontAlgn="ctr">
                        <a:buNone/>
                      </a:pPr>
                      <a:r>
                        <a:rPr lang="en-GB" sz="1000" b="1" u="none" strike="noStrike" dirty="0">
                          <a:effectLst/>
                        </a:rPr>
                        <a:t>Pizza </a:t>
                      </a:r>
                      <a:endParaRPr lang="en-GB" sz="1000" b="1" i="0" u="none" strike="noStrike" dirty="0">
                        <a:solidFill>
                          <a:srgbClr val="000000"/>
                        </a:solidFill>
                        <a:effectLst/>
                        <a:latin typeface="Aptos Narrow" panose="020B0004020202020204" pitchFamily="34" charset="0"/>
                      </a:endParaRPr>
                    </a:p>
                  </a:txBody>
                  <a:tcPr marL="3950" marR="3950" marT="3950" marB="0" anchor="ctr"/>
                </a:tc>
                <a:tc>
                  <a:txBody>
                    <a:bodyPr/>
                    <a:lstStyle/>
                    <a:p>
                      <a:pPr algn="ctr" fontAlgn="ctr">
                        <a:buNone/>
                      </a:pPr>
                      <a:r>
                        <a:rPr lang="en-GB" sz="1000" b="1" u="none" strike="noStrike" dirty="0">
                          <a:effectLst/>
                        </a:rPr>
                        <a:t>151537</a:t>
                      </a:r>
                      <a:endParaRPr lang="en-GB" sz="1000" b="1" i="0" u="none" strike="noStrike" dirty="0">
                        <a:solidFill>
                          <a:srgbClr val="000000"/>
                        </a:solidFill>
                        <a:effectLst/>
                        <a:latin typeface="Aptos Narrow" panose="020B0004020202020204" pitchFamily="34" charset="0"/>
                      </a:endParaRPr>
                    </a:p>
                  </a:txBody>
                  <a:tcPr marL="3950" marR="3950" marT="3950" marB="0" anchor="ctr"/>
                </a:tc>
                <a:extLst>
                  <a:ext uri="{0D108BD9-81ED-4DB2-BD59-A6C34878D82A}">
                    <a16:rowId xmlns:a16="http://schemas.microsoft.com/office/drawing/2014/main" val="3015126782"/>
                  </a:ext>
                </a:extLst>
              </a:tr>
              <a:tr h="214183">
                <a:tc>
                  <a:txBody>
                    <a:bodyPr/>
                    <a:lstStyle/>
                    <a:p>
                      <a:pPr algn="ctr" fontAlgn="ctr">
                        <a:buNone/>
                      </a:pPr>
                      <a:r>
                        <a:rPr lang="en-GB" sz="1000" b="1" u="none" strike="noStrike" dirty="0">
                          <a:effectLst/>
                        </a:rPr>
                        <a:t>Pizza </a:t>
                      </a:r>
                      <a:endParaRPr lang="en-GB" sz="1000" b="1" i="0" u="none" strike="noStrike" dirty="0">
                        <a:solidFill>
                          <a:srgbClr val="000000"/>
                        </a:solidFill>
                        <a:effectLst/>
                        <a:latin typeface="Aptos Narrow" panose="020B0004020202020204" pitchFamily="34" charset="0"/>
                      </a:endParaRPr>
                    </a:p>
                  </a:txBody>
                  <a:tcPr marL="3950" marR="3950" marT="3950" marB="0" anchor="ctr"/>
                </a:tc>
                <a:tc>
                  <a:txBody>
                    <a:bodyPr/>
                    <a:lstStyle/>
                    <a:p>
                      <a:pPr algn="ctr" fontAlgn="ctr">
                        <a:buNone/>
                      </a:pPr>
                      <a:r>
                        <a:rPr lang="en-GB" sz="1000" b="1" u="none" strike="noStrike" dirty="0">
                          <a:effectLst/>
                        </a:rPr>
                        <a:t>52556</a:t>
                      </a:r>
                      <a:endParaRPr lang="en-GB" sz="1000" b="1" i="0" u="none" strike="noStrike" dirty="0">
                        <a:solidFill>
                          <a:srgbClr val="000000"/>
                        </a:solidFill>
                        <a:effectLst/>
                        <a:latin typeface="Aptos Narrow" panose="020B0004020202020204" pitchFamily="34" charset="0"/>
                      </a:endParaRPr>
                    </a:p>
                  </a:txBody>
                  <a:tcPr marL="3950" marR="3950" marT="3950" marB="0" anchor="ctr"/>
                </a:tc>
                <a:extLst>
                  <a:ext uri="{0D108BD9-81ED-4DB2-BD59-A6C34878D82A}">
                    <a16:rowId xmlns:a16="http://schemas.microsoft.com/office/drawing/2014/main" val="2390154446"/>
                  </a:ext>
                </a:extLst>
              </a:tr>
              <a:tr h="214183">
                <a:tc>
                  <a:txBody>
                    <a:bodyPr/>
                    <a:lstStyle/>
                    <a:p>
                      <a:pPr algn="ctr" fontAlgn="ctr">
                        <a:buNone/>
                      </a:pPr>
                      <a:r>
                        <a:rPr lang="en-GB" sz="1000" b="1" u="none" strike="noStrike" dirty="0">
                          <a:effectLst/>
                        </a:rPr>
                        <a:t>Chicken Grill </a:t>
                      </a:r>
                      <a:endParaRPr lang="en-GB" sz="1000" b="1" i="0" u="none" strike="noStrike" dirty="0">
                        <a:solidFill>
                          <a:srgbClr val="000000"/>
                        </a:solidFill>
                        <a:effectLst/>
                        <a:latin typeface="Aptos Narrow" panose="020B0004020202020204" pitchFamily="34" charset="0"/>
                      </a:endParaRPr>
                    </a:p>
                  </a:txBody>
                  <a:tcPr marL="3950" marR="3950" marT="3950" marB="0" anchor="ctr"/>
                </a:tc>
                <a:tc>
                  <a:txBody>
                    <a:bodyPr/>
                    <a:lstStyle/>
                    <a:p>
                      <a:pPr algn="ctr" fontAlgn="ctr">
                        <a:buNone/>
                      </a:pPr>
                      <a:r>
                        <a:rPr lang="en-GB" sz="1000" b="1" u="none" strike="noStrike" dirty="0">
                          <a:effectLst/>
                        </a:rPr>
                        <a:t>56010</a:t>
                      </a:r>
                      <a:endParaRPr lang="en-GB" sz="1000" b="1" i="0" u="none" strike="noStrike" dirty="0">
                        <a:solidFill>
                          <a:srgbClr val="000000"/>
                        </a:solidFill>
                        <a:effectLst/>
                        <a:latin typeface="Aptos Narrow" panose="020B0004020202020204" pitchFamily="34" charset="0"/>
                      </a:endParaRPr>
                    </a:p>
                  </a:txBody>
                  <a:tcPr marL="3950" marR="3950" marT="3950" marB="0" anchor="ctr"/>
                </a:tc>
                <a:extLst>
                  <a:ext uri="{0D108BD9-81ED-4DB2-BD59-A6C34878D82A}">
                    <a16:rowId xmlns:a16="http://schemas.microsoft.com/office/drawing/2014/main" val="1316211837"/>
                  </a:ext>
                </a:extLst>
              </a:tr>
              <a:tr h="214183">
                <a:tc>
                  <a:txBody>
                    <a:bodyPr/>
                    <a:lstStyle/>
                    <a:p>
                      <a:pPr algn="ctr" fontAlgn="ctr">
                        <a:buNone/>
                      </a:pPr>
                      <a:r>
                        <a:rPr lang="en-GB" sz="1000" b="1" u="none" strike="noStrike" dirty="0">
                          <a:effectLst/>
                        </a:rPr>
                        <a:t>Veggie Burger</a:t>
                      </a:r>
                      <a:endParaRPr lang="en-GB" sz="1000" b="1" i="0" u="none" strike="noStrike" dirty="0">
                        <a:solidFill>
                          <a:srgbClr val="000000"/>
                        </a:solidFill>
                        <a:effectLst/>
                        <a:latin typeface="Aptos Narrow" panose="020B0004020202020204" pitchFamily="34" charset="0"/>
                      </a:endParaRPr>
                    </a:p>
                  </a:txBody>
                  <a:tcPr marL="3950" marR="3950" marT="3950" marB="0" anchor="ctr"/>
                </a:tc>
                <a:tc>
                  <a:txBody>
                    <a:bodyPr/>
                    <a:lstStyle/>
                    <a:p>
                      <a:pPr algn="ctr" fontAlgn="ctr">
                        <a:buNone/>
                      </a:pPr>
                      <a:r>
                        <a:rPr lang="en-GB" sz="1000" b="1" u="none" strike="noStrike" dirty="0">
                          <a:effectLst/>
                        </a:rPr>
                        <a:t>148958</a:t>
                      </a:r>
                      <a:endParaRPr lang="en-GB" sz="1000" b="1" i="0" u="none" strike="noStrike" dirty="0">
                        <a:solidFill>
                          <a:srgbClr val="000000"/>
                        </a:solidFill>
                        <a:effectLst/>
                        <a:latin typeface="Aptos Narrow" panose="020B0004020202020204" pitchFamily="34" charset="0"/>
                      </a:endParaRPr>
                    </a:p>
                  </a:txBody>
                  <a:tcPr marL="3950" marR="3950" marT="3950" marB="0" anchor="ctr"/>
                </a:tc>
                <a:extLst>
                  <a:ext uri="{0D108BD9-81ED-4DB2-BD59-A6C34878D82A}">
                    <a16:rowId xmlns:a16="http://schemas.microsoft.com/office/drawing/2014/main" val="920094955"/>
                  </a:ext>
                </a:extLst>
              </a:tr>
              <a:tr h="214183">
                <a:tc>
                  <a:txBody>
                    <a:bodyPr/>
                    <a:lstStyle/>
                    <a:p>
                      <a:pPr algn="ctr" fontAlgn="ctr">
                        <a:buNone/>
                      </a:pPr>
                      <a:r>
                        <a:rPr lang="en-GB" sz="1000" b="1" u="none" strike="noStrike" dirty="0">
                          <a:effectLst/>
                        </a:rPr>
                        <a:t>Quorn Burger</a:t>
                      </a:r>
                      <a:endParaRPr lang="en-GB" sz="1000" b="1" i="0" u="none" strike="noStrike" dirty="0">
                        <a:solidFill>
                          <a:srgbClr val="000000"/>
                        </a:solidFill>
                        <a:effectLst/>
                        <a:latin typeface="Aptos Narrow" panose="020B0004020202020204" pitchFamily="34" charset="0"/>
                      </a:endParaRPr>
                    </a:p>
                  </a:txBody>
                  <a:tcPr marL="3950" marR="3950" marT="3950" marB="0" anchor="ctr"/>
                </a:tc>
                <a:tc>
                  <a:txBody>
                    <a:bodyPr/>
                    <a:lstStyle/>
                    <a:p>
                      <a:pPr algn="ctr" fontAlgn="ctr">
                        <a:buNone/>
                      </a:pPr>
                      <a:r>
                        <a:rPr lang="en-GB" sz="1000" b="1" u="none" strike="noStrike" dirty="0">
                          <a:effectLst/>
                        </a:rPr>
                        <a:t>34198</a:t>
                      </a:r>
                      <a:endParaRPr lang="en-GB" sz="1000" b="1" i="0" u="none" strike="noStrike" dirty="0">
                        <a:solidFill>
                          <a:srgbClr val="000000"/>
                        </a:solidFill>
                        <a:effectLst/>
                        <a:latin typeface="Aptos Narrow" panose="020B0004020202020204" pitchFamily="34" charset="0"/>
                      </a:endParaRPr>
                    </a:p>
                  </a:txBody>
                  <a:tcPr marL="3950" marR="3950" marT="3950" marB="0" anchor="ctr"/>
                </a:tc>
                <a:extLst>
                  <a:ext uri="{0D108BD9-81ED-4DB2-BD59-A6C34878D82A}">
                    <a16:rowId xmlns:a16="http://schemas.microsoft.com/office/drawing/2014/main" val="3078240915"/>
                  </a:ext>
                </a:extLst>
              </a:tr>
              <a:tr h="214183">
                <a:tc>
                  <a:txBody>
                    <a:bodyPr/>
                    <a:lstStyle/>
                    <a:p>
                      <a:pPr algn="ctr" fontAlgn="ctr">
                        <a:buNone/>
                      </a:pPr>
                      <a:r>
                        <a:rPr lang="en-GB" sz="1000" b="1" u="none" strike="noStrike" dirty="0">
                          <a:effectLst/>
                        </a:rPr>
                        <a:t>Rollover Hotdog</a:t>
                      </a:r>
                      <a:endParaRPr lang="en-GB" sz="1000" b="1" i="0" u="none" strike="noStrike" dirty="0">
                        <a:solidFill>
                          <a:srgbClr val="000000"/>
                        </a:solidFill>
                        <a:effectLst/>
                        <a:latin typeface="Aptos Narrow" panose="020B0004020202020204" pitchFamily="34" charset="0"/>
                      </a:endParaRPr>
                    </a:p>
                  </a:txBody>
                  <a:tcPr marL="3950" marR="3950" marT="3950" marB="0" anchor="ctr"/>
                </a:tc>
                <a:tc>
                  <a:txBody>
                    <a:bodyPr/>
                    <a:lstStyle/>
                    <a:p>
                      <a:pPr algn="ctr" fontAlgn="ctr">
                        <a:buNone/>
                      </a:pPr>
                      <a:r>
                        <a:rPr lang="en-GB" sz="1000" b="1" u="none" strike="noStrike" dirty="0">
                          <a:effectLst/>
                        </a:rPr>
                        <a:t>184194</a:t>
                      </a:r>
                      <a:endParaRPr lang="en-GB" sz="1000" b="1" i="0" u="none" strike="noStrike" dirty="0">
                        <a:solidFill>
                          <a:srgbClr val="000000"/>
                        </a:solidFill>
                        <a:effectLst/>
                        <a:latin typeface="Aptos Narrow" panose="020B0004020202020204" pitchFamily="34" charset="0"/>
                      </a:endParaRPr>
                    </a:p>
                  </a:txBody>
                  <a:tcPr marL="3950" marR="3950" marT="3950" marB="0" anchor="ctr"/>
                </a:tc>
                <a:extLst>
                  <a:ext uri="{0D108BD9-81ED-4DB2-BD59-A6C34878D82A}">
                    <a16:rowId xmlns:a16="http://schemas.microsoft.com/office/drawing/2014/main" val="4091119760"/>
                  </a:ext>
                </a:extLst>
              </a:tr>
              <a:tr h="214183">
                <a:tc>
                  <a:txBody>
                    <a:bodyPr/>
                    <a:lstStyle/>
                    <a:p>
                      <a:pPr algn="ctr" fontAlgn="ctr">
                        <a:buNone/>
                      </a:pPr>
                      <a:r>
                        <a:rPr lang="en-GB" sz="1000" b="1" u="none" strike="noStrike" dirty="0">
                          <a:effectLst/>
                        </a:rPr>
                        <a:t>Vegan Sausage Roll (only permitted on pastry days)</a:t>
                      </a:r>
                      <a:endParaRPr lang="en-GB" sz="1000" b="1" i="0" u="none" strike="noStrike" dirty="0">
                        <a:solidFill>
                          <a:srgbClr val="000000"/>
                        </a:solidFill>
                        <a:effectLst/>
                        <a:latin typeface="Aptos Narrow" panose="020B0004020202020204" pitchFamily="34" charset="0"/>
                      </a:endParaRPr>
                    </a:p>
                  </a:txBody>
                  <a:tcPr marL="3950" marR="3950" marT="3950" marB="0" anchor="ctr"/>
                </a:tc>
                <a:tc>
                  <a:txBody>
                    <a:bodyPr/>
                    <a:lstStyle/>
                    <a:p>
                      <a:pPr algn="ctr" fontAlgn="ctr">
                        <a:buNone/>
                      </a:pPr>
                      <a:r>
                        <a:rPr lang="en-GB" sz="1000" b="1" u="none" strike="noStrike" dirty="0">
                          <a:effectLst/>
                        </a:rPr>
                        <a:t>150793</a:t>
                      </a:r>
                      <a:endParaRPr lang="en-GB" sz="1000" b="1" i="0" u="none" strike="noStrike" dirty="0">
                        <a:solidFill>
                          <a:srgbClr val="000000"/>
                        </a:solidFill>
                        <a:effectLst/>
                        <a:latin typeface="Aptos Narrow" panose="020B0004020202020204" pitchFamily="34" charset="0"/>
                      </a:endParaRPr>
                    </a:p>
                  </a:txBody>
                  <a:tcPr marL="3950" marR="3950" marT="3950" marB="0" anchor="ctr"/>
                </a:tc>
                <a:extLst>
                  <a:ext uri="{0D108BD9-81ED-4DB2-BD59-A6C34878D82A}">
                    <a16:rowId xmlns:a16="http://schemas.microsoft.com/office/drawing/2014/main" val="2782105081"/>
                  </a:ext>
                </a:extLst>
              </a:tr>
              <a:tr h="214183">
                <a:tc>
                  <a:txBody>
                    <a:bodyPr/>
                    <a:lstStyle/>
                    <a:p>
                      <a:pPr algn="ctr" fontAlgn="ctr">
                        <a:buNone/>
                      </a:pPr>
                      <a:r>
                        <a:rPr lang="en-GB" sz="1000" b="1" u="none" strike="noStrike" dirty="0">
                          <a:effectLst/>
                        </a:rPr>
                        <a:t>Vegan Sausage Roll (only permitted on pastry days)</a:t>
                      </a:r>
                      <a:endParaRPr lang="en-GB" sz="1000" b="1" i="0" u="none" strike="noStrike" dirty="0">
                        <a:solidFill>
                          <a:srgbClr val="000000"/>
                        </a:solidFill>
                        <a:effectLst/>
                        <a:latin typeface="Aptos Narrow" panose="020B0004020202020204" pitchFamily="34" charset="0"/>
                      </a:endParaRPr>
                    </a:p>
                  </a:txBody>
                  <a:tcPr marL="3950" marR="3950" marT="3950" marB="0" anchor="ctr"/>
                </a:tc>
                <a:tc>
                  <a:txBody>
                    <a:bodyPr/>
                    <a:lstStyle/>
                    <a:p>
                      <a:pPr algn="ctr" fontAlgn="ctr">
                        <a:buNone/>
                      </a:pPr>
                      <a:r>
                        <a:rPr lang="en-GB" sz="1000" b="1" u="none" strike="noStrike" dirty="0">
                          <a:effectLst/>
                        </a:rPr>
                        <a:t>150775</a:t>
                      </a:r>
                      <a:endParaRPr lang="en-GB" sz="1000" b="1" i="0" u="none" strike="noStrike" dirty="0">
                        <a:solidFill>
                          <a:srgbClr val="000000"/>
                        </a:solidFill>
                        <a:effectLst/>
                        <a:latin typeface="Aptos Narrow" panose="020B0004020202020204" pitchFamily="34" charset="0"/>
                      </a:endParaRPr>
                    </a:p>
                  </a:txBody>
                  <a:tcPr marL="3950" marR="3950" marT="3950" marB="0" anchor="ctr"/>
                </a:tc>
                <a:extLst>
                  <a:ext uri="{0D108BD9-81ED-4DB2-BD59-A6C34878D82A}">
                    <a16:rowId xmlns:a16="http://schemas.microsoft.com/office/drawing/2014/main" val="1216659950"/>
                  </a:ext>
                </a:extLst>
              </a:tr>
              <a:tr h="214183">
                <a:tc>
                  <a:txBody>
                    <a:bodyPr/>
                    <a:lstStyle/>
                    <a:p>
                      <a:pPr algn="ctr" fontAlgn="ctr">
                        <a:buNone/>
                      </a:pPr>
                      <a:r>
                        <a:rPr lang="en-GB" sz="1000" b="1" u="none" strike="noStrike" dirty="0">
                          <a:effectLst/>
                        </a:rPr>
                        <a:t>Pie Shell</a:t>
                      </a:r>
                      <a:endParaRPr lang="en-GB" sz="1000" b="1" i="0" u="none" strike="noStrike" dirty="0">
                        <a:solidFill>
                          <a:srgbClr val="000000"/>
                        </a:solidFill>
                        <a:effectLst/>
                        <a:latin typeface="Aptos Narrow" panose="020B0004020202020204" pitchFamily="34" charset="0"/>
                      </a:endParaRPr>
                    </a:p>
                  </a:txBody>
                  <a:tcPr marL="3950" marR="3950" marT="3950" marB="0" anchor="ctr"/>
                </a:tc>
                <a:tc>
                  <a:txBody>
                    <a:bodyPr/>
                    <a:lstStyle/>
                    <a:p>
                      <a:pPr algn="ctr" fontAlgn="ctr">
                        <a:buNone/>
                      </a:pPr>
                      <a:r>
                        <a:rPr lang="en-GB" sz="1000" b="1" u="none" strike="noStrike" dirty="0">
                          <a:effectLst/>
                        </a:rPr>
                        <a:t>151876</a:t>
                      </a:r>
                      <a:endParaRPr lang="en-GB" sz="1000" b="1" i="0" u="none" strike="noStrike" dirty="0">
                        <a:solidFill>
                          <a:srgbClr val="000000"/>
                        </a:solidFill>
                        <a:effectLst/>
                        <a:latin typeface="Aptos Narrow" panose="020B0004020202020204" pitchFamily="34" charset="0"/>
                      </a:endParaRPr>
                    </a:p>
                  </a:txBody>
                  <a:tcPr marL="3950" marR="3950" marT="3950" marB="0" anchor="ctr"/>
                </a:tc>
                <a:extLst>
                  <a:ext uri="{0D108BD9-81ED-4DB2-BD59-A6C34878D82A}">
                    <a16:rowId xmlns:a16="http://schemas.microsoft.com/office/drawing/2014/main" val="3322633155"/>
                  </a:ext>
                </a:extLst>
              </a:tr>
              <a:tr h="214183">
                <a:tc>
                  <a:txBody>
                    <a:bodyPr/>
                    <a:lstStyle/>
                    <a:p>
                      <a:pPr algn="ctr" fontAlgn="ctr">
                        <a:buNone/>
                      </a:pPr>
                      <a:r>
                        <a:rPr lang="en-GB" sz="1000" b="1" u="none" strike="noStrike" dirty="0">
                          <a:effectLst/>
                        </a:rPr>
                        <a:t>Filled Pies (only permitted on pastry days and cannot contain red meat of any kind)</a:t>
                      </a:r>
                      <a:endParaRPr lang="en-GB" sz="1000" b="1" i="0" u="none" strike="noStrike" dirty="0">
                        <a:solidFill>
                          <a:srgbClr val="000000"/>
                        </a:solidFill>
                        <a:effectLst/>
                        <a:latin typeface="Aptos Narrow" panose="020B0004020202020204" pitchFamily="34" charset="0"/>
                      </a:endParaRPr>
                    </a:p>
                  </a:txBody>
                  <a:tcPr marL="3950" marR="3950" marT="3950" marB="0" anchor="ctr"/>
                </a:tc>
                <a:tc>
                  <a:txBody>
                    <a:bodyPr/>
                    <a:lstStyle/>
                    <a:p>
                      <a:pPr algn="ctr" fontAlgn="ctr">
                        <a:buNone/>
                      </a:pPr>
                      <a:endParaRPr lang="en-GB" sz="1000" b="1" i="0" u="none" strike="noStrike" dirty="0">
                        <a:solidFill>
                          <a:srgbClr val="000000"/>
                        </a:solidFill>
                        <a:effectLst/>
                        <a:latin typeface="Aptos Narrow" panose="020B0004020202020204" pitchFamily="34" charset="0"/>
                      </a:endParaRPr>
                    </a:p>
                  </a:txBody>
                  <a:tcPr marL="3950" marR="3950" marT="3950" marB="0" anchor="ctr"/>
                </a:tc>
                <a:extLst>
                  <a:ext uri="{0D108BD9-81ED-4DB2-BD59-A6C34878D82A}">
                    <a16:rowId xmlns:a16="http://schemas.microsoft.com/office/drawing/2014/main" val="2813115713"/>
                  </a:ext>
                </a:extLst>
              </a:tr>
              <a:tr h="214183">
                <a:tc>
                  <a:txBody>
                    <a:bodyPr/>
                    <a:lstStyle/>
                    <a:p>
                      <a:pPr algn="ctr" fontAlgn="ctr">
                        <a:buNone/>
                      </a:pPr>
                      <a:r>
                        <a:rPr lang="en-GB" sz="1000" b="1" u="none" strike="noStrike" dirty="0">
                          <a:effectLst/>
                        </a:rPr>
                        <a:t>Rice Pots (as long as they don't contain red meat of any kind)</a:t>
                      </a:r>
                      <a:endParaRPr lang="en-GB" sz="1000" b="1" i="0" u="none" strike="noStrike" dirty="0">
                        <a:solidFill>
                          <a:srgbClr val="000000"/>
                        </a:solidFill>
                        <a:effectLst/>
                        <a:latin typeface="Aptos Narrow" panose="020B0004020202020204" pitchFamily="34" charset="0"/>
                      </a:endParaRPr>
                    </a:p>
                  </a:txBody>
                  <a:tcPr marL="3950" marR="3950" marT="3950" marB="0" anchor="ctr"/>
                </a:tc>
                <a:tc>
                  <a:txBody>
                    <a:bodyPr/>
                    <a:lstStyle/>
                    <a:p>
                      <a:pPr algn="ctr" fontAlgn="ctr">
                        <a:buNone/>
                      </a:pPr>
                      <a:endParaRPr lang="en-GB" sz="1000" b="1" i="0" u="none" strike="noStrike" dirty="0">
                        <a:solidFill>
                          <a:srgbClr val="000000"/>
                        </a:solidFill>
                        <a:effectLst/>
                        <a:latin typeface="Aptos Narrow" panose="020B0004020202020204" pitchFamily="34" charset="0"/>
                      </a:endParaRPr>
                    </a:p>
                  </a:txBody>
                  <a:tcPr marL="3950" marR="3950" marT="3950" marB="0" anchor="ctr"/>
                </a:tc>
                <a:extLst>
                  <a:ext uri="{0D108BD9-81ED-4DB2-BD59-A6C34878D82A}">
                    <a16:rowId xmlns:a16="http://schemas.microsoft.com/office/drawing/2014/main" val="3753749075"/>
                  </a:ext>
                </a:extLst>
              </a:tr>
              <a:tr h="214183">
                <a:tc>
                  <a:txBody>
                    <a:bodyPr/>
                    <a:lstStyle/>
                    <a:p>
                      <a:pPr algn="ctr" fontAlgn="ctr">
                        <a:buNone/>
                      </a:pPr>
                      <a:r>
                        <a:rPr lang="en-GB" sz="1000" b="1" u="none" strike="noStrike" dirty="0">
                          <a:effectLst/>
                        </a:rPr>
                        <a:t>Noodle Pots (as long as they don't contain red meat of any kind)</a:t>
                      </a:r>
                      <a:endParaRPr lang="en-GB" sz="1000" b="1" i="0" u="none" strike="noStrike" dirty="0">
                        <a:solidFill>
                          <a:srgbClr val="000000"/>
                        </a:solidFill>
                        <a:effectLst/>
                        <a:latin typeface="Aptos Narrow" panose="020B0004020202020204" pitchFamily="34" charset="0"/>
                      </a:endParaRPr>
                    </a:p>
                  </a:txBody>
                  <a:tcPr marL="3950" marR="3950" marT="3950" marB="0" anchor="ctr"/>
                </a:tc>
                <a:tc>
                  <a:txBody>
                    <a:bodyPr/>
                    <a:lstStyle/>
                    <a:p>
                      <a:pPr algn="ctr" fontAlgn="ctr">
                        <a:buNone/>
                      </a:pPr>
                      <a:endParaRPr lang="en-GB" sz="1000" b="1" i="0" u="none" strike="noStrike" dirty="0">
                        <a:solidFill>
                          <a:srgbClr val="000000"/>
                        </a:solidFill>
                        <a:effectLst/>
                        <a:latin typeface="Aptos Narrow" panose="020B0004020202020204" pitchFamily="34" charset="0"/>
                      </a:endParaRPr>
                    </a:p>
                  </a:txBody>
                  <a:tcPr marL="3950" marR="3950" marT="3950" marB="0" anchor="ctr"/>
                </a:tc>
                <a:extLst>
                  <a:ext uri="{0D108BD9-81ED-4DB2-BD59-A6C34878D82A}">
                    <a16:rowId xmlns:a16="http://schemas.microsoft.com/office/drawing/2014/main" val="3450422038"/>
                  </a:ext>
                </a:extLst>
              </a:tr>
              <a:tr h="214183">
                <a:tc>
                  <a:txBody>
                    <a:bodyPr/>
                    <a:lstStyle/>
                    <a:p>
                      <a:pPr algn="ctr" fontAlgn="ctr">
                        <a:buNone/>
                      </a:pPr>
                      <a:r>
                        <a:rPr lang="en-GB" sz="1000" b="1" u="none" strike="noStrike" dirty="0">
                          <a:effectLst/>
                        </a:rPr>
                        <a:t>Pasta pots (as long as they don't contain red meat of any kind)</a:t>
                      </a:r>
                      <a:endParaRPr lang="en-GB" sz="1000" b="1" i="0" u="none" strike="noStrike" dirty="0">
                        <a:solidFill>
                          <a:srgbClr val="000000"/>
                        </a:solidFill>
                        <a:effectLst/>
                        <a:latin typeface="Aptos Narrow" panose="020B0004020202020204" pitchFamily="34" charset="0"/>
                      </a:endParaRPr>
                    </a:p>
                  </a:txBody>
                  <a:tcPr marL="3950" marR="3950" marT="3950" marB="0" anchor="ctr"/>
                </a:tc>
                <a:tc>
                  <a:txBody>
                    <a:bodyPr/>
                    <a:lstStyle/>
                    <a:p>
                      <a:pPr algn="ctr" fontAlgn="ctr">
                        <a:buNone/>
                      </a:pPr>
                      <a:endParaRPr lang="en-GB" sz="1000" b="1" i="0" u="none" strike="noStrike" dirty="0">
                        <a:solidFill>
                          <a:srgbClr val="000000"/>
                        </a:solidFill>
                        <a:effectLst/>
                        <a:latin typeface="Aptos Narrow" panose="020B0004020202020204" pitchFamily="34" charset="0"/>
                      </a:endParaRPr>
                    </a:p>
                  </a:txBody>
                  <a:tcPr marL="3950" marR="3950" marT="3950" marB="0" anchor="ctr"/>
                </a:tc>
                <a:extLst>
                  <a:ext uri="{0D108BD9-81ED-4DB2-BD59-A6C34878D82A}">
                    <a16:rowId xmlns:a16="http://schemas.microsoft.com/office/drawing/2014/main" val="1651196027"/>
                  </a:ext>
                </a:extLst>
              </a:tr>
              <a:tr h="413706">
                <a:tc>
                  <a:txBody>
                    <a:bodyPr/>
                    <a:lstStyle/>
                    <a:p>
                      <a:pPr algn="ctr" fontAlgn="ctr">
                        <a:buNone/>
                      </a:pPr>
                      <a:r>
                        <a:rPr lang="en-GB" sz="1000" b="1" u="none" strike="noStrike" dirty="0">
                          <a:effectLst/>
                        </a:rPr>
                        <a:t>Filled wraps, rolls, sandwiches, baguettes, paninis, toasties and hoagies (bought from the compliant bread list only and do not cannot contain any red or red processed)</a:t>
                      </a:r>
                      <a:endParaRPr lang="en-GB" sz="1000" b="1" i="0" u="none" strike="noStrike" dirty="0">
                        <a:solidFill>
                          <a:srgbClr val="000000"/>
                        </a:solidFill>
                        <a:effectLst/>
                        <a:latin typeface="Aptos Narrow" panose="020B0004020202020204" pitchFamily="34" charset="0"/>
                      </a:endParaRPr>
                    </a:p>
                  </a:txBody>
                  <a:tcPr marL="3950" marR="3950" marT="3950" marB="0" anchor="ctr"/>
                </a:tc>
                <a:tc>
                  <a:txBody>
                    <a:bodyPr/>
                    <a:lstStyle/>
                    <a:p>
                      <a:pPr algn="ctr" fontAlgn="ctr">
                        <a:buNone/>
                      </a:pPr>
                      <a:endParaRPr lang="en-GB" sz="1000" b="1" i="0" u="none" strike="noStrike" dirty="0">
                        <a:solidFill>
                          <a:srgbClr val="000000"/>
                        </a:solidFill>
                        <a:effectLst/>
                        <a:latin typeface="Aptos Narrow" panose="020B0004020202020204" pitchFamily="34" charset="0"/>
                      </a:endParaRPr>
                    </a:p>
                  </a:txBody>
                  <a:tcPr marL="3950" marR="3950" marT="3950" marB="0" anchor="ctr"/>
                </a:tc>
                <a:extLst>
                  <a:ext uri="{0D108BD9-81ED-4DB2-BD59-A6C34878D82A}">
                    <a16:rowId xmlns:a16="http://schemas.microsoft.com/office/drawing/2014/main" val="2840878413"/>
                  </a:ext>
                </a:extLst>
              </a:tr>
              <a:tr h="214183">
                <a:tc>
                  <a:txBody>
                    <a:bodyPr/>
                    <a:lstStyle/>
                    <a:p>
                      <a:pPr algn="ctr" fontAlgn="ctr">
                        <a:buNone/>
                      </a:pPr>
                      <a:r>
                        <a:rPr lang="en-GB" sz="1000" b="1" u="none" strike="noStrike" dirty="0">
                          <a:effectLst/>
                        </a:rPr>
                        <a:t>Baked potatoes with a choice of fillings as long as they do not contain any red or red processed meat </a:t>
                      </a:r>
                      <a:endParaRPr lang="en-GB" sz="1000" b="1" i="0" u="none" strike="noStrike" dirty="0">
                        <a:solidFill>
                          <a:srgbClr val="000000"/>
                        </a:solidFill>
                        <a:effectLst/>
                        <a:latin typeface="Aptos Narrow" panose="020B0004020202020204" pitchFamily="34" charset="0"/>
                      </a:endParaRPr>
                    </a:p>
                  </a:txBody>
                  <a:tcPr marL="3950" marR="3950" marT="3950" marB="0" anchor="ctr"/>
                </a:tc>
                <a:tc>
                  <a:txBody>
                    <a:bodyPr/>
                    <a:lstStyle/>
                    <a:p>
                      <a:pPr algn="ctr" fontAlgn="ctr">
                        <a:buNone/>
                      </a:pPr>
                      <a:endParaRPr lang="en-GB" sz="1000" b="1" i="0" u="none" strike="noStrike" dirty="0">
                        <a:solidFill>
                          <a:srgbClr val="000000"/>
                        </a:solidFill>
                        <a:effectLst/>
                        <a:latin typeface="Aptos Narrow" panose="020B0004020202020204" pitchFamily="34" charset="0"/>
                      </a:endParaRPr>
                    </a:p>
                  </a:txBody>
                  <a:tcPr marL="3950" marR="3950" marT="3950" marB="0" anchor="ctr"/>
                </a:tc>
                <a:extLst>
                  <a:ext uri="{0D108BD9-81ED-4DB2-BD59-A6C34878D82A}">
                    <a16:rowId xmlns:a16="http://schemas.microsoft.com/office/drawing/2014/main" val="866011471"/>
                  </a:ext>
                </a:extLst>
              </a:tr>
            </a:tbl>
          </a:graphicData>
        </a:graphic>
      </p:graphicFrame>
    </p:spTree>
    <p:extLst>
      <p:ext uri="{BB962C8B-B14F-4D97-AF65-F5344CB8AC3E}">
        <p14:creationId xmlns:p14="http://schemas.microsoft.com/office/powerpoint/2010/main" val="2391834605"/>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Ion</Template>
  <TotalTime>9248</TotalTime>
  <Words>3668</Words>
  <Application>Microsoft Office PowerPoint</Application>
  <PresentationFormat>Widescreen</PresentationFormat>
  <Paragraphs>909</Paragraphs>
  <Slides>13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Aptos</vt:lpstr>
      <vt:lpstr>Aptos Narrow</vt:lpstr>
      <vt:lpstr>Arial</vt:lpstr>
      <vt:lpstr>Century Gothic</vt:lpstr>
      <vt:lpstr>Wingdings 3</vt:lpstr>
      <vt:lpstr>Ion</vt:lpstr>
      <vt:lpstr>High School Menu Information</vt:lpstr>
      <vt:lpstr>Guidance</vt:lpstr>
      <vt:lpstr>Week 1</vt:lpstr>
      <vt:lpstr>Week 2 </vt:lpstr>
      <vt:lpstr>Week 3</vt:lpstr>
      <vt:lpstr>Week 4</vt:lpstr>
      <vt:lpstr>Breakfast</vt:lpstr>
      <vt:lpstr>Bread</vt:lpstr>
      <vt:lpstr>Street Eats</vt:lpstr>
      <vt:lpstr>Snacks</vt:lpstr>
      <vt:lpstr>Drinks</vt:lpstr>
      <vt:lpstr>PowerPoint Presentation</vt:lpstr>
      <vt:lpstr>RedMeat Calculator</vt:lpstr>
    </vt:vector>
  </TitlesOfParts>
  <Company>City Of Edinburgh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Julie Donaldson</dc:creator>
  <cp:lastModifiedBy>Julie Donaldson</cp:lastModifiedBy>
  <cp:revision>1</cp:revision>
  <cp:lastPrinted>2025-08-13T14:17:45Z</cp:lastPrinted>
  <dcterms:created xsi:type="dcterms:W3CDTF">2025-08-07T10:15:26Z</dcterms:created>
  <dcterms:modified xsi:type="dcterms:W3CDTF">2025-09-25T14:58:59Z</dcterms:modified>
</cp:coreProperties>
</file>